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335" r:id="rId3"/>
    <p:sldId id="33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978" autoAdjust="0"/>
  </p:normalViewPr>
  <p:slideViewPr>
    <p:cSldViewPr>
      <p:cViewPr varScale="1">
        <p:scale>
          <a:sx n="78" d="100"/>
          <a:sy n="78" d="100"/>
        </p:scale>
        <p:origin x="183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028FFA0-F88E-407F-A90A-197B739E4D1C}" type="datetimeFigureOut">
              <a:rPr lang="en-US" smtClean="0"/>
              <a:t>8/8/2021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39F3569-4FC2-438F-8C95-F7D9C1EF36EF}" type="slidenum">
              <a:rPr lang="en-US" smtClean="0"/>
              <a:t>‹#›</a:t>
            </a:fld>
            <a:endParaRPr lang="en-US"/>
          </a:p>
        </p:txBody>
      </p:sp>
    </p:spTree>
    <p:extLst>
      <p:ext uri="{BB962C8B-B14F-4D97-AF65-F5344CB8AC3E}">
        <p14:creationId xmlns:p14="http://schemas.microsoft.com/office/powerpoint/2010/main" val="180725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windows/win32/secauthn/key-distribution-cent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openspecs/windows_protocols/ms-kile/b4af186e-b2ff-43f9-b18e-eedb366abf1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ttack.stealthbits.com/how-golden-ticket-attack-works"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adsecurity.org/?p=230" TargetMode="External"/><Relationship Id="rId4" Type="http://schemas.openxmlformats.org/officeDocument/2006/relationships/hyperlink" Target="https://attack.stealthbits.com/silver-ticket-attack-forged-service-ticket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Key-agreement_protoco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ymmetric-key_algorithm"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en.wikipedia.org/wiki/Challenge%E2%80%93response_authentication" TargetMode="External"/><Relationship Id="rId4" Type="http://schemas.openxmlformats.org/officeDocument/2006/relationships/hyperlink" Target="https://en.wikipedia.org/wiki/NT_LAN_Manag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windows-server/security/kerberos/configuring-kerberos-over-ip#:~:text=by%20IP%20address.-,Configuring%20a%20Service%20Principal%20Name%20as%20IP%20Address,%2Ffs.contoso.com%2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1</a:t>
            </a:fld>
            <a:endParaRPr lang="en-US"/>
          </a:p>
        </p:txBody>
      </p:sp>
    </p:spTree>
    <p:extLst>
      <p:ext uri="{BB962C8B-B14F-4D97-AF65-F5344CB8AC3E}">
        <p14:creationId xmlns:p14="http://schemas.microsoft.com/office/powerpoint/2010/main" val="3887920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dirty="0">
                <a:solidFill>
                  <a:srgbClr val="333333"/>
                </a:solidFill>
                <a:effectLst/>
                <a:latin typeface="SegoeUI"/>
              </a:rPr>
              <a:t>KRBTGT</a:t>
            </a:r>
            <a:r>
              <a:rPr lang="en-US" b="0" i="1" dirty="0">
                <a:solidFill>
                  <a:srgbClr val="333333"/>
                </a:solidFill>
                <a:effectLst/>
                <a:latin typeface="SegoeUI"/>
              </a:rPr>
              <a:t>: KRB stands for Kerberos and TGT is Ticket Granting Ticket. </a:t>
            </a:r>
            <a:r>
              <a:rPr lang="en-US" b="0" i="0" dirty="0">
                <a:solidFill>
                  <a:srgbClr val="333333"/>
                </a:solidFill>
                <a:effectLst/>
                <a:latin typeface="SegoeUI"/>
              </a:rPr>
              <a:t>In simple words</a:t>
            </a:r>
            <a:r>
              <a:rPr lang="en-US" b="0" i="1" dirty="0">
                <a:solidFill>
                  <a:srgbClr val="333333"/>
                </a:solidFill>
                <a:effectLst/>
                <a:latin typeface="SegoeUI"/>
              </a:rPr>
              <a:t> during Kerberos Authentication process TGTs are issued to users, services or accounts requesting access to resources, these TGT’s are encrypted by cryptographic key which is derived from the password of the</a:t>
            </a:r>
            <a:r>
              <a:rPr lang="en-US" b="0" i="0" dirty="0">
                <a:solidFill>
                  <a:srgbClr val="333333"/>
                </a:solidFill>
                <a:effectLst/>
                <a:latin typeface="SegoeUI"/>
              </a:rPr>
              <a:t> </a:t>
            </a:r>
            <a:r>
              <a:rPr lang="en-US" b="0" i="0" u="sng" dirty="0">
                <a:solidFill>
                  <a:srgbClr val="146CAC"/>
                </a:solidFill>
                <a:effectLst/>
                <a:latin typeface="SegoeUI"/>
                <a:hlinkClick r:id="rId3"/>
              </a:rPr>
              <a:t>Key Distribution Center's (KDC)</a:t>
            </a:r>
            <a:r>
              <a:rPr lang="en-US" b="0" i="0" dirty="0">
                <a:solidFill>
                  <a:srgbClr val="333333"/>
                </a:solidFill>
                <a:effectLst/>
                <a:latin typeface="SegoeUI"/>
              </a:rPr>
              <a:t> account (KRBTGT), this key is known only by the Kerberos service.</a:t>
            </a:r>
            <a:r>
              <a:rPr lang="en-US" b="0" i="1" dirty="0">
                <a:solidFill>
                  <a:srgbClr val="333333"/>
                </a:solidFill>
                <a:effectLst/>
                <a:latin typeface="SegoeUI"/>
              </a:rPr>
              <a:t> Since this is the account which encrypts TGTs it becomes extremely important to secure and monitor (</a:t>
            </a:r>
            <a:r>
              <a:rPr lang="en-US" b="0" i="1" u="sng" dirty="0">
                <a:solidFill>
                  <a:srgbClr val="146CAC"/>
                </a:solidFill>
                <a:effectLst/>
                <a:latin typeface="SegoeUI"/>
                <a:hlinkClick r:id="rId4"/>
              </a:rPr>
              <a:t>More details on How Kerberos works are here</a:t>
            </a:r>
            <a:r>
              <a:rPr lang="en-US" b="0" i="1" dirty="0">
                <a:solidFill>
                  <a:srgbClr val="333333"/>
                </a:solidFill>
                <a:effectLst/>
                <a:latin typeface="SegoeUI"/>
              </a:rPr>
              <a:t>).</a:t>
            </a:r>
            <a:endParaRPr lang="en-US" b="0" i="0" dirty="0">
              <a:solidFill>
                <a:srgbClr val="333333"/>
              </a:solidFill>
              <a:effectLst/>
              <a:latin typeface="SegoeUI"/>
            </a:endParaRPr>
          </a:p>
          <a:p>
            <a:pPr algn="l"/>
            <a:r>
              <a:rPr lang="en-US" b="0" i="1" dirty="0">
                <a:solidFill>
                  <a:srgbClr val="333333"/>
                </a:solidFill>
                <a:effectLst/>
                <a:latin typeface="SegoeUI"/>
              </a:rPr>
              <a:t>The KRBTGT account is a domain default account that acts as a service account for the Key Distribution Center (KDC) service. This account cannot be deleted, account name cannot be changed, and it cannot be enabled in Active Directory.</a:t>
            </a: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40</a:t>
            </a:fld>
            <a:endParaRPr lang="en-US"/>
          </a:p>
        </p:txBody>
      </p:sp>
    </p:spTree>
    <p:extLst>
      <p:ext uri="{BB962C8B-B14F-4D97-AF65-F5344CB8AC3E}">
        <p14:creationId xmlns:p14="http://schemas.microsoft.com/office/powerpoint/2010/main" val="409307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Montserrat"/>
              </a:rPr>
              <a:t>The Privileged Attribute Certificate (PAC) is an extension to Kerberos tickets that contains useful information about a user’s privileges.  </a:t>
            </a:r>
          </a:p>
          <a:p>
            <a:r>
              <a:rPr lang="en-US" b="0" i="0" dirty="0">
                <a:solidFill>
                  <a:srgbClr val="666666"/>
                </a:solidFill>
                <a:effectLst/>
                <a:latin typeface="Montserrat"/>
              </a:rPr>
              <a:t>This information is added to Kerberos tickets by a domain controller when a user authenticates within an Active Directory domain. </a:t>
            </a:r>
          </a:p>
          <a:p>
            <a:r>
              <a:rPr lang="en-US" b="0" i="0" dirty="0">
                <a:solidFill>
                  <a:srgbClr val="666666"/>
                </a:solidFill>
                <a:effectLst/>
                <a:latin typeface="Montserrat"/>
              </a:rPr>
              <a:t> When users use their Kerberos tickets to authenticate to other systems, the PAC can be read and used to determine their level of privileges without reaching out to the domain controller to query for that information</a:t>
            </a:r>
          </a:p>
          <a:p>
            <a:endParaRPr lang="en-US" b="0" i="0" dirty="0">
              <a:solidFill>
                <a:srgbClr val="666666"/>
              </a:solidFill>
              <a:effectLst/>
              <a:latin typeface="Montserrat"/>
            </a:endParaRPr>
          </a:p>
          <a:p>
            <a:r>
              <a:rPr lang="en-US" b="0" i="0" dirty="0">
                <a:solidFill>
                  <a:srgbClr val="666666"/>
                </a:solidFill>
                <a:effectLst/>
                <a:latin typeface="Montserrat"/>
              </a:rPr>
              <a:t>The PAC became a target for privilege elevation attacks against Active Directory in 2014 when a vulnerability in the Windows PAC validation algorithm was </a:t>
            </a:r>
            <a:r>
              <a:rPr lang="en-US" b="0" i="0" dirty="0" err="1">
                <a:solidFill>
                  <a:srgbClr val="666666"/>
                </a:solidFill>
                <a:effectLst/>
                <a:latin typeface="Montserrat"/>
              </a:rPr>
              <a:t>publically</a:t>
            </a:r>
            <a:r>
              <a:rPr lang="en-US" b="0" i="0" dirty="0">
                <a:solidFill>
                  <a:srgbClr val="666666"/>
                </a:solidFill>
                <a:effectLst/>
                <a:latin typeface="Montserrat"/>
              </a:rPr>
              <a:t> disclosed. Windows PAC validation algorithm allowed attackers to forge a PAC for any user</a:t>
            </a:r>
          </a:p>
          <a:p>
            <a:endParaRPr lang="en-US" b="0" i="0" dirty="0">
              <a:solidFill>
                <a:srgbClr val="666666"/>
              </a:solidFill>
              <a:effectLst/>
              <a:latin typeface="Montserrat"/>
            </a:endParaRPr>
          </a:p>
          <a:p>
            <a:r>
              <a:rPr lang="en-US" b="0" i="0" u="none" strike="noStrike" dirty="0">
                <a:solidFill>
                  <a:srgbClr val="0077BB"/>
                </a:solidFill>
                <a:effectLst/>
                <a:latin typeface="Montserrat"/>
                <a:hlinkClick r:id="rId3"/>
              </a:rPr>
              <a:t>Golden Tickets</a:t>
            </a:r>
            <a:r>
              <a:rPr lang="en-US" b="0" i="0" dirty="0">
                <a:solidFill>
                  <a:srgbClr val="666666"/>
                </a:solidFill>
                <a:effectLst/>
                <a:latin typeface="Montserrat"/>
              </a:rPr>
              <a:t> and </a:t>
            </a:r>
            <a:r>
              <a:rPr lang="en-US" b="0" i="0" u="none" strike="noStrike" dirty="0">
                <a:solidFill>
                  <a:srgbClr val="0077BB"/>
                </a:solidFill>
                <a:effectLst/>
                <a:latin typeface="Montserrat"/>
                <a:hlinkClick r:id="rId4"/>
              </a:rPr>
              <a:t>Silver Tickets</a:t>
            </a:r>
            <a:r>
              <a:rPr lang="en-US" b="0" i="0" dirty="0">
                <a:solidFill>
                  <a:srgbClr val="666666"/>
                </a:solidFill>
                <a:effectLst/>
                <a:latin typeface="Montserrat"/>
              </a:rPr>
              <a:t> also allow attackers to leverage forged PACs in an Active Directory attack.  A golden ticket could use this to create a valid Kerberos TGT for any user in the domain, but manipulate that user’s PAC so they gain additional privileges.  </a:t>
            </a:r>
          </a:p>
          <a:p>
            <a:endParaRPr lang="en-US" b="0" i="0" dirty="0">
              <a:solidFill>
                <a:srgbClr val="666666"/>
              </a:solidFill>
              <a:effectLst/>
              <a:latin typeface="Montserrat"/>
            </a:endParaRPr>
          </a:p>
          <a:p>
            <a:pPr marL="171450" indent="-171450">
              <a:buFont typeface="Arial" panose="020B0604020202020204" pitchFamily="34" charset="0"/>
              <a:buChar char="•"/>
            </a:pPr>
            <a:r>
              <a:rPr lang="en-US" b="0" i="0" dirty="0">
                <a:solidFill>
                  <a:srgbClr val="4A474B"/>
                </a:solidFill>
                <a:effectLst/>
                <a:latin typeface="Lato"/>
              </a:rPr>
              <a:t>Golden Tickets are forged Ticket-Granting Tickets (TGTs), also called authentication tickets.</a:t>
            </a:r>
          </a:p>
          <a:p>
            <a:pPr algn="l">
              <a:buFont typeface="Arial" panose="020B0604020202020204" pitchFamily="34" charset="0"/>
              <a:buChar char="•"/>
            </a:pPr>
            <a:r>
              <a:rPr lang="en-US" b="0" i="0" dirty="0">
                <a:solidFill>
                  <a:srgbClr val="4A474B"/>
                </a:solidFill>
                <a:effectLst/>
                <a:latin typeface="Lato"/>
              </a:rPr>
              <a:t>The </a:t>
            </a:r>
            <a:r>
              <a:rPr lang="en-US" b="1" i="0" dirty="0">
                <a:solidFill>
                  <a:srgbClr val="4A474B"/>
                </a:solidFill>
                <a:effectLst/>
                <a:latin typeface="Lato"/>
              </a:rPr>
              <a:t>Kerberos Silver Ticket</a:t>
            </a:r>
            <a:r>
              <a:rPr lang="en-US" b="0" i="0" dirty="0">
                <a:solidFill>
                  <a:srgbClr val="4A474B"/>
                </a:solidFill>
                <a:effectLst/>
                <a:latin typeface="Lato"/>
              </a:rPr>
              <a:t> is a valid Ticket Granting Service (TGS) Kerberos ticket since it is encrypted/signed by the service account configured with a </a:t>
            </a:r>
            <a:r>
              <a:rPr lang="en-US" b="0" i="0" u="none" strike="noStrike" dirty="0">
                <a:solidFill>
                  <a:srgbClr val="783D98"/>
                </a:solidFill>
                <a:effectLst/>
                <a:latin typeface="Lato"/>
                <a:hlinkClick r:id="rId5"/>
              </a:rPr>
              <a:t>Service Principal Name</a:t>
            </a:r>
            <a:r>
              <a:rPr lang="en-US" b="0" i="0" dirty="0">
                <a:solidFill>
                  <a:srgbClr val="4A474B"/>
                </a:solidFill>
                <a:effectLst/>
                <a:latin typeface="Lato"/>
              </a:rPr>
              <a:t> for each server the Kerberos-authenticating service runs on.</a:t>
            </a:r>
          </a:p>
          <a:p>
            <a:pPr algn="l">
              <a:buFont typeface="Arial" panose="020B0604020202020204" pitchFamily="34" charset="0"/>
              <a:buChar char="•"/>
            </a:pPr>
            <a:r>
              <a:rPr lang="en-US" b="0" i="0" dirty="0">
                <a:solidFill>
                  <a:srgbClr val="4A474B"/>
                </a:solidFill>
                <a:effectLst/>
                <a:latin typeface="Lato"/>
              </a:rPr>
              <a:t>While a Golden ticket is a forged TGT valid for gaining access to any Kerberos service, the silver ticket is a forged TGS. This means the Silver Ticket scope is limited to whatever service is targeted on a specific server.</a:t>
            </a:r>
          </a:p>
          <a:p>
            <a:pPr marL="171450" indent="-171450">
              <a:buFont typeface="Arial" panose="020B0604020202020204" pitchFamily="34" charset="0"/>
              <a:buChar char="•"/>
            </a:pPr>
            <a:endParaRPr lang="en-US" b="0" i="0" dirty="0">
              <a:solidFill>
                <a:srgbClr val="666666"/>
              </a:solidFill>
              <a:effectLst/>
              <a:latin typeface="Montserrat"/>
            </a:endParaRPr>
          </a:p>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41</a:t>
            </a:fld>
            <a:endParaRPr lang="en-US"/>
          </a:p>
        </p:txBody>
      </p:sp>
    </p:spTree>
    <p:extLst>
      <p:ext uri="{BB962C8B-B14F-4D97-AF65-F5344CB8AC3E}">
        <p14:creationId xmlns:p14="http://schemas.microsoft.com/office/powerpoint/2010/main" val="3307988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A474B"/>
                </a:solidFill>
                <a:effectLst/>
                <a:latin typeface="Lato"/>
              </a:rPr>
              <a:t>Every Domain Controller in an Active Directory domain runs a KDC (Kerberos Distribution Center) service which handles all Kerberos ticket requests. </a:t>
            </a:r>
          </a:p>
          <a:p>
            <a:pPr marL="171450" indent="-171450">
              <a:buFont typeface="Arial" panose="020B0604020202020204" pitchFamily="34" charset="0"/>
              <a:buChar char="•"/>
            </a:pPr>
            <a:r>
              <a:rPr lang="en-US" b="0" i="0" dirty="0">
                <a:solidFill>
                  <a:srgbClr val="4A474B"/>
                </a:solidFill>
                <a:effectLst/>
                <a:latin typeface="Lato"/>
              </a:rPr>
              <a:t>AD uses the KRBTGT account in the AD domain for Kerberos tickets. </a:t>
            </a:r>
          </a:p>
          <a:p>
            <a:pPr marL="171450" indent="-171450">
              <a:buFont typeface="Arial" panose="020B0604020202020204" pitchFamily="34" charset="0"/>
              <a:buChar char="•"/>
            </a:pPr>
            <a:r>
              <a:rPr lang="en-US" b="0" i="0" dirty="0">
                <a:solidFill>
                  <a:srgbClr val="4A474B"/>
                </a:solidFill>
                <a:effectLst/>
                <a:latin typeface="Lato"/>
              </a:rPr>
              <a:t>The KRBTGT account is one that has been lurking in your Active Directory environment since it was first stood up. </a:t>
            </a:r>
          </a:p>
          <a:p>
            <a:pPr marL="171450" indent="-171450">
              <a:buFont typeface="Arial" panose="020B0604020202020204" pitchFamily="34" charset="0"/>
              <a:buChar char="•"/>
            </a:pPr>
            <a:r>
              <a:rPr lang="en-US" b="0" i="0" dirty="0">
                <a:solidFill>
                  <a:srgbClr val="4A474B"/>
                </a:solidFill>
                <a:effectLst/>
                <a:latin typeface="Lato"/>
              </a:rPr>
              <a:t>Each Active Directory domain has an associated KRBTGT account that is used to encrypt and sign all Kerberos tickets for the domain. </a:t>
            </a:r>
          </a:p>
          <a:p>
            <a:pPr marL="171450" indent="-171450">
              <a:buFont typeface="Arial" panose="020B0604020202020204" pitchFamily="34" charset="0"/>
              <a:buChar char="•"/>
            </a:pPr>
            <a:r>
              <a:rPr lang="en-US" b="0" i="0" dirty="0">
                <a:solidFill>
                  <a:srgbClr val="4A474B"/>
                </a:solidFill>
                <a:effectLst/>
                <a:latin typeface="Lato"/>
              </a:rPr>
              <a:t>It is a domain account so that all writable Domain Controllers know the account password in order to decrypt Kerberos tickets for validation. </a:t>
            </a:r>
          </a:p>
          <a:p>
            <a:pPr marL="171450" indent="-171450">
              <a:buFont typeface="Arial" panose="020B0604020202020204" pitchFamily="34" charset="0"/>
              <a:buChar char="•"/>
            </a:pPr>
            <a:r>
              <a:rPr lang="en-US" b="0" i="0" dirty="0">
                <a:solidFill>
                  <a:srgbClr val="4A474B"/>
                </a:solidFill>
                <a:effectLst/>
                <a:latin typeface="Lato"/>
              </a:rPr>
              <a:t>Read Only Domain Controllers (RODCs) each have their own individual KRBTGT account used to encrypt/sign Kerberos tickets in their own sites. The RODC has a specific KRBTGT account (</a:t>
            </a:r>
            <a:r>
              <a:rPr lang="en-US" b="0" i="0" dirty="0" err="1">
                <a:solidFill>
                  <a:srgbClr val="4A474B"/>
                </a:solidFill>
                <a:effectLst/>
                <a:latin typeface="Lato"/>
              </a:rPr>
              <a:t>krbtgt</a:t>
            </a:r>
            <a:r>
              <a:rPr lang="en-US" b="0" i="0" dirty="0">
                <a:solidFill>
                  <a:srgbClr val="4A474B"/>
                </a:solidFill>
                <a:effectLst/>
                <a:latin typeface="Lato"/>
              </a:rPr>
              <a:t>_######) associated with the RODC through a backlink on the account. This ensures that there is cryptographic isolation between trusted Domain Controllers and untrusted RODCs.</a:t>
            </a:r>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42</a:t>
            </a:fld>
            <a:endParaRPr lang="en-US"/>
          </a:p>
        </p:txBody>
      </p:sp>
    </p:spTree>
    <p:extLst>
      <p:ext uri="{BB962C8B-B14F-4D97-AF65-F5344CB8AC3E}">
        <p14:creationId xmlns:p14="http://schemas.microsoft.com/office/powerpoint/2010/main" val="1394765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Montserrat"/>
              </a:rPr>
              <a:t>If you’re curious, it is easy to see your Kerberos tickets in the wild. On a Microsoft Windows computer, you can use the </a:t>
            </a:r>
            <a:r>
              <a:rPr lang="en-US" b="0" i="1" dirty="0">
                <a:solidFill>
                  <a:srgbClr val="666666"/>
                </a:solidFill>
                <a:effectLst/>
                <a:latin typeface="Montserrat"/>
              </a:rPr>
              <a:t>klist.exe</a:t>
            </a:r>
            <a:r>
              <a:rPr lang="en-US" b="0" i="0" dirty="0">
                <a:solidFill>
                  <a:srgbClr val="666666"/>
                </a:solidFill>
                <a:effectLst/>
                <a:latin typeface="Montserrat"/>
              </a:rPr>
              <a:t> program to enumerate them. </a:t>
            </a:r>
          </a:p>
          <a:p>
            <a:endParaRPr lang="en-US" b="0" i="0" dirty="0">
              <a:solidFill>
                <a:srgbClr val="666666"/>
              </a:solidFill>
              <a:effectLst/>
              <a:latin typeface="Montserrat"/>
            </a:endParaRPr>
          </a:p>
          <a:p>
            <a:r>
              <a:rPr lang="en-US" b="0" i="0" dirty="0">
                <a:solidFill>
                  <a:srgbClr val="666666"/>
                </a:solidFill>
                <a:effectLst/>
                <a:latin typeface="Consolas" panose="020B0609020204030204" pitchFamily="49" charset="0"/>
              </a:rPr>
              <a:t>PS C:\Windows\system32&gt; </a:t>
            </a:r>
            <a:r>
              <a:rPr lang="en-US" b="0" i="0" dirty="0" err="1">
                <a:solidFill>
                  <a:srgbClr val="666666"/>
                </a:solidFill>
                <a:effectLst/>
                <a:latin typeface="Consolas" panose="020B0609020204030204" pitchFamily="49" charset="0"/>
              </a:rPr>
              <a:t>klist</a:t>
            </a:r>
            <a:r>
              <a:rPr lang="en-US" b="0" i="0" dirty="0">
                <a:solidFill>
                  <a:srgbClr val="666666"/>
                </a:solidFill>
                <a:effectLst/>
                <a:latin typeface="Consolas" panose="020B0609020204030204" pitchFamily="49" charset="0"/>
              </a:rPr>
              <a:t> tickets</a:t>
            </a:r>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45</a:t>
            </a:fld>
            <a:endParaRPr lang="en-US"/>
          </a:p>
        </p:txBody>
      </p:sp>
    </p:spTree>
    <p:extLst>
      <p:ext uri="{BB962C8B-B14F-4D97-AF65-F5344CB8AC3E}">
        <p14:creationId xmlns:p14="http://schemas.microsoft.com/office/powerpoint/2010/main" val="89968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Why talk about </a:t>
            </a:r>
            <a:r>
              <a:rPr lang="en-US" dirty="0" err="1"/>
              <a:t>kerberos</a:t>
            </a:r>
            <a:r>
              <a:rPr lang="en-US" dirty="0"/>
              <a:t> and why is there yet another thing???</a:t>
            </a:r>
          </a:p>
          <a:p>
            <a:pPr marL="171450" indent="-171450">
              <a:buFont typeface="Arial" panose="020B0604020202020204" pitchFamily="34" charset="0"/>
              <a:buChar char="•"/>
            </a:pPr>
            <a:r>
              <a:rPr lang="en-US" dirty="0"/>
              <a:t>Kerberos is an authentication protocol. </a:t>
            </a:r>
          </a:p>
          <a:p>
            <a:pPr marL="171450" indent="-171450">
              <a:buFont typeface="Arial" panose="020B0604020202020204" pitchFamily="34" charset="0"/>
              <a:buChar char="•"/>
            </a:pPr>
            <a:r>
              <a:rPr lang="en-US" dirty="0"/>
              <a:t>It is designed for client-server applications and requires mutual verification. </a:t>
            </a:r>
          </a:p>
          <a:p>
            <a:pPr marL="171450" indent="-171450">
              <a:buFont typeface="Arial" panose="020B0604020202020204" pitchFamily="34" charset="0"/>
              <a:buChar char="•"/>
            </a:pPr>
            <a:r>
              <a:rPr lang="en-US" dirty="0"/>
              <a:t>Active Directory (AD) is a component running on the DC that implements the Kerberos account database (containing users and passwords).</a:t>
            </a:r>
          </a:p>
          <a:p>
            <a:pPr marL="171450" indent="-171450">
              <a:buFont typeface="Arial" panose="020B0604020202020204" pitchFamily="34" charset="0"/>
              <a:buChar char="•"/>
            </a:pPr>
            <a:r>
              <a:rPr lang="en-US" dirty="0"/>
              <a:t>AD = manage users on a network, and Kerberos = authentication component leveraged by AD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Kerberos vs LDAP/AD, we want to separate duties and resources</a:t>
            </a:r>
          </a:p>
          <a:p>
            <a:pPr marL="628650" lvl="1" indent="-171450">
              <a:buFont typeface="Arial" panose="020B0604020202020204" pitchFamily="34" charset="0"/>
              <a:buChar char="•"/>
            </a:pPr>
            <a:r>
              <a:rPr lang="en-US" dirty="0"/>
              <a:t>Kerberos is the inside-the-corporate-network industry standard single sign-on protocol. </a:t>
            </a:r>
          </a:p>
          <a:p>
            <a:pPr marL="628650" lvl="1" indent="-171450">
              <a:buFont typeface="Arial" panose="020B0604020202020204" pitchFamily="34" charset="0"/>
              <a:buChar char="•"/>
            </a:pPr>
            <a:r>
              <a:rPr lang="en-US" dirty="0"/>
              <a:t>LDAP was always more of a directory look-up protocol. However, LDAP can also do authentication that was added later. </a:t>
            </a:r>
          </a:p>
          <a:p>
            <a:pPr marL="628650" lvl="1" indent="-171450">
              <a:buFont typeface="Arial" panose="020B0604020202020204" pitchFamily="34" charset="0"/>
              <a:buChar char="•"/>
            </a:pPr>
            <a:r>
              <a:rPr lang="en-US" dirty="0"/>
              <a:t>In LDAP auth, and every authentication attempt is going to cause a load on the Directory authentication server, so in that sense, it could hammer your Directory authentication server often. </a:t>
            </a:r>
          </a:p>
          <a:p>
            <a:pPr marL="628650" lvl="1" indent="-171450">
              <a:buFont typeface="Arial" panose="020B0604020202020204" pitchFamily="34" charset="0"/>
              <a:buChar char="•"/>
            </a:pPr>
            <a:r>
              <a:rPr lang="en-US" dirty="0"/>
              <a:t>In Kerberos auth, after the first authentication, the client holds a ticket that will be good for a default of 10 hours so that additional authentication attempts do not have to overload your Directory authentication server again. </a:t>
            </a:r>
          </a:p>
          <a:p>
            <a:pPr marL="628650" lvl="1" indent="-171450">
              <a:buFont typeface="Arial" panose="020B0604020202020204" pitchFamily="34" charset="0"/>
              <a:buChar char="•"/>
            </a:pPr>
            <a:r>
              <a:rPr lang="en-US" dirty="0"/>
              <a:t>In short, as an authentication protocol Kerberos is far more secure out of the box, is de-centralized, and will put less load on your Directory authentication servers than LDAP will. </a:t>
            </a:r>
          </a:p>
          <a:p>
            <a:pPr marL="628650" lvl="1" indent="-171450">
              <a:buFont typeface="Arial" panose="020B0604020202020204" pitchFamily="34" charset="0"/>
              <a:buChar char="•"/>
            </a:pPr>
            <a:r>
              <a:rPr lang="en-US" dirty="0"/>
              <a:t>Kerberos in pure Microsoft Active Directory environments will do both authentication and authorization for you, while directory look-ups is always LDAP. </a:t>
            </a:r>
          </a:p>
          <a:p>
            <a:pPr marL="628650" lvl="1" indent="-171450">
              <a:buFont typeface="Arial" panose="020B0604020202020204" pitchFamily="34" charset="0"/>
              <a:buChar char="•"/>
            </a:pPr>
            <a:r>
              <a:rPr lang="en-US" dirty="0"/>
              <a:t>Also, LDAP is </a:t>
            </a:r>
            <a:r>
              <a:rPr lang="en-US" i="1" dirty="0"/>
              <a:t>not</a:t>
            </a:r>
            <a:r>
              <a:rPr lang="en-US" dirty="0"/>
              <a:t> single sign-on. Users must always manually enter username/password while with Kerberos they do not have to do this.</a:t>
            </a:r>
          </a:p>
        </p:txBody>
      </p:sp>
      <p:sp>
        <p:nvSpPr>
          <p:cNvPr id="4" name="Slide Number Placeholder 3"/>
          <p:cNvSpPr>
            <a:spLocks noGrp="1"/>
          </p:cNvSpPr>
          <p:nvPr>
            <p:ph type="sldNum" sz="quarter" idx="5"/>
          </p:nvPr>
        </p:nvSpPr>
        <p:spPr/>
        <p:txBody>
          <a:bodyPr/>
          <a:lstStyle/>
          <a:p>
            <a:fld id="{939F3569-4FC2-438F-8C95-F7D9C1EF36EF}" type="slidenum">
              <a:rPr lang="en-US" smtClean="0"/>
              <a:t>3</a:t>
            </a:fld>
            <a:endParaRPr lang="en-US"/>
          </a:p>
        </p:txBody>
      </p:sp>
    </p:spTree>
    <p:extLst>
      <p:ext uri="{BB962C8B-B14F-4D97-AF65-F5344CB8AC3E}">
        <p14:creationId xmlns:p14="http://schemas.microsoft.com/office/powerpoint/2010/main" val="294843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Diffie-Hellman key exchange was </a:t>
            </a:r>
            <a:r>
              <a:rPr lang="en-US" b="0" dirty="0"/>
              <a:t>one of the most important developments in public-key cryptography </a:t>
            </a:r>
            <a:r>
              <a:rPr lang="en-US" dirty="0"/>
              <a:t>and it is still frequently implemented in a range of today’s different security protocols.</a:t>
            </a:r>
          </a:p>
          <a:p>
            <a:pPr marL="171450" indent="-171450">
              <a:buFont typeface="Arial" panose="020B0604020202020204" pitchFamily="34" charset="0"/>
              <a:buChar char="•"/>
            </a:pPr>
            <a:r>
              <a:rPr lang="en-US" dirty="0"/>
              <a:t>allows two parties who have not previously met to securely establish a key which they can use to secure their communications. </a:t>
            </a:r>
          </a:p>
          <a:p>
            <a:pPr marL="171450" indent="-171450">
              <a:buFont typeface="Arial" panose="020B0604020202020204" pitchFamily="34" charset="0"/>
              <a:buChar char="•"/>
            </a:pPr>
            <a:r>
              <a:rPr lang="en-US" b="0" dirty="0"/>
              <a:t>first widely used method of safely developing and exchanging keys over an insecure channel </a:t>
            </a:r>
          </a:p>
          <a:p>
            <a:pPr marL="171450" indent="-171450">
              <a:buFont typeface="Arial" panose="020B0604020202020204" pitchFamily="34" charset="0"/>
              <a:buChar char="•"/>
            </a:pPr>
            <a:r>
              <a:rPr lang="en-US" b="0" dirty="0"/>
              <a:t>Even if we want to “password protect” something, or more realistically use a symmetric key to encrypt something, we have the problem of how do we securely get that password/key to the person who should have it so they can read the message after?</a:t>
            </a:r>
          </a:p>
          <a:p>
            <a:pPr marL="171450" indent="-171450">
              <a:buFont typeface="Arial" panose="020B0604020202020204" pitchFamily="34" charset="0"/>
              <a:buChar char="•"/>
            </a:pPr>
            <a:r>
              <a:rPr lang="en-US" dirty="0"/>
              <a:t>Diffie-Hellman key exchange was the first publicly-used mechanism for solving this problem. Wasn’t until 1976 that public-key algorithms really started being used in general public application. This was when Whitfield Diffie and Martin Hellman published a paper that became the </a:t>
            </a:r>
            <a:r>
              <a:rPr lang="en-US" b="1" dirty="0"/>
              <a:t>Diffie-Hellman key exchange</a:t>
            </a:r>
            <a:r>
              <a:rPr lang="en-US"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i="1" u="sng" dirty="0"/>
              <a:t>(image on left) </a:t>
            </a:r>
            <a:r>
              <a:rPr lang="en-US" b="0" dirty="0"/>
              <a:t>- analogy for the Diffie-Hellman scheme is to think of two people mixing paint. </a:t>
            </a:r>
          </a:p>
          <a:p>
            <a:pPr marL="171450" indent="-171450">
              <a:buFont typeface="Arial" panose="020B0604020202020204" pitchFamily="34" charset="0"/>
              <a:buChar char="•"/>
            </a:pPr>
            <a:r>
              <a:rPr lang="en-US" b="0" dirty="0"/>
              <a:t>Let’s use the cryptography standard, and say that their names are Alice and Bob. </a:t>
            </a:r>
          </a:p>
          <a:p>
            <a:pPr marL="171450" indent="-171450">
              <a:buFont typeface="Arial" panose="020B0604020202020204" pitchFamily="34" charset="0"/>
              <a:buChar char="•"/>
            </a:pPr>
            <a:r>
              <a:rPr lang="en-US" b="0" dirty="0"/>
              <a:t>They both agree on a random color to start with. </a:t>
            </a:r>
          </a:p>
          <a:p>
            <a:pPr marL="171450" indent="-171450">
              <a:buFont typeface="Arial" panose="020B0604020202020204" pitchFamily="34" charset="0"/>
              <a:buChar char="•"/>
            </a:pPr>
            <a:r>
              <a:rPr lang="en-US" b="0" dirty="0"/>
              <a:t>Let’s say that they send each other a message and decide on yellow as their common color, just like in the diagram</a:t>
            </a:r>
          </a:p>
          <a:p>
            <a:pPr marL="171450" indent="-171450">
              <a:buFont typeface="Arial" panose="020B0604020202020204" pitchFamily="34" charset="0"/>
              <a:buChar char="•"/>
            </a:pPr>
            <a:r>
              <a:rPr lang="en-US" dirty="0"/>
              <a:t>They set their own color. They do not tell the other party their choice. </a:t>
            </a:r>
          </a:p>
          <a:p>
            <a:pPr marL="628650" lvl="1" indent="-171450">
              <a:buFont typeface="Arial" panose="020B0604020202020204" pitchFamily="34" charset="0"/>
              <a:buChar char="•"/>
            </a:pPr>
            <a:r>
              <a:rPr lang="en-US" dirty="0"/>
              <a:t>Let’s say that Alice chooses </a:t>
            </a:r>
            <a:r>
              <a:rPr lang="en-US" b="1" dirty="0"/>
              <a:t>red</a:t>
            </a:r>
            <a:r>
              <a:rPr lang="en-US" dirty="0"/>
              <a:t>, while Bob chooses a </a:t>
            </a:r>
            <a:r>
              <a:rPr lang="en-US" b="1" dirty="0"/>
              <a:t>slightly-greenish blue</a:t>
            </a:r>
            <a:r>
              <a:rPr lang="en-US" dirty="0"/>
              <a:t>.</a:t>
            </a:r>
          </a:p>
          <a:p>
            <a:pPr marL="171450" indent="-171450">
              <a:buFont typeface="Arial" panose="020B0604020202020204" pitchFamily="34" charset="0"/>
              <a:buChar char="•"/>
            </a:pPr>
            <a:r>
              <a:rPr lang="en-US" dirty="0"/>
              <a:t>next step is for both Alice and Bob to mix their secret color (red for Alice, greenish-blue for Bob) with the yellow that they mutually agreed upon.</a:t>
            </a:r>
          </a:p>
          <a:p>
            <a:pPr marL="628650" lvl="1" indent="-171450">
              <a:buFont typeface="Arial" panose="020B0604020202020204" pitchFamily="34" charset="0"/>
              <a:buChar char="•"/>
            </a:pPr>
            <a:r>
              <a:rPr lang="en-US" dirty="0"/>
              <a:t>according to the diagram, Alice ends up with an </a:t>
            </a:r>
            <a:r>
              <a:rPr lang="en-US" b="1" dirty="0"/>
              <a:t>orangish mix</a:t>
            </a:r>
            <a:r>
              <a:rPr lang="en-US" dirty="0"/>
              <a:t>, while Bob’s result is a </a:t>
            </a:r>
            <a:r>
              <a:rPr lang="en-US" b="1" dirty="0"/>
              <a:t>deeper blue</a:t>
            </a:r>
            <a:r>
              <a:rPr lang="en-US" dirty="0"/>
              <a:t>.</a:t>
            </a:r>
          </a:p>
          <a:p>
            <a:pPr marL="171450" indent="-171450">
              <a:buFont typeface="Arial" panose="020B0604020202020204" pitchFamily="34" charset="0"/>
              <a:buChar char="•"/>
            </a:pPr>
            <a:r>
              <a:rPr lang="en-US" dirty="0"/>
              <a:t>Once they have finished the mixing, they send the result to the other party. </a:t>
            </a:r>
          </a:p>
          <a:p>
            <a:pPr marL="628650" lvl="1" indent="-171450">
              <a:buFont typeface="Arial" panose="020B0604020202020204" pitchFamily="34" charset="0"/>
              <a:buChar char="•"/>
            </a:pPr>
            <a:r>
              <a:rPr lang="en-US" b="1" dirty="0"/>
              <a:t>Alice receives the deeper blue</a:t>
            </a:r>
            <a:r>
              <a:rPr lang="en-US" dirty="0"/>
              <a:t>, while </a:t>
            </a:r>
            <a:r>
              <a:rPr lang="en-US" b="1" dirty="0"/>
              <a:t>Bob is sent the orange-colored paint</a:t>
            </a:r>
            <a:r>
              <a:rPr lang="en-US" dirty="0"/>
              <a:t>.</a:t>
            </a:r>
          </a:p>
          <a:p>
            <a:pPr marL="171450" indent="-171450">
              <a:buFont typeface="Arial" panose="020B0604020202020204" pitchFamily="34" charset="0"/>
              <a:buChar char="•"/>
            </a:pPr>
            <a:r>
              <a:rPr lang="en-US" dirty="0"/>
              <a:t>Once they have received the mixed result from their partner, they then add their secret color to it.</a:t>
            </a:r>
            <a:r>
              <a:rPr lang="en-US" b="1" dirty="0"/>
              <a:t> </a:t>
            </a:r>
          </a:p>
          <a:p>
            <a:pPr marL="628650" lvl="1" indent="-171450">
              <a:buFont typeface="Arial" panose="020B0604020202020204" pitchFamily="34" charset="0"/>
              <a:buChar char="•"/>
            </a:pPr>
            <a:r>
              <a:rPr lang="en-US" b="1" dirty="0"/>
              <a:t>Alice takes the deeper blue and adds her secret red paint</a:t>
            </a:r>
            <a:r>
              <a:rPr lang="en-US" dirty="0"/>
              <a:t>, while </a:t>
            </a:r>
            <a:r>
              <a:rPr lang="en-US" b="1" dirty="0"/>
              <a:t>Bob adds his secret greenish-blue to the orange mix he just received</a:t>
            </a:r>
            <a:r>
              <a:rPr lang="en-US" dirty="0"/>
              <a:t>.</a:t>
            </a:r>
          </a:p>
          <a:p>
            <a:pPr marL="171450" lvl="0" indent="-171450">
              <a:buFont typeface="Arial" panose="020B0604020202020204" pitchFamily="34" charset="0"/>
              <a:buChar char="•"/>
            </a:pPr>
            <a:r>
              <a:rPr lang="en-US" dirty="0"/>
              <a:t>The result? </a:t>
            </a:r>
            <a:r>
              <a:rPr lang="en-US" b="1" dirty="0"/>
              <a:t>They both come out with the same color</a:t>
            </a:r>
            <a:r>
              <a:rPr lang="en-US" dirty="0"/>
              <a:t>, which in this case is brown, This shared color is referred to as the </a:t>
            </a:r>
            <a:r>
              <a:rPr lang="en-US" b="1" dirty="0"/>
              <a:t>common secret</a:t>
            </a:r>
            <a:r>
              <a:rPr lang="en-US" dirty="0"/>
              <a:t>.</a:t>
            </a:r>
          </a:p>
          <a:p>
            <a:pPr marL="171450" lvl="0" indent="-171450">
              <a:buFont typeface="Arial" panose="020B0604020202020204" pitchFamily="34" charset="0"/>
              <a:buChar char="•"/>
            </a:pPr>
            <a:r>
              <a:rPr lang="en-US" b="0" dirty="0"/>
              <a:t>The critical part of the Diffie-Hellman key exchange is that both parties end up with the same result, without ever needing to send the entirety of the common secret across the communication channel. </a:t>
            </a:r>
          </a:p>
          <a:p>
            <a:pPr marL="628650" lvl="1" indent="-171450">
              <a:buFont typeface="Arial" panose="020B0604020202020204" pitchFamily="34" charset="0"/>
              <a:buChar char="•"/>
            </a:pPr>
            <a:r>
              <a:rPr lang="en-US" b="0" dirty="0"/>
              <a:t>All an attacker could get is the starting yellow color and the mixed colors they send to each other, but think a crazy amount of options</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Now how do we related this to say how the symmetric keys is decided upon in SSL handshakes?</a:t>
            </a:r>
          </a:p>
          <a:p>
            <a:pPr marL="628650" lvl="1" indent="-171450">
              <a:buFont typeface="Arial" panose="020B0604020202020204" pitchFamily="34" charset="0"/>
              <a:buChar char="•"/>
            </a:pPr>
            <a:r>
              <a:rPr lang="en-US" dirty="0"/>
              <a:t>Diffie-Hellman is a </a:t>
            </a:r>
            <a:r>
              <a:rPr lang="en-US" dirty="0">
                <a:hlinkClick r:id="rId3"/>
              </a:rPr>
              <a:t>key agreement protocol</a:t>
            </a:r>
            <a:r>
              <a:rPr lang="en-US" dirty="0"/>
              <a:t>, meaning that if two parties (say, the SSL client and the SSL server) run this protocol, they end up with a shared secret </a:t>
            </a:r>
            <a:r>
              <a:rPr lang="en-US" i="1" dirty="0"/>
              <a:t>K</a:t>
            </a:r>
            <a:r>
              <a:rPr lang="en-US" dirty="0"/>
              <a:t>. </a:t>
            </a:r>
          </a:p>
          <a:p>
            <a:pPr marL="1085850" lvl="2" indent="-171450">
              <a:buFont typeface="Arial" panose="020B0604020202020204" pitchFamily="34" charset="0"/>
              <a:buChar char="•"/>
            </a:pPr>
            <a:r>
              <a:rPr lang="en-US" b="1" u="sng" dirty="0"/>
              <a:t>protocol</a:t>
            </a:r>
            <a:r>
              <a:rPr lang="en-US" dirty="0"/>
              <a:t> whereby two or more parties can agree on a key in such a way that both influence the outcome. If properly done, this precludes undesired third parties from forcing a key choice on the agreeing parties. Protocols that are useful in practice also do not reveal to any eavesdropping party what key has been agreed upon. </a:t>
            </a:r>
          </a:p>
          <a:p>
            <a:pPr marL="628650" lvl="1" indent="-171450">
              <a:buFont typeface="Arial" panose="020B0604020202020204" pitchFamily="34" charset="0"/>
              <a:buChar char="•"/>
            </a:pPr>
            <a:r>
              <a:rPr lang="en-US" dirty="0"/>
              <a:t>However, neither client or server gets to </a:t>
            </a:r>
            <a:r>
              <a:rPr lang="en-US" i="1" dirty="0"/>
              <a:t>choose</a:t>
            </a:r>
            <a:r>
              <a:rPr lang="en-US" dirty="0"/>
              <a:t> the value of </a:t>
            </a:r>
            <a:r>
              <a:rPr lang="en-US" i="1" dirty="0"/>
              <a:t>K</a:t>
            </a:r>
            <a:r>
              <a:rPr lang="en-US" dirty="0"/>
              <a:t>; from their points of view, </a:t>
            </a:r>
            <a:r>
              <a:rPr lang="en-US" i="1" dirty="0"/>
              <a:t>K</a:t>
            </a:r>
            <a:r>
              <a:rPr lang="en-US" dirty="0"/>
              <a:t> looks randomly generated. </a:t>
            </a:r>
          </a:p>
          <a:p>
            <a:pPr marL="628650" lvl="1" indent="-171450">
              <a:buFont typeface="Arial" panose="020B0604020202020204" pitchFamily="34" charset="0"/>
              <a:buChar char="•"/>
            </a:pPr>
            <a:r>
              <a:rPr lang="en-US" dirty="0"/>
              <a:t>It is </a:t>
            </a:r>
            <a:r>
              <a:rPr lang="en-US" i="1" dirty="0"/>
              <a:t>secret</a:t>
            </a:r>
            <a:r>
              <a:rPr lang="en-US" dirty="0"/>
              <a:t> (only them know </a:t>
            </a:r>
            <a:r>
              <a:rPr lang="en-US" i="1" dirty="0"/>
              <a:t>K</a:t>
            </a:r>
            <a:r>
              <a:rPr lang="en-US" dirty="0"/>
              <a:t>; eavesdroppers on the line do not) and </a:t>
            </a:r>
            <a:r>
              <a:rPr lang="en-US" i="1" dirty="0"/>
              <a:t>shared</a:t>
            </a:r>
            <a:r>
              <a:rPr lang="en-US" dirty="0"/>
              <a:t> (they both get the same value </a:t>
            </a:r>
            <a:r>
              <a:rPr lang="en-US" i="1" dirty="0"/>
              <a:t>K</a:t>
            </a:r>
            <a:r>
              <a:rPr lang="en-US" dirty="0"/>
              <a:t>), but not </a:t>
            </a:r>
            <a:r>
              <a:rPr lang="en-US" i="1" dirty="0"/>
              <a:t>chosen</a:t>
            </a:r>
            <a:r>
              <a:rPr lang="en-US" dirty="0"/>
              <a:t>. </a:t>
            </a:r>
          </a:p>
          <a:p>
            <a:pPr marL="628650" lvl="1" indent="-171450">
              <a:buFont typeface="Arial" panose="020B0604020202020204" pitchFamily="34" charset="0"/>
              <a:buChar char="•"/>
            </a:pPr>
            <a:r>
              <a:rPr lang="en-US" dirty="0"/>
              <a:t>This is not the act of encryption, it’s a </a:t>
            </a:r>
            <a:r>
              <a:rPr lang="en-US" b="1" u="sng" dirty="0"/>
              <a:t>protocol for the key exchange part</a:t>
            </a:r>
            <a:r>
              <a:rPr lang="en-US" dirty="0"/>
              <a:t> of public key crypto and the specific algorithms and math involved.</a:t>
            </a:r>
          </a:p>
          <a:p>
            <a:pPr marL="628650" lvl="1" indent="-171450">
              <a:buFont typeface="Arial" panose="020B0604020202020204" pitchFamily="34" charset="0"/>
              <a:buChar char="•"/>
            </a:pPr>
            <a:r>
              <a:rPr lang="en-US" dirty="0"/>
              <a:t>If the shared secret </a:t>
            </a:r>
            <a:r>
              <a:rPr lang="en-US" i="1" dirty="0"/>
              <a:t>K</a:t>
            </a:r>
            <a:r>
              <a:rPr lang="en-US" dirty="0"/>
              <a:t> is “good enough”, though, to process terabytes of data with a symmetric encryption algorithm (same </a:t>
            </a:r>
            <a:r>
              <a:rPr lang="en-US" i="1" dirty="0"/>
              <a:t>K</a:t>
            </a:r>
            <a:r>
              <a:rPr lang="en-US" dirty="0"/>
              <a:t> to encrypt on one side and decrypt on the other), and that is what happens in SSL.</a:t>
            </a:r>
          </a:p>
          <a:p>
            <a:pPr marL="628650" lvl="1" indent="-171450">
              <a:buFont typeface="Arial" panose="020B0604020202020204" pitchFamily="34" charset="0"/>
              <a:buChar char="•"/>
            </a:pPr>
            <a:r>
              <a:rPr lang="en-US" dirty="0"/>
              <a:t>Diffie-Hellman </a:t>
            </a:r>
            <a:r>
              <a:rPr lang="en-US" i="1" dirty="0"/>
              <a:t>is</a:t>
            </a:r>
            <a:r>
              <a:rPr lang="en-US" dirty="0"/>
              <a:t> used in SSL/TLS (the </a:t>
            </a:r>
            <a:r>
              <a:rPr lang="en-US" b="1" i="1" u="sng" dirty="0"/>
              <a:t>cipher suites </a:t>
            </a:r>
            <a:r>
              <a:rPr lang="en-US" dirty="0"/>
              <a:t>with "DHE" in their name), but typically rarely used now</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Why talk about this? To highlight the history of things and that its all about asymmetric and symmetric encryption, and being able to securely get core secrets to each other regardless of what methods we end up using.</a:t>
            </a:r>
          </a:p>
        </p:txBody>
      </p:sp>
      <p:sp>
        <p:nvSpPr>
          <p:cNvPr id="4" name="Slide Number Placeholder 3"/>
          <p:cNvSpPr>
            <a:spLocks noGrp="1"/>
          </p:cNvSpPr>
          <p:nvPr>
            <p:ph type="sldNum" sz="quarter" idx="5"/>
          </p:nvPr>
        </p:nvSpPr>
        <p:spPr/>
        <p:txBody>
          <a:bodyPr/>
          <a:lstStyle/>
          <a:p>
            <a:fld id="{939F3569-4FC2-438F-8C95-F7D9C1EF36EF}" type="slidenum">
              <a:rPr lang="en-US" smtClean="0"/>
              <a:t>15</a:t>
            </a:fld>
            <a:endParaRPr lang="en-US"/>
          </a:p>
        </p:txBody>
      </p:sp>
    </p:spTree>
    <p:extLst>
      <p:ext uri="{BB962C8B-B14F-4D97-AF65-F5344CB8AC3E}">
        <p14:creationId xmlns:p14="http://schemas.microsoft.com/office/powerpoint/2010/main" val="109353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17</a:t>
            </a:fld>
            <a:endParaRPr lang="en-US"/>
          </a:p>
        </p:txBody>
      </p:sp>
    </p:spTree>
    <p:extLst>
      <p:ext uri="{BB962C8B-B14F-4D97-AF65-F5344CB8AC3E}">
        <p14:creationId xmlns:p14="http://schemas.microsoft.com/office/powerpoint/2010/main" val="117376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12234"/>
                </a:solidFill>
                <a:effectLst/>
                <a:latin typeface="proxima-nova"/>
              </a:rPr>
              <a:t>Kerberos uses </a:t>
            </a:r>
            <a:r>
              <a:rPr lang="en-US" b="0" i="0" u="none" strike="noStrike" dirty="0">
                <a:solidFill>
                  <a:srgbClr val="4A90E2"/>
                </a:solidFill>
                <a:effectLst/>
                <a:latin typeface="proxima-nova"/>
                <a:hlinkClick r:id="rId3"/>
              </a:rPr>
              <a:t>symmetric key cryptography</a:t>
            </a:r>
            <a:r>
              <a:rPr lang="en-US" b="0" i="0" dirty="0">
                <a:solidFill>
                  <a:srgbClr val="212234"/>
                </a:solidFill>
                <a:effectLst/>
                <a:latin typeface="proxima-nova"/>
              </a:rPr>
              <a:t> and requires trusted third-party authorization to verify user identities. </a:t>
            </a:r>
          </a:p>
          <a:p>
            <a:pPr marL="171450" indent="-171450">
              <a:buFont typeface="Arial" panose="020B0604020202020204" pitchFamily="34" charset="0"/>
              <a:buChar char="•"/>
            </a:pPr>
            <a:r>
              <a:rPr lang="en-US" b="0" i="0" dirty="0">
                <a:solidFill>
                  <a:srgbClr val="212234"/>
                </a:solidFill>
                <a:effectLst/>
                <a:latin typeface="proxima-nova"/>
              </a:rPr>
              <a:t>Since Kerberos requires 3 entities to authenticate and has an excellent track record of making computing safer, the name really does fit.</a:t>
            </a:r>
          </a:p>
          <a:p>
            <a:pPr marL="171450" indent="-171450">
              <a:buFont typeface="Arial" panose="020B0604020202020204" pitchFamily="34" charset="0"/>
              <a:buChar char="•"/>
            </a:pPr>
            <a:r>
              <a:rPr lang="en-US" b="0" i="0" dirty="0">
                <a:solidFill>
                  <a:srgbClr val="212234"/>
                </a:solidFill>
                <a:effectLst/>
                <a:latin typeface="proxima-nova"/>
              </a:rPr>
              <a:t>Microsoft introduced their version of Kerberos in Windows2000.</a:t>
            </a:r>
          </a:p>
          <a:p>
            <a:pPr marL="171450" indent="-171450">
              <a:buFont typeface="Arial" panose="020B0604020202020204" pitchFamily="34" charset="0"/>
              <a:buChar char="•"/>
            </a:pPr>
            <a:r>
              <a:rPr lang="en-US" b="0" i="0" dirty="0">
                <a:solidFill>
                  <a:srgbClr val="212234"/>
                </a:solidFill>
                <a:effectLst/>
                <a:latin typeface="proxima-nova"/>
              </a:rPr>
              <a:t>Before Kerberos, Microsoft used an authentication technology called </a:t>
            </a:r>
            <a:r>
              <a:rPr lang="en-US" b="0" i="0" u="none" strike="noStrike" dirty="0">
                <a:solidFill>
                  <a:srgbClr val="4A90E2"/>
                </a:solidFill>
                <a:effectLst/>
                <a:latin typeface="proxima-nova"/>
                <a:hlinkClick r:id="rId4"/>
              </a:rPr>
              <a:t>NTLM</a:t>
            </a:r>
            <a:r>
              <a:rPr lang="en-US" b="0" i="0" dirty="0">
                <a:solidFill>
                  <a:srgbClr val="212234"/>
                </a:solidFill>
                <a:effectLst/>
                <a:latin typeface="proxima-nova"/>
              </a:rPr>
              <a:t>. </a:t>
            </a:r>
          </a:p>
          <a:p>
            <a:pPr marL="628650" lvl="1" indent="-171450">
              <a:buFont typeface="Arial" panose="020B0604020202020204" pitchFamily="34" charset="0"/>
              <a:buChar char="•"/>
            </a:pPr>
            <a:r>
              <a:rPr lang="en-US" b="0" i="0" dirty="0">
                <a:solidFill>
                  <a:srgbClr val="212234"/>
                </a:solidFill>
                <a:effectLst/>
                <a:latin typeface="proxima-nova"/>
              </a:rPr>
              <a:t>NTLM stands for NT Lan Manager and is a </a:t>
            </a:r>
            <a:r>
              <a:rPr lang="en-US" b="0" i="0" u="none" strike="noStrike" dirty="0">
                <a:solidFill>
                  <a:srgbClr val="4A90E2"/>
                </a:solidFill>
                <a:effectLst/>
                <a:latin typeface="proxima-nova"/>
                <a:hlinkClick r:id="rId5"/>
              </a:rPr>
              <a:t>challenge-response authentication protocol</a:t>
            </a:r>
            <a:r>
              <a:rPr lang="en-US" b="0" i="0" dirty="0">
                <a:solidFill>
                  <a:srgbClr val="212234"/>
                </a:solidFill>
                <a:effectLst/>
                <a:latin typeface="proxima-nova"/>
              </a:rPr>
              <a:t>. </a:t>
            </a:r>
          </a:p>
          <a:p>
            <a:pPr marL="628650" lvl="1" indent="-171450">
              <a:buFont typeface="Arial" panose="020B0604020202020204" pitchFamily="34" charset="0"/>
              <a:buChar char="•"/>
            </a:pPr>
            <a:r>
              <a:rPr lang="en-US" b="0" i="0" dirty="0">
                <a:solidFill>
                  <a:srgbClr val="212234"/>
                </a:solidFill>
                <a:effectLst/>
                <a:latin typeface="proxima-nova"/>
              </a:rPr>
              <a:t>The target computer or domain controller challenge and check the password, and store password hashes for continued use.</a:t>
            </a:r>
          </a:p>
          <a:p>
            <a:pPr marL="628650" lvl="1" indent="-171450">
              <a:buFont typeface="Arial" panose="020B0604020202020204" pitchFamily="34" charset="0"/>
              <a:buChar char="•"/>
            </a:pPr>
            <a:r>
              <a:rPr lang="en-US" b="0" i="0" dirty="0">
                <a:solidFill>
                  <a:srgbClr val="212234"/>
                </a:solidFill>
                <a:effectLst/>
                <a:latin typeface="proxima-nova"/>
              </a:rPr>
              <a:t>The biggest difference between the two systems is the third-party verification and stronger encryption capability in Kerberos. </a:t>
            </a:r>
          </a:p>
          <a:p>
            <a:pPr marL="628650" lvl="1" indent="-171450">
              <a:buFont typeface="Arial" panose="020B0604020202020204" pitchFamily="34" charset="0"/>
              <a:buChar char="•"/>
            </a:pPr>
            <a:r>
              <a:rPr lang="en-US" b="0" i="0" dirty="0">
                <a:solidFill>
                  <a:srgbClr val="212234"/>
                </a:solidFill>
                <a:effectLst/>
                <a:latin typeface="proxima-nova"/>
              </a:rPr>
              <a:t>This extra step in the process provides a significant additional layer of security over NTLM.</a:t>
            </a:r>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19</a:t>
            </a:fld>
            <a:endParaRPr lang="en-US"/>
          </a:p>
        </p:txBody>
      </p:sp>
    </p:spTree>
    <p:extLst>
      <p:ext uri="{BB962C8B-B14F-4D97-AF65-F5344CB8AC3E}">
        <p14:creationId xmlns:p14="http://schemas.microsoft.com/office/powerpoint/2010/main" val="130281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666666"/>
                </a:solidFill>
                <a:effectLst/>
                <a:latin typeface="Montserrat"/>
              </a:rPr>
              <a:t>A client requests a ticket for a user from the KDC using the user’s password to encrypt the request. </a:t>
            </a:r>
          </a:p>
          <a:p>
            <a:pPr marL="171450" indent="-171450">
              <a:buFont typeface="Arial" panose="020B0604020202020204" pitchFamily="34" charset="0"/>
              <a:buChar char="•"/>
            </a:pPr>
            <a:r>
              <a:rPr lang="en-US" b="0" i="0" dirty="0">
                <a:solidFill>
                  <a:srgbClr val="666666"/>
                </a:solidFill>
                <a:effectLst/>
                <a:latin typeface="Montserrat"/>
              </a:rPr>
              <a:t>If the KDC can decrypt the request with the user’s password it knows, it knows the client has supplied the correct password for the user. </a:t>
            </a:r>
          </a:p>
          <a:p>
            <a:pPr marL="171450" indent="-171450">
              <a:buFont typeface="Arial" panose="020B0604020202020204" pitchFamily="34" charset="0"/>
              <a:buChar char="•"/>
            </a:pPr>
            <a:r>
              <a:rPr lang="en-US" b="0" i="0" dirty="0">
                <a:solidFill>
                  <a:srgbClr val="666666"/>
                </a:solidFill>
                <a:effectLst/>
                <a:latin typeface="Montserrat"/>
              </a:rPr>
              <a:t>The KDC creates a </a:t>
            </a:r>
            <a:r>
              <a:rPr lang="en-US" b="0" i="1" dirty="0">
                <a:solidFill>
                  <a:srgbClr val="666666"/>
                </a:solidFill>
                <a:effectLst/>
                <a:latin typeface="Montserrat"/>
              </a:rPr>
              <a:t>ticket-granting ticket</a:t>
            </a:r>
            <a:r>
              <a:rPr lang="en-US" b="0" i="0" dirty="0">
                <a:solidFill>
                  <a:srgbClr val="666666"/>
                </a:solidFill>
                <a:effectLst/>
                <a:latin typeface="Montserrat"/>
              </a:rPr>
              <a:t> (TGT) for the user and encrypts the TGT with the user’s password and returns it to the client. </a:t>
            </a:r>
          </a:p>
          <a:p>
            <a:pPr marL="171450" indent="-171450">
              <a:buFont typeface="Arial" panose="020B0604020202020204" pitchFamily="34" charset="0"/>
              <a:buChar char="•"/>
            </a:pPr>
            <a:r>
              <a:rPr lang="en-US" b="0" i="0" dirty="0">
                <a:solidFill>
                  <a:srgbClr val="666666"/>
                </a:solidFill>
                <a:effectLst/>
                <a:latin typeface="Montserrat"/>
              </a:rPr>
              <a:t>If the client can decrypt the ticket with the password it has then it knows that the KDC is legitimate (this is a form of mutual authentication). </a:t>
            </a:r>
          </a:p>
          <a:p>
            <a:pPr marL="171450" indent="-171450">
              <a:buFont typeface="Arial" panose="020B0604020202020204" pitchFamily="34" charset="0"/>
              <a:buChar char="•"/>
            </a:pPr>
            <a:endParaRPr lang="en-US" b="0" i="0" dirty="0">
              <a:solidFill>
                <a:srgbClr val="666666"/>
              </a:solidFill>
              <a:effectLst/>
              <a:latin typeface="Montserrat"/>
            </a:endParaRPr>
          </a:p>
          <a:p>
            <a:pPr marL="171450" indent="-171450">
              <a:buFont typeface="Arial" panose="020B0604020202020204" pitchFamily="34" charset="0"/>
              <a:buChar char="•"/>
            </a:pPr>
            <a:r>
              <a:rPr lang="en-US" b="0" i="0" dirty="0">
                <a:solidFill>
                  <a:srgbClr val="666666"/>
                </a:solidFill>
                <a:effectLst/>
                <a:latin typeface="Montserrat"/>
              </a:rPr>
              <a:t>We will go into more depth in a bit</a:t>
            </a:r>
          </a:p>
          <a:p>
            <a:pPr marL="171450" indent="-171450">
              <a:buFont typeface="Arial" panose="020B0604020202020204" pitchFamily="34" charset="0"/>
              <a:buChar char="•"/>
            </a:pPr>
            <a:endParaRPr lang="en-US" b="0" i="0" dirty="0">
              <a:solidFill>
                <a:srgbClr val="666666"/>
              </a:solidFill>
              <a:effectLst/>
              <a:latin typeface="Montserrat"/>
            </a:endParaRPr>
          </a:p>
        </p:txBody>
      </p:sp>
      <p:sp>
        <p:nvSpPr>
          <p:cNvPr id="4" name="Slide Number Placeholder 3"/>
          <p:cNvSpPr>
            <a:spLocks noGrp="1"/>
          </p:cNvSpPr>
          <p:nvPr>
            <p:ph type="sldNum" sz="quarter" idx="5"/>
          </p:nvPr>
        </p:nvSpPr>
        <p:spPr/>
        <p:txBody>
          <a:bodyPr/>
          <a:lstStyle/>
          <a:p>
            <a:fld id="{939F3569-4FC2-438F-8C95-F7D9C1EF36EF}" type="slidenum">
              <a:rPr lang="en-US" smtClean="0"/>
              <a:t>21</a:t>
            </a:fld>
            <a:endParaRPr lang="en-US"/>
          </a:p>
        </p:txBody>
      </p:sp>
    </p:spTree>
    <p:extLst>
      <p:ext uri="{BB962C8B-B14F-4D97-AF65-F5344CB8AC3E}">
        <p14:creationId xmlns:p14="http://schemas.microsoft.com/office/powerpoint/2010/main" val="400020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Montserrat"/>
              </a:rPr>
              <a:t>Client</a:t>
            </a:r>
            <a:r>
              <a:rPr lang="en-US" b="0" i="0" dirty="0">
                <a:solidFill>
                  <a:srgbClr val="666666"/>
                </a:solidFill>
                <a:effectLst/>
                <a:latin typeface="Montserrat"/>
              </a:rPr>
              <a:t>: The entity seeking to provide its identity. </a:t>
            </a:r>
          </a:p>
          <a:p>
            <a:pPr algn="l">
              <a:buFont typeface="Arial" panose="020B0604020202020204" pitchFamily="34" charset="0"/>
              <a:buChar char="•"/>
            </a:pPr>
            <a:r>
              <a:rPr lang="en-US" b="1" i="0" dirty="0">
                <a:solidFill>
                  <a:srgbClr val="666666"/>
                </a:solidFill>
                <a:effectLst/>
                <a:latin typeface="Montserrat"/>
              </a:rPr>
              <a:t>Application Server (AP)</a:t>
            </a:r>
            <a:r>
              <a:rPr lang="en-US" b="0" i="0" dirty="0">
                <a:solidFill>
                  <a:srgbClr val="666666"/>
                </a:solidFill>
                <a:effectLst/>
                <a:latin typeface="Montserrat"/>
              </a:rPr>
              <a:t>: The service that the client (or user) wants to access. </a:t>
            </a:r>
          </a:p>
          <a:p>
            <a:pPr algn="l">
              <a:buFont typeface="Arial" panose="020B0604020202020204" pitchFamily="34" charset="0"/>
              <a:buChar char="•"/>
            </a:pPr>
            <a:r>
              <a:rPr lang="en-US" b="1" i="0" dirty="0">
                <a:solidFill>
                  <a:srgbClr val="666666"/>
                </a:solidFill>
                <a:effectLst/>
                <a:latin typeface="Montserrat"/>
              </a:rPr>
              <a:t>Key Distribution Center (KDC)</a:t>
            </a:r>
            <a:r>
              <a:rPr lang="en-US" b="0" i="0" dirty="0">
                <a:solidFill>
                  <a:srgbClr val="666666"/>
                </a:solidFill>
                <a:effectLst/>
                <a:latin typeface="Montserrat"/>
              </a:rPr>
              <a:t>: The trusted third-party, which issues tickets. In Active Directory each domain controller acts as a KDC. The KDC provides two core services: Authentication Service (AS) which authenticates clients and issues them tickets and the Ticket-Granting Service (TGS) which accepts authenticated clients and issues them tickets to access other resources. </a:t>
            </a:r>
          </a:p>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25</a:t>
            </a:fld>
            <a:endParaRPr lang="en-US"/>
          </a:p>
        </p:txBody>
      </p:sp>
    </p:spTree>
    <p:extLst>
      <p:ext uri="{BB962C8B-B14F-4D97-AF65-F5344CB8AC3E}">
        <p14:creationId xmlns:p14="http://schemas.microsoft.com/office/powerpoint/2010/main" val="1637652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666666"/>
                </a:solidFill>
                <a:effectLst/>
                <a:latin typeface="Montserrat"/>
              </a:rPr>
              <a:t>A client requests a ticket for a user from the KDC using the user’s password to encrypt the request. </a:t>
            </a:r>
          </a:p>
          <a:p>
            <a:pPr marL="171450" indent="-171450">
              <a:buFont typeface="Arial" panose="020B0604020202020204" pitchFamily="34" charset="0"/>
              <a:buChar char="•"/>
            </a:pPr>
            <a:r>
              <a:rPr lang="en-US" b="0" i="0" dirty="0">
                <a:solidFill>
                  <a:srgbClr val="666666"/>
                </a:solidFill>
                <a:effectLst/>
                <a:latin typeface="Montserrat"/>
              </a:rPr>
              <a:t>If the KDC can decrypt the request with the user’s password it knows, it knows the client has supplied the correct password for the user. </a:t>
            </a:r>
          </a:p>
          <a:p>
            <a:pPr marL="171450" indent="-171450">
              <a:buFont typeface="Arial" panose="020B0604020202020204" pitchFamily="34" charset="0"/>
              <a:buChar char="•"/>
            </a:pPr>
            <a:r>
              <a:rPr lang="en-US" b="0" i="0" dirty="0">
                <a:solidFill>
                  <a:srgbClr val="666666"/>
                </a:solidFill>
                <a:effectLst/>
                <a:latin typeface="Montserrat"/>
              </a:rPr>
              <a:t>The KDC creates a </a:t>
            </a:r>
            <a:r>
              <a:rPr lang="en-US" b="0" i="1" dirty="0">
                <a:solidFill>
                  <a:srgbClr val="666666"/>
                </a:solidFill>
                <a:effectLst/>
                <a:latin typeface="Montserrat"/>
              </a:rPr>
              <a:t>ticket-granting ticket</a:t>
            </a:r>
            <a:r>
              <a:rPr lang="en-US" b="0" i="0" dirty="0">
                <a:solidFill>
                  <a:srgbClr val="666666"/>
                </a:solidFill>
                <a:effectLst/>
                <a:latin typeface="Montserrat"/>
              </a:rPr>
              <a:t> (TGT) for the user and encrypts the TGT with the user’s password and returns it to the client. </a:t>
            </a:r>
          </a:p>
          <a:p>
            <a:pPr marL="171450" indent="-171450">
              <a:buFont typeface="Arial" panose="020B0604020202020204" pitchFamily="34" charset="0"/>
              <a:buChar char="•"/>
            </a:pPr>
            <a:r>
              <a:rPr lang="en-US" b="0" i="0" dirty="0">
                <a:solidFill>
                  <a:srgbClr val="666666"/>
                </a:solidFill>
                <a:effectLst/>
                <a:latin typeface="Montserrat"/>
              </a:rPr>
              <a:t>If the client can decrypt the ticket with the password it has then it knows that the KDC is legitimate (this is a form of mutual authentication). </a:t>
            </a:r>
          </a:p>
          <a:p>
            <a:pPr marL="171450" indent="-171450">
              <a:buFont typeface="Arial" panose="020B0604020202020204" pitchFamily="34" charset="0"/>
              <a:buChar char="•"/>
            </a:pPr>
            <a:endParaRPr lang="en-US" b="0" i="0" dirty="0">
              <a:solidFill>
                <a:srgbClr val="666666"/>
              </a:solidFill>
              <a:effectLst/>
              <a:latin typeface="Montserrat"/>
            </a:endParaRPr>
          </a:p>
          <a:p>
            <a:pPr marL="171450" indent="-171450">
              <a:buFont typeface="Arial" panose="020B0604020202020204" pitchFamily="34" charset="0"/>
              <a:buChar char="•"/>
            </a:pPr>
            <a:r>
              <a:rPr lang="en-US" b="0" i="0" dirty="0">
                <a:solidFill>
                  <a:srgbClr val="666666"/>
                </a:solidFill>
                <a:effectLst/>
                <a:latin typeface="Montserrat"/>
              </a:rPr>
              <a:t>A client requests a ticket for a service from the KDC by presenting it’s TGT and a </a:t>
            </a:r>
            <a:r>
              <a:rPr lang="en-US" b="0" i="1" dirty="0">
                <a:solidFill>
                  <a:srgbClr val="666666"/>
                </a:solidFill>
                <a:effectLst/>
                <a:latin typeface="Montserrat"/>
              </a:rPr>
              <a:t>ticket-granting service</a:t>
            </a:r>
            <a:r>
              <a:rPr lang="en-US" b="0" i="0" dirty="0">
                <a:solidFill>
                  <a:srgbClr val="666666"/>
                </a:solidFill>
                <a:effectLst/>
                <a:latin typeface="Montserrat"/>
              </a:rPr>
              <a:t> (TGS) request that includes the service principal name for the service it would like to access. </a:t>
            </a:r>
          </a:p>
          <a:p>
            <a:pPr marL="171450" indent="-171450">
              <a:buFont typeface="Arial" panose="020B0604020202020204" pitchFamily="34" charset="0"/>
              <a:buChar char="•"/>
            </a:pPr>
            <a:r>
              <a:rPr lang="en-US" b="0" i="0" dirty="0">
                <a:solidFill>
                  <a:srgbClr val="666666"/>
                </a:solidFill>
                <a:effectLst/>
                <a:latin typeface="Montserrat"/>
              </a:rPr>
              <a:t>The KDC creates a service ticket (TGS) which is encrypted with the service’s password hash, then encrypts the ticket and authenticator message with the shared ticket-granting service session key, and finally sends the TGS back to the client. </a:t>
            </a:r>
          </a:p>
          <a:p>
            <a:pPr marL="171450" indent="-171450">
              <a:buFont typeface="Arial" panose="020B0604020202020204" pitchFamily="34" charset="0"/>
              <a:buChar char="•"/>
            </a:pPr>
            <a:endParaRPr lang="en-US" b="0" i="0" dirty="0">
              <a:solidFill>
                <a:srgbClr val="666666"/>
              </a:solidFill>
              <a:effectLst/>
              <a:latin typeface="Montserrat"/>
            </a:endParaRPr>
          </a:p>
          <a:p>
            <a:pPr marL="171450" indent="-171450">
              <a:buFont typeface="Arial" panose="020B0604020202020204" pitchFamily="34" charset="0"/>
              <a:buChar char="•"/>
            </a:pPr>
            <a:r>
              <a:rPr lang="en-US" b="0" i="0" dirty="0">
                <a:solidFill>
                  <a:srgbClr val="666666"/>
                </a:solidFill>
                <a:effectLst/>
                <a:latin typeface="Montserrat"/>
              </a:rPr>
              <a:t>A client requests access to an application server (service) by presenting the service ticket it obtained from the KDC to the application server, which decrypts the message using its own password hash. </a:t>
            </a:r>
          </a:p>
          <a:p>
            <a:pPr marL="171450" indent="-171450">
              <a:buFont typeface="Arial" panose="020B0604020202020204" pitchFamily="34" charset="0"/>
              <a:buChar char="•"/>
            </a:pPr>
            <a:r>
              <a:rPr lang="en-US" b="0" i="0" dirty="0">
                <a:solidFill>
                  <a:srgbClr val="666666"/>
                </a:solidFill>
                <a:effectLst/>
                <a:latin typeface="Montserrat"/>
              </a:rPr>
              <a:t>If it successfully decrypts the TGS, the application server grants access to the client.</a:t>
            </a:r>
            <a:endParaRPr lang="en-US" dirty="0"/>
          </a:p>
          <a:p>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28</a:t>
            </a:fld>
            <a:endParaRPr lang="en-US"/>
          </a:p>
        </p:txBody>
      </p:sp>
    </p:spTree>
    <p:extLst>
      <p:ext uri="{BB962C8B-B14F-4D97-AF65-F5344CB8AC3E}">
        <p14:creationId xmlns:p14="http://schemas.microsoft.com/office/powerpoint/2010/main" val="315160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things to know</a:t>
            </a:r>
          </a:p>
          <a:p>
            <a:pPr marL="171450" indent="-171450">
              <a:buFont typeface="Arial" panose="020B0604020202020204" pitchFamily="34" charset="0"/>
              <a:buChar char="•"/>
            </a:pPr>
            <a:r>
              <a:rPr lang="en-US" b="1" i="0" dirty="0">
                <a:solidFill>
                  <a:srgbClr val="666666"/>
                </a:solidFill>
                <a:effectLst/>
                <a:latin typeface="Montserrat"/>
              </a:rPr>
              <a:t>Clients and KDCs must use NETBIOS and DNS name resolution </a:t>
            </a:r>
            <a:br>
              <a:rPr lang="en-US" dirty="0"/>
            </a:br>
            <a:r>
              <a:rPr lang="en-US" b="0" i="0" dirty="0">
                <a:solidFill>
                  <a:srgbClr val="666666"/>
                </a:solidFill>
                <a:effectLst/>
                <a:latin typeface="Montserrat"/>
              </a:rPr>
              <a:t>Kerberos Service Principal Names normally include NETBIOS and DNS addresses, which means both the KDC and Client must be able to resolve those names the same way. In </a:t>
            </a:r>
            <a:r>
              <a:rPr lang="en-US" b="0" i="0" u="none" strike="noStrike" dirty="0">
                <a:solidFill>
                  <a:srgbClr val="0077BB"/>
                </a:solidFill>
                <a:effectLst/>
                <a:latin typeface="Montserrat"/>
                <a:hlinkClick r:id="rId3"/>
              </a:rPr>
              <a:t>certain situations</a:t>
            </a:r>
            <a:r>
              <a:rPr lang="en-US" b="0" i="0" dirty="0">
                <a:solidFill>
                  <a:srgbClr val="666666"/>
                </a:solidFill>
                <a:effectLst/>
                <a:latin typeface="Montserrat"/>
              </a:rPr>
              <a:t>, IP addresses may also be used in Service Principal Names.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666666"/>
                </a:solidFill>
                <a:effectLst/>
                <a:latin typeface="Montserrat"/>
              </a:rPr>
              <a:t>Clients and KDCs must have their clocks synchronized </a:t>
            </a:r>
            <a:br>
              <a:rPr lang="en-US" b="0" i="0" dirty="0">
                <a:solidFill>
                  <a:srgbClr val="666666"/>
                </a:solidFill>
                <a:effectLst/>
                <a:latin typeface="Montserrat"/>
              </a:rPr>
            </a:br>
            <a:r>
              <a:rPr lang="en-US" b="0" i="0" dirty="0">
                <a:solidFill>
                  <a:srgbClr val="666666"/>
                </a:solidFill>
                <a:effectLst/>
                <a:latin typeface="Montserrat"/>
              </a:rPr>
              <a:t>Accurate measurement of time is important in Kerberos to prevent replay attacks. Kerberos supports a configurable time skew (default 5 minutes) outside of which authentication will fail. </a:t>
            </a:r>
          </a:p>
          <a:p>
            <a:pPr marL="171450" indent="-171450">
              <a:buFont typeface="Arial" panose="020B0604020202020204" pitchFamily="34" charset="0"/>
              <a:buChar char="•"/>
            </a:pPr>
            <a:r>
              <a:rPr lang="en-US" b="1" i="0" dirty="0">
                <a:solidFill>
                  <a:srgbClr val="666666"/>
                </a:solidFill>
                <a:effectLst/>
                <a:latin typeface="Montserrat"/>
              </a:rPr>
              <a:t>Clients and KDCs must be able to communicate on the network </a:t>
            </a:r>
            <a:br>
              <a:rPr lang="en-US" dirty="0"/>
            </a:br>
            <a:r>
              <a:rPr lang="en-US" b="0" i="0" dirty="0">
                <a:solidFill>
                  <a:srgbClr val="666666"/>
                </a:solidFill>
                <a:effectLst/>
                <a:latin typeface="Montserrat"/>
              </a:rPr>
              <a:t>Kerberos traffic occurs on TCP and UDP port 88, which must be accessible from all clients to at least one KDC (domain controller).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666666"/>
                </a:solidFill>
                <a:effectLst/>
                <a:latin typeface="Montserrat"/>
              </a:rPr>
              <a:t>Clients, Users, and Services must have unique names </a:t>
            </a:r>
            <a:br>
              <a:rPr lang="en-US" b="0" i="0" dirty="0">
                <a:solidFill>
                  <a:srgbClr val="666666"/>
                </a:solidFill>
                <a:effectLst/>
                <a:latin typeface="Montserrat"/>
              </a:rPr>
            </a:br>
            <a:r>
              <a:rPr lang="en-US" b="0" i="0" dirty="0">
                <a:solidFill>
                  <a:srgbClr val="666666"/>
                </a:solidFill>
                <a:effectLst/>
                <a:latin typeface="Montserrat"/>
              </a:rPr>
              <a:t>Duplicate names for computers, users, or Service Principal Names can cause Kerberos unexpected Kerberos authentication failures.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39F3569-4FC2-438F-8C95-F7D9C1EF36EF}" type="slidenum">
              <a:rPr lang="en-US" smtClean="0"/>
              <a:t>32</a:t>
            </a:fld>
            <a:endParaRPr lang="en-US"/>
          </a:p>
        </p:txBody>
      </p:sp>
    </p:spTree>
    <p:extLst>
      <p:ext uri="{BB962C8B-B14F-4D97-AF65-F5344CB8AC3E}">
        <p14:creationId xmlns:p14="http://schemas.microsoft.com/office/powerpoint/2010/main" val="409087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708500-B07A-41D6-89BD-9B5FB3A4871A}" type="datetime1">
              <a:rPr lang="en-US" smtClean="0"/>
              <a:t>8/8/2021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1FE089E-A662-47F6-8898-A2142C088FCC}" type="datetime1">
              <a:rPr lang="en-US" smtClean="0"/>
              <a:t>8/8/2021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DA8C159C-3E74-4052-BACA-3D639CDA83D0}" type="datetime1">
              <a:rPr lang="en-US" smtClean="0"/>
              <a:t>8/8/2021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59360C5-D1F9-445C-B9FA-89EDFF83799D}" type="datetime1">
              <a:rPr lang="en-US" smtClean="0"/>
              <a:t>8/8/2021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8E036EB-E413-4D28-8628-A76AF2172C13}" type="datetime1">
              <a:rPr lang="en-US" smtClean="0"/>
              <a:t>8/8/2021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3905" cy="365760"/>
          </a:xfrm>
          <a:custGeom>
            <a:avLst/>
            <a:gdLst/>
            <a:ahLst/>
            <a:cxnLst/>
            <a:rect l="l" t="t" r="r" b="b"/>
            <a:pathLst>
              <a:path w="12193905" h="365759">
                <a:moveTo>
                  <a:pt x="12193524" y="0"/>
                </a:moveTo>
                <a:lnTo>
                  <a:pt x="0" y="0"/>
                </a:lnTo>
                <a:lnTo>
                  <a:pt x="0" y="365760"/>
                </a:lnTo>
                <a:lnTo>
                  <a:pt x="12193524" y="365760"/>
                </a:lnTo>
                <a:lnTo>
                  <a:pt x="12193524" y="0"/>
                </a:lnTo>
                <a:close/>
              </a:path>
            </a:pathLst>
          </a:custGeom>
          <a:solidFill>
            <a:srgbClr val="9966FF"/>
          </a:solidFill>
        </p:spPr>
        <p:txBody>
          <a:bodyPr wrap="square" lIns="0" tIns="0" rIns="0" bIns="0" rtlCol="0"/>
          <a:lstStyle/>
          <a:p>
            <a:endParaRPr/>
          </a:p>
        </p:txBody>
      </p:sp>
      <p:sp>
        <p:nvSpPr>
          <p:cNvPr id="2" name="Holder 2"/>
          <p:cNvSpPr>
            <a:spLocks noGrp="1"/>
          </p:cNvSpPr>
          <p:nvPr>
            <p:ph type="title"/>
          </p:nvPr>
        </p:nvSpPr>
        <p:spPr>
          <a:xfrm>
            <a:off x="916939" y="609822"/>
            <a:ext cx="2021839" cy="696594"/>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1090930" y="1769661"/>
            <a:ext cx="10016489" cy="4154804"/>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004470" y="6580506"/>
            <a:ext cx="6184900" cy="228600"/>
          </a:xfrm>
          <a:prstGeom prst="rect">
            <a:avLst/>
          </a:prstGeom>
        </p:spPr>
        <p:txBody>
          <a:bodyPr wrap="square" lIns="0" tIns="0" rIns="0" bIns="0">
            <a:spAutoFit/>
          </a:bodyPr>
          <a:lstStyle>
            <a:lvl1pPr>
              <a:defRPr sz="1800" b="0" i="0">
                <a:solidFill>
                  <a:schemeClr val="bg1"/>
                </a:solidFill>
                <a:latin typeface="Calibri"/>
                <a:cs typeface="Calibri"/>
              </a:defRPr>
            </a:lvl1pPr>
          </a:lstStyle>
          <a:p>
            <a:pPr>
              <a:lnSpc>
                <a:spcPts val="1710"/>
              </a:lnSpc>
            </a:pPr>
            <a:r>
              <a:rPr lang="en-US" spc="-10"/>
              <a:t>Real-world systems: ethical hacking practicum – UW Summer 2021</a:t>
            </a:r>
            <a:endParaRPr spc="-5" dirty="0"/>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D61AF2EA-1BC9-4F30-805A-4C819ED62F55}" type="datetime1">
              <a:rPr lang="en-US" smtClean="0"/>
              <a:t>8/8/2021</a:t>
            </a:fld>
            <a:endParaRPr lang="en-US"/>
          </a:p>
        </p:txBody>
      </p:sp>
      <p:sp>
        <p:nvSpPr>
          <p:cNvPr id="6" name="Holder 6"/>
          <p:cNvSpPr>
            <a:spLocks noGrp="1"/>
          </p:cNvSpPr>
          <p:nvPr>
            <p:ph type="sldNum" sz="quarter" idx="7"/>
          </p:nvPr>
        </p:nvSpPr>
        <p:spPr>
          <a:xfrm>
            <a:off x="8782812" y="6377940"/>
            <a:ext cx="28056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iffie%E2%80%93Hellman_key_exchang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tools.ietf.org/html/rfc151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tools.ietf.org/html/rfc412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Cifs/FILESERV99@compsci.Washington.edu" TargetMode="External"/><Relationship Id="rId2" Type="http://schemas.openxmlformats.org/officeDocument/2006/relationships/hyperlink" Target="mailto:Bob@compsci.Washington.edu" TargetMode="External"/><Relationship Id="rId1" Type="http://schemas.openxmlformats.org/officeDocument/2006/relationships/slideLayout" Target="../slideLayouts/slideLayout2.xml"/><Relationship Id="rId4" Type="http://schemas.openxmlformats.org/officeDocument/2006/relationships/hyperlink" Target="mailto:host/bobworkstation.compsci.washington.edu@compsci.washington.edu"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courses.cs.washington.edu/courses/csep590e/16au/slides/lecture5.ppt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mailto:bobwstation@corpdomain.example.com" TargetMode="External"/><Relationship Id="rId4" Type="http://schemas.openxmlformats.org/officeDocument/2006/relationships/hyperlink" Target="mailto:bob@corpdomain.exampl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mailto:fileserv@corpdomain.example.com" TargetMode="External"/><Relationship Id="rId4" Type="http://schemas.openxmlformats.org/officeDocument/2006/relationships/hyperlink" Target="mailto:bob@corpdomain.example.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mailto:fileserv@corpdomain.example.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evF5YLIrbc?t=503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40robert.broeckelmann/kerberos-and-windows-security-kerberos-v5-protocol-b9c804e06479" TargetMode="External"/><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hyperlink" Target="https://medium.com/%40robert.broeckelmann/kerberos-and-windows-security-kerberos-on-windows-3bc021bc9630"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ecurity.stackexchange.com/a/15855"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urses.cs.washington.edu/courses/csep590e/16au/slides/lecture5.pptx"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urses.cs.washington.edu/courses/csep590e/16au/slides/lecture5.pptx"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ourses.cs.washington.edu/courses/csep590e/16au/slides/lecture5.ppt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933" y="2659900"/>
            <a:ext cx="2703830" cy="925194"/>
          </a:xfrm>
          <a:prstGeom prst="rect">
            <a:avLst/>
          </a:prstGeom>
        </p:spPr>
        <p:txBody>
          <a:bodyPr vert="horz" wrap="square" lIns="0" tIns="13335" rIns="0" bIns="0" rtlCol="0">
            <a:spAutoFit/>
          </a:bodyPr>
          <a:lstStyle/>
          <a:p>
            <a:pPr marL="12700">
              <a:lnSpc>
                <a:spcPct val="100000"/>
              </a:lnSpc>
              <a:spcBef>
                <a:spcPts val="105"/>
              </a:spcBef>
            </a:pPr>
            <a:r>
              <a:rPr sz="5900" spc="-125" dirty="0"/>
              <a:t>K</a:t>
            </a:r>
            <a:r>
              <a:rPr sz="5900" spc="-5" dirty="0"/>
              <a:t>e</a:t>
            </a:r>
            <a:r>
              <a:rPr sz="5900" dirty="0"/>
              <a:t>r</a:t>
            </a:r>
            <a:r>
              <a:rPr sz="5900" spc="5" dirty="0"/>
              <a:t>b</a:t>
            </a:r>
            <a:r>
              <a:rPr sz="5900" spc="-5" dirty="0"/>
              <a:t>e</a:t>
            </a:r>
            <a:r>
              <a:rPr sz="5900" spc="-120" dirty="0"/>
              <a:t>r</a:t>
            </a:r>
            <a:r>
              <a:rPr sz="5900" dirty="0"/>
              <a:t>os</a:t>
            </a:r>
            <a:endParaRPr sz="5900"/>
          </a:p>
        </p:txBody>
      </p:sp>
      <p:pic>
        <p:nvPicPr>
          <p:cNvPr id="3" name="object 3"/>
          <p:cNvPicPr/>
          <p:nvPr/>
        </p:nvPicPr>
        <p:blipFill>
          <a:blip r:embed="rId3" cstate="print"/>
          <a:stretch>
            <a:fillRect/>
          </a:stretch>
        </p:blipFill>
        <p:spPr>
          <a:xfrm>
            <a:off x="4832603" y="0"/>
            <a:ext cx="7322514" cy="6349592"/>
          </a:xfrm>
          <a:prstGeom prst="rect">
            <a:avLst/>
          </a:prstGeom>
        </p:spPr>
      </p:pic>
      <p:sp>
        <p:nvSpPr>
          <p:cNvPr id="9" name="Footer Placeholder 8">
            <a:extLst>
              <a:ext uri="{FF2B5EF4-FFF2-40B4-BE49-F238E27FC236}">
                <a16:creationId xmlns:a16="http://schemas.microsoft.com/office/drawing/2014/main" id="{6F6F57CA-BF1B-4F8F-8B30-837F4D5C5F78}"/>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73806"/>
            <a:ext cx="4907280" cy="452120"/>
          </a:xfrm>
          <a:prstGeom prst="rect">
            <a:avLst/>
          </a:prstGeom>
        </p:spPr>
        <p:txBody>
          <a:bodyPr vert="horz" wrap="square" lIns="0" tIns="12065" rIns="0" bIns="0" rtlCol="0">
            <a:spAutoFit/>
          </a:bodyPr>
          <a:lstStyle/>
          <a:p>
            <a:pPr marL="12700">
              <a:lnSpc>
                <a:spcPct val="100000"/>
              </a:lnSpc>
              <a:spcBef>
                <a:spcPts val="95"/>
              </a:spcBef>
            </a:pPr>
            <a:r>
              <a:rPr sz="2800" spc="-5" dirty="0"/>
              <a:t>Silly</a:t>
            </a:r>
            <a:r>
              <a:rPr sz="2800" spc="-80" dirty="0"/>
              <a:t> </a:t>
            </a:r>
            <a:r>
              <a:rPr sz="2800" spc="-25" dirty="0"/>
              <a:t>symmetric</a:t>
            </a:r>
            <a:r>
              <a:rPr sz="2800" spc="-70" dirty="0"/>
              <a:t> </a:t>
            </a:r>
            <a:r>
              <a:rPr sz="2800" spc="-50" dirty="0"/>
              <a:t>key</a:t>
            </a:r>
            <a:r>
              <a:rPr sz="2800" spc="-65" dirty="0"/>
              <a:t> </a:t>
            </a:r>
            <a:r>
              <a:rPr sz="2800" spc="-20" dirty="0"/>
              <a:t>crypto</a:t>
            </a:r>
            <a:r>
              <a:rPr sz="2800" spc="-75" dirty="0"/>
              <a:t> </a:t>
            </a:r>
            <a:r>
              <a:rPr sz="2800" spc="-35" dirty="0"/>
              <a:t>example</a:t>
            </a:r>
            <a:endParaRPr sz="2800"/>
          </a:p>
        </p:txBody>
      </p:sp>
      <p:graphicFrame>
        <p:nvGraphicFramePr>
          <p:cNvPr id="3" name="object 3"/>
          <p:cNvGraphicFramePr>
            <a:graphicFrameLocks noGrp="1"/>
          </p:cNvGraphicFramePr>
          <p:nvPr/>
        </p:nvGraphicFramePr>
        <p:xfrm>
          <a:off x="3956843" y="1396832"/>
          <a:ext cx="8125452" cy="797560"/>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92430">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c</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d</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R="219710" algn="ctr">
                        <a:lnSpc>
                          <a:spcPct val="100000"/>
                        </a:lnSpc>
                        <a:spcBef>
                          <a:spcPts val="240"/>
                        </a:spcBef>
                      </a:pPr>
                      <a:r>
                        <a:rPr sz="1800" b="1" dirty="0">
                          <a:solidFill>
                            <a:srgbClr val="FFFFFF"/>
                          </a:solidFill>
                          <a:latin typeface="Calibri"/>
                          <a:cs typeface="Calibri"/>
                        </a:rPr>
                        <a:t>w</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n</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extLst>
                  <a:ext uri="{0D108BD9-81ED-4DB2-BD59-A6C34878D82A}">
                    <a16:rowId xmlns:a16="http://schemas.microsoft.com/office/drawing/2014/main" val="10000"/>
                  </a:ext>
                </a:extLst>
              </a:tr>
              <a:tr h="405130">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0x0041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0x0063</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0x006b</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0x0020</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0x0020</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R="134620" algn="ctr">
                        <a:lnSpc>
                          <a:spcPts val="1290"/>
                        </a:lnSpc>
                      </a:pPr>
                      <a:r>
                        <a:rPr sz="1100" dirty="0">
                          <a:solidFill>
                            <a:srgbClr val="FFFFFF"/>
                          </a:solidFill>
                          <a:latin typeface="Calibri"/>
                          <a:cs typeface="Calibri"/>
                        </a:rPr>
                        <a:t>0x0077</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0x006e</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extLst>
                  <a:ext uri="{0D108BD9-81ED-4DB2-BD59-A6C34878D82A}">
                    <a16:rowId xmlns:a16="http://schemas.microsoft.com/office/drawing/2014/main" val="10001"/>
                  </a:ext>
                </a:extLst>
              </a:tr>
            </a:tbl>
          </a:graphicData>
        </a:graphic>
      </p:graphicFrame>
      <p:graphicFrame>
        <p:nvGraphicFramePr>
          <p:cNvPr id="4" name="object 4"/>
          <p:cNvGraphicFramePr>
            <a:graphicFrameLocks noGrp="1"/>
          </p:cNvGraphicFramePr>
          <p:nvPr/>
        </p:nvGraphicFramePr>
        <p:xfrm>
          <a:off x="3956843" y="3098039"/>
          <a:ext cx="8125452" cy="370840"/>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70840">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3956843" y="4586749"/>
          <a:ext cx="8125452" cy="802640"/>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94970">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0x1376</a:t>
                      </a:r>
                      <a:endParaRPr sz="1100">
                        <a:latin typeface="Calibri"/>
                        <a:cs typeface="Calibri"/>
                      </a:endParaRPr>
                    </a:p>
                  </a:txBody>
                  <a:tcPr marL="0" marR="0" marT="4445" marB="0">
                    <a:lnL w="12700">
                      <a:solidFill>
                        <a:srgbClr val="FFFFFF"/>
                      </a:solidFill>
                      <a:prstDash val="solid"/>
                    </a:lnL>
                    <a:lnR w="1905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905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0x1354</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0x135c</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0x1317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0x1317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0x1340</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0x1359</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0"/>
                  </a:ext>
                </a:extLst>
              </a:tr>
              <a:tr h="407670">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፶</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ፔ</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ፓ</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ፀ</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ፙ</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1"/>
                  </a:ext>
                </a:extLst>
              </a:tr>
            </a:tbl>
          </a:graphicData>
        </a:graphic>
      </p:graphicFrame>
      <p:grpSp>
        <p:nvGrpSpPr>
          <p:cNvPr id="6" name="object 6"/>
          <p:cNvGrpSpPr/>
          <p:nvPr/>
        </p:nvGrpSpPr>
        <p:grpSpPr>
          <a:xfrm>
            <a:off x="51593" y="4833903"/>
            <a:ext cx="3479800" cy="523875"/>
            <a:chOff x="51593" y="4833903"/>
            <a:chExt cx="3479800" cy="523875"/>
          </a:xfrm>
        </p:grpSpPr>
        <p:sp>
          <p:nvSpPr>
            <p:cNvPr id="7" name="object 7"/>
            <p:cNvSpPr/>
            <p:nvPr/>
          </p:nvSpPr>
          <p:spPr>
            <a:xfrm>
              <a:off x="893423" y="4840253"/>
              <a:ext cx="0" cy="511175"/>
            </a:xfrm>
            <a:custGeom>
              <a:avLst/>
              <a:gdLst/>
              <a:ahLst/>
              <a:cxnLst/>
              <a:rect l="l" t="t" r="r" b="b"/>
              <a:pathLst>
                <a:path h="511175">
                  <a:moveTo>
                    <a:pt x="0" y="0"/>
                  </a:moveTo>
                  <a:lnTo>
                    <a:pt x="0" y="511086"/>
                  </a:lnTo>
                </a:path>
              </a:pathLst>
            </a:custGeom>
            <a:ln w="12700">
              <a:solidFill>
                <a:srgbClr val="FFFFFF"/>
              </a:solidFill>
            </a:ln>
          </p:spPr>
          <p:txBody>
            <a:bodyPr wrap="square" lIns="0" tIns="0" rIns="0" bIns="0" rtlCol="0"/>
            <a:lstStyle/>
            <a:p>
              <a:endParaRPr/>
            </a:p>
          </p:txBody>
        </p:sp>
        <p:sp>
          <p:nvSpPr>
            <p:cNvPr id="8" name="object 8"/>
            <p:cNvSpPr/>
            <p:nvPr/>
          </p:nvSpPr>
          <p:spPr>
            <a:xfrm>
              <a:off x="76993" y="4840253"/>
              <a:ext cx="0" cy="511175"/>
            </a:xfrm>
            <a:custGeom>
              <a:avLst/>
              <a:gdLst/>
              <a:ahLst/>
              <a:cxnLst/>
              <a:rect l="l" t="t" r="r" b="b"/>
              <a:pathLst>
                <a:path h="511175">
                  <a:moveTo>
                    <a:pt x="0" y="0"/>
                  </a:moveTo>
                  <a:lnTo>
                    <a:pt x="0" y="511086"/>
                  </a:lnTo>
                </a:path>
              </a:pathLst>
            </a:custGeom>
            <a:ln w="12700">
              <a:solidFill>
                <a:srgbClr val="FFFFFF"/>
              </a:solidFill>
            </a:ln>
          </p:spPr>
          <p:txBody>
            <a:bodyPr wrap="square" lIns="0" tIns="0" rIns="0" bIns="0" rtlCol="0"/>
            <a:lstStyle/>
            <a:p>
              <a:endParaRPr/>
            </a:p>
          </p:txBody>
        </p:sp>
        <p:sp>
          <p:nvSpPr>
            <p:cNvPr id="9" name="object 9"/>
            <p:cNvSpPr/>
            <p:nvPr/>
          </p:nvSpPr>
          <p:spPr>
            <a:xfrm>
              <a:off x="3505993" y="4840253"/>
              <a:ext cx="0" cy="511175"/>
            </a:xfrm>
            <a:custGeom>
              <a:avLst/>
              <a:gdLst/>
              <a:ahLst/>
              <a:cxnLst/>
              <a:rect l="l" t="t" r="r" b="b"/>
              <a:pathLst>
                <a:path h="511175">
                  <a:moveTo>
                    <a:pt x="0" y="0"/>
                  </a:moveTo>
                  <a:lnTo>
                    <a:pt x="0" y="511086"/>
                  </a:lnTo>
                </a:path>
              </a:pathLst>
            </a:custGeom>
            <a:ln w="12700">
              <a:solidFill>
                <a:srgbClr val="FFFFFF"/>
              </a:solidFill>
            </a:ln>
          </p:spPr>
          <p:txBody>
            <a:bodyPr wrap="square" lIns="0" tIns="0" rIns="0" bIns="0" rtlCol="0"/>
            <a:lstStyle/>
            <a:p>
              <a:endParaRPr/>
            </a:p>
          </p:txBody>
        </p:sp>
        <p:sp>
          <p:nvSpPr>
            <p:cNvPr id="10" name="object 10"/>
            <p:cNvSpPr/>
            <p:nvPr/>
          </p:nvSpPr>
          <p:spPr>
            <a:xfrm>
              <a:off x="70643" y="4846603"/>
              <a:ext cx="3441700" cy="0"/>
            </a:xfrm>
            <a:custGeom>
              <a:avLst/>
              <a:gdLst/>
              <a:ahLst/>
              <a:cxnLst/>
              <a:rect l="l" t="t" r="r" b="b"/>
              <a:pathLst>
                <a:path w="3441700">
                  <a:moveTo>
                    <a:pt x="0" y="0"/>
                  </a:moveTo>
                  <a:lnTo>
                    <a:pt x="3441700" y="0"/>
                  </a:lnTo>
                </a:path>
              </a:pathLst>
            </a:custGeom>
            <a:ln w="12700">
              <a:solidFill>
                <a:srgbClr val="FFFFFF"/>
              </a:solidFill>
            </a:ln>
          </p:spPr>
          <p:txBody>
            <a:bodyPr wrap="square" lIns="0" tIns="0" rIns="0" bIns="0" rtlCol="0"/>
            <a:lstStyle/>
            <a:p>
              <a:endParaRPr/>
            </a:p>
          </p:txBody>
        </p:sp>
        <p:sp>
          <p:nvSpPr>
            <p:cNvPr id="11" name="object 11"/>
            <p:cNvSpPr/>
            <p:nvPr/>
          </p:nvSpPr>
          <p:spPr>
            <a:xfrm>
              <a:off x="70643" y="5332290"/>
              <a:ext cx="3441700" cy="0"/>
            </a:xfrm>
            <a:custGeom>
              <a:avLst/>
              <a:gdLst/>
              <a:ahLst/>
              <a:cxnLst/>
              <a:rect l="l" t="t" r="r" b="b"/>
              <a:pathLst>
                <a:path w="3441700">
                  <a:moveTo>
                    <a:pt x="0" y="0"/>
                  </a:moveTo>
                  <a:lnTo>
                    <a:pt x="3441700" y="0"/>
                  </a:lnTo>
                </a:path>
              </a:pathLst>
            </a:custGeom>
            <a:ln w="38100">
              <a:solidFill>
                <a:srgbClr val="FFFFFF"/>
              </a:solidFill>
            </a:ln>
          </p:spPr>
          <p:txBody>
            <a:bodyPr wrap="square" lIns="0" tIns="0" rIns="0" bIns="0" rtlCol="0"/>
            <a:lstStyle/>
            <a:p>
              <a:endParaRPr/>
            </a:p>
          </p:txBody>
        </p:sp>
      </p:grpSp>
      <p:sp>
        <p:nvSpPr>
          <p:cNvPr id="12" name="object 12"/>
          <p:cNvSpPr txBox="1"/>
          <p:nvPr/>
        </p:nvSpPr>
        <p:spPr>
          <a:xfrm>
            <a:off x="83343" y="4852953"/>
            <a:ext cx="803910" cy="460375"/>
          </a:xfrm>
          <a:prstGeom prst="rect">
            <a:avLst/>
          </a:prstGeom>
          <a:solidFill>
            <a:srgbClr val="C00000"/>
          </a:solidFill>
        </p:spPr>
        <p:txBody>
          <a:bodyPr vert="horz" wrap="square" lIns="0" tIns="26670" rIns="0" bIns="0" rtlCol="0">
            <a:spAutoFit/>
          </a:bodyPr>
          <a:lstStyle/>
          <a:p>
            <a:pPr marL="84455">
              <a:lnSpc>
                <a:spcPct val="100000"/>
              </a:lnSpc>
              <a:spcBef>
                <a:spcPts val="210"/>
              </a:spcBef>
            </a:pPr>
            <a:r>
              <a:rPr sz="1600" spc="-10" dirty="0">
                <a:solidFill>
                  <a:srgbClr val="FFFFFF"/>
                </a:solidFill>
                <a:latin typeface="Calibri"/>
                <a:cs typeface="Calibri"/>
              </a:rPr>
              <a:t>0x1376</a:t>
            </a:r>
            <a:endParaRPr sz="1600">
              <a:latin typeface="Calibri"/>
              <a:cs typeface="Calibri"/>
            </a:endParaRPr>
          </a:p>
        </p:txBody>
      </p:sp>
      <p:sp>
        <p:nvSpPr>
          <p:cNvPr id="13" name="object 13"/>
          <p:cNvSpPr txBox="1"/>
          <p:nvPr/>
        </p:nvSpPr>
        <p:spPr>
          <a:xfrm>
            <a:off x="899773" y="4852953"/>
            <a:ext cx="2600325" cy="460375"/>
          </a:xfrm>
          <a:prstGeom prst="rect">
            <a:avLst/>
          </a:prstGeom>
          <a:solidFill>
            <a:srgbClr val="C00000"/>
          </a:solidFill>
        </p:spPr>
        <p:txBody>
          <a:bodyPr vert="horz" wrap="square" lIns="0" tIns="25400" rIns="0" bIns="0" rtlCol="0">
            <a:spAutoFit/>
          </a:bodyPr>
          <a:lstStyle/>
          <a:p>
            <a:pPr marL="85090">
              <a:lnSpc>
                <a:spcPct val="100000"/>
              </a:lnSpc>
              <a:spcBef>
                <a:spcPts val="200"/>
              </a:spcBef>
            </a:pPr>
            <a:r>
              <a:rPr sz="1800" spc="-5" dirty="0">
                <a:solidFill>
                  <a:srgbClr val="FFFFFF"/>
                </a:solidFill>
                <a:latin typeface="Consolas"/>
                <a:cs typeface="Consolas"/>
              </a:rPr>
              <a:t>0001</a:t>
            </a:r>
            <a:r>
              <a:rPr sz="1800" spc="-20" dirty="0">
                <a:solidFill>
                  <a:srgbClr val="FFFFFF"/>
                </a:solidFill>
                <a:latin typeface="Consolas"/>
                <a:cs typeface="Consolas"/>
              </a:rPr>
              <a:t> </a:t>
            </a:r>
            <a:r>
              <a:rPr sz="1800" spc="-5" dirty="0">
                <a:solidFill>
                  <a:srgbClr val="FFFFFF"/>
                </a:solidFill>
                <a:latin typeface="Consolas"/>
                <a:cs typeface="Consolas"/>
              </a:rPr>
              <a:t>0011</a:t>
            </a:r>
            <a:r>
              <a:rPr sz="1800" spc="-25" dirty="0">
                <a:solidFill>
                  <a:srgbClr val="FFFFFF"/>
                </a:solidFill>
                <a:latin typeface="Consolas"/>
                <a:cs typeface="Consolas"/>
              </a:rPr>
              <a:t> </a:t>
            </a:r>
            <a:r>
              <a:rPr sz="1800" spc="-5" dirty="0">
                <a:solidFill>
                  <a:srgbClr val="FFFFFF"/>
                </a:solidFill>
                <a:latin typeface="Consolas"/>
                <a:cs typeface="Consolas"/>
              </a:rPr>
              <a:t>0111</a:t>
            </a:r>
            <a:r>
              <a:rPr sz="1800" spc="-25" dirty="0">
                <a:solidFill>
                  <a:srgbClr val="FFFFFF"/>
                </a:solidFill>
                <a:latin typeface="Consolas"/>
                <a:cs typeface="Consolas"/>
              </a:rPr>
              <a:t> </a:t>
            </a:r>
            <a:r>
              <a:rPr sz="1800" spc="-5" dirty="0">
                <a:solidFill>
                  <a:srgbClr val="FFFFFF"/>
                </a:solidFill>
                <a:latin typeface="Consolas"/>
                <a:cs typeface="Consolas"/>
              </a:rPr>
              <a:t>0110</a:t>
            </a:r>
            <a:endParaRPr sz="1800">
              <a:latin typeface="Consolas"/>
              <a:cs typeface="Consolas"/>
            </a:endParaRPr>
          </a:p>
        </p:txBody>
      </p:sp>
      <p:grpSp>
        <p:nvGrpSpPr>
          <p:cNvPr id="14" name="object 14"/>
          <p:cNvGrpSpPr/>
          <p:nvPr/>
        </p:nvGrpSpPr>
        <p:grpSpPr>
          <a:xfrm>
            <a:off x="6778561" y="2253805"/>
            <a:ext cx="1381125" cy="858519"/>
            <a:chOff x="6778561" y="2253805"/>
            <a:chExt cx="1381125" cy="858519"/>
          </a:xfrm>
        </p:grpSpPr>
        <p:sp>
          <p:nvSpPr>
            <p:cNvPr id="15" name="object 15"/>
            <p:cNvSpPr/>
            <p:nvPr/>
          </p:nvSpPr>
          <p:spPr>
            <a:xfrm>
              <a:off x="6783323" y="2258567"/>
              <a:ext cx="1371600" cy="848994"/>
            </a:xfrm>
            <a:custGeom>
              <a:avLst/>
              <a:gdLst/>
              <a:ahLst/>
              <a:cxnLst/>
              <a:rect l="l" t="t" r="r" b="b"/>
              <a:pathLst>
                <a:path w="1371600" h="848994">
                  <a:moveTo>
                    <a:pt x="1028700" y="0"/>
                  </a:moveTo>
                  <a:lnTo>
                    <a:pt x="342900" y="0"/>
                  </a:lnTo>
                  <a:lnTo>
                    <a:pt x="342900" y="424434"/>
                  </a:lnTo>
                  <a:lnTo>
                    <a:pt x="0" y="424434"/>
                  </a:lnTo>
                  <a:lnTo>
                    <a:pt x="685800" y="848868"/>
                  </a:lnTo>
                  <a:lnTo>
                    <a:pt x="1371600" y="424434"/>
                  </a:lnTo>
                  <a:lnTo>
                    <a:pt x="1028700" y="424434"/>
                  </a:lnTo>
                  <a:lnTo>
                    <a:pt x="1028700" y="0"/>
                  </a:lnTo>
                  <a:close/>
                </a:path>
              </a:pathLst>
            </a:custGeom>
            <a:solidFill>
              <a:srgbClr val="C5DFB4"/>
            </a:solidFill>
          </p:spPr>
          <p:txBody>
            <a:bodyPr wrap="square" lIns="0" tIns="0" rIns="0" bIns="0" rtlCol="0"/>
            <a:lstStyle/>
            <a:p>
              <a:endParaRPr/>
            </a:p>
          </p:txBody>
        </p:sp>
        <p:sp>
          <p:nvSpPr>
            <p:cNvPr id="16" name="object 16"/>
            <p:cNvSpPr/>
            <p:nvPr/>
          </p:nvSpPr>
          <p:spPr>
            <a:xfrm>
              <a:off x="6783323" y="2258567"/>
              <a:ext cx="1371600" cy="848994"/>
            </a:xfrm>
            <a:custGeom>
              <a:avLst/>
              <a:gdLst/>
              <a:ahLst/>
              <a:cxnLst/>
              <a:rect l="l" t="t" r="r" b="b"/>
              <a:pathLst>
                <a:path w="1371600" h="848994">
                  <a:moveTo>
                    <a:pt x="0" y="424434"/>
                  </a:moveTo>
                  <a:lnTo>
                    <a:pt x="342900" y="424434"/>
                  </a:lnTo>
                  <a:lnTo>
                    <a:pt x="342900" y="0"/>
                  </a:lnTo>
                  <a:lnTo>
                    <a:pt x="1028700" y="0"/>
                  </a:lnTo>
                  <a:lnTo>
                    <a:pt x="1028700" y="424434"/>
                  </a:lnTo>
                  <a:lnTo>
                    <a:pt x="1371600" y="424434"/>
                  </a:lnTo>
                  <a:lnTo>
                    <a:pt x="685800" y="848868"/>
                  </a:lnTo>
                  <a:lnTo>
                    <a:pt x="0" y="424434"/>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7261256" y="2275672"/>
            <a:ext cx="413384"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X</a:t>
            </a:r>
            <a:r>
              <a:rPr sz="1800" spc="-5" dirty="0">
                <a:latin typeface="Calibri"/>
                <a:cs typeface="Calibri"/>
              </a:rPr>
              <a:t>O</a:t>
            </a:r>
            <a:r>
              <a:rPr sz="1800" dirty="0">
                <a:latin typeface="Calibri"/>
                <a:cs typeface="Calibri"/>
              </a:rPr>
              <a:t>R</a:t>
            </a:r>
            <a:endParaRPr sz="1800">
              <a:latin typeface="Calibri"/>
              <a:cs typeface="Calibri"/>
            </a:endParaRPr>
          </a:p>
        </p:txBody>
      </p:sp>
      <p:grpSp>
        <p:nvGrpSpPr>
          <p:cNvPr id="18" name="object 18"/>
          <p:cNvGrpSpPr/>
          <p:nvPr/>
        </p:nvGrpSpPr>
        <p:grpSpPr>
          <a:xfrm>
            <a:off x="6778561" y="3463861"/>
            <a:ext cx="1381125" cy="1058545"/>
            <a:chOff x="6778561" y="3463861"/>
            <a:chExt cx="1381125" cy="1058545"/>
          </a:xfrm>
        </p:grpSpPr>
        <p:sp>
          <p:nvSpPr>
            <p:cNvPr id="19" name="object 19"/>
            <p:cNvSpPr/>
            <p:nvPr/>
          </p:nvSpPr>
          <p:spPr>
            <a:xfrm>
              <a:off x="6783323" y="3468623"/>
              <a:ext cx="1371600" cy="1049020"/>
            </a:xfrm>
            <a:custGeom>
              <a:avLst/>
              <a:gdLst/>
              <a:ahLst/>
              <a:cxnLst/>
              <a:rect l="l" t="t" r="r" b="b"/>
              <a:pathLst>
                <a:path w="1371600" h="1049020">
                  <a:moveTo>
                    <a:pt x="1028700" y="0"/>
                  </a:moveTo>
                  <a:lnTo>
                    <a:pt x="342900" y="0"/>
                  </a:lnTo>
                  <a:lnTo>
                    <a:pt x="342900" y="524256"/>
                  </a:lnTo>
                  <a:lnTo>
                    <a:pt x="0" y="524256"/>
                  </a:lnTo>
                  <a:lnTo>
                    <a:pt x="685800" y="1048512"/>
                  </a:lnTo>
                  <a:lnTo>
                    <a:pt x="1371600" y="524256"/>
                  </a:lnTo>
                  <a:lnTo>
                    <a:pt x="1028700" y="524256"/>
                  </a:lnTo>
                  <a:lnTo>
                    <a:pt x="1028700" y="0"/>
                  </a:lnTo>
                  <a:close/>
                </a:path>
              </a:pathLst>
            </a:custGeom>
            <a:solidFill>
              <a:srgbClr val="C5DFB4"/>
            </a:solidFill>
          </p:spPr>
          <p:txBody>
            <a:bodyPr wrap="square" lIns="0" tIns="0" rIns="0" bIns="0" rtlCol="0"/>
            <a:lstStyle/>
            <a:p>
              <a:endParaRPr/>
            </a:p>
          </p:txBody>
        </p:sp>
        <p:sp>
          <p:nvSpPr>
            <p:cNvPr id="20" name="object 20"/>
            <p:cNvSpPr/>
            <p:nvPr/>
          </p:nvSpPr>
          <p:spPr>
            <a:xfrm>
              <a:off x="6783323" y="3468623"/>
              <a:ext cx="1371600" cy="1049020"/>
            </a:xfrm>
            <a:custGeom>
              <a:avLst/>
              <a:gdLst/>
              <a:ahLst/>
              <a:cxnLst/>
              <a:rect l="l" t="t" r="r" b="b"/>
              <a:pathLst>
                <a:path w="1371600" h="1049020">
                  <a:moveTo>
                    <a:pt x="0" y="524256"/>
                  </a:moveTo>
                  <a:lnTo>
                    <a:pt x="342900" y="524256"/>
                  </a:lnTo>
                  <a:lnTo>
                    <a:pt x="342900" y="0"/>
                  </a:lnTo>
                  <a:lnTo>
                    <a:pt x="1028700" y="0"/>
                  </a:lnTo>
                  <a:lnTo>
                    <a:pt x="1028700" y="524256"/>
                  </a:lnTo>
                  <a:lnTo>
                    <a:pt x="1371600" y="524256"/>
                  </a:lnTo>
                  <a:lnTo>
                    <a:pt x="685800" y="1048512"/>
                  </a:lnTo>
                  <a:lnTo>
                    <a:pt x="0" y="524256"/>
                  </a:lnTo>
                  <a:close/>
                </a:path>
              </a:pathLst>
            </a:custGeom>
            <a:ln w="9524">
              <a:solidFill>
                <a:srgbClr val="000000"/>
              </a:solidFill>
            </a:ln>
          </p:spPr>
          <p:txBody>
            <a:bodyPr wrap="square" lIns="0" tIns="0" rIns="0" bIns="0" rtlCol="0"/>
            <a:lstStyle/>
            <a:p>
              <a:endParaRPr/>
            </a:p>
          </p:txBody>
        </p:sp>
      </p:grpSp>
      <p:sp>
        <p:nvSpPr>
          <p:cNvPr id="21" name="object 21"/>
          <p:cNvSpPr txBox="1"/>
          <p:nvPr/>
        </p:nvSpPr>
        <p:spPr>
          <a:xfrm>
            <a:off x="7398416" y="3486576"/>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endParaRPr sz="1800">
              <a:latin typeface="Calibri"/>
              <a:cs typeface="Calibri"/>
            </a:endParaRPr>
          </a:p>
        </p:txBody>
      </p:sp>
      <p:sp>
        <p:nvSpPr>
          <p:cNvPr id="22" name="object 22"/>
          <p:cNvSpPr txBox="1"/>
          <p:nvPr/>
        </p:nvSpPr>
        <p:spPr>
          <a:xfrm>
            <a:off x="3737133" y="878362"/>
            <a:ext cx="1262380" cy="452120"/>
          </a:xfrm>
          <a:prstGeom prst="rect">
            <a:avLst/>
          </a:prstGeom>
        </p:spPr>
        <p:txBody>
          <a:bodyPr vert="horz" wrap="square" lIns="0" tIns="12065" rIns="0" bIns="0" rtlCol="0">
            <a:spAutoFit/>
          </a:bodyPr>
          <a:lstStyle/>
          <a:p>
            <a:pPr marL="12700">
              <a:lnSpc>
                <a:spcPct val="100000"/>
              </a:lnSpc>
              <a:spcBef>
                <a:spcPts val="95"/>
              </a:spcBef>
            </a:pPr>
            <a:r>
              <a:rPr sz="2800" b="0" spc="-15" dirty="0">
                <a:latin typeface="Calibri Light"/>
                <a:cs typeface="Calibri Light"/>
              </a:rPr>
              <a:t>Plaintext</a:t>
            </a:r>
            <a:endParaRPr sz="2800">
              <a:latin typeface="Calibri Light"/>
              <a:cs typeface="Calibri Light"/>
            </a:endParaRPr>
          </a:p>
        </p:txBody>
      </p:sp>
      <p:sp>
        <p:nvSpPr>
          <p:cNvPr id="23" name="object 23"/>
          <p:cNvSpPr txBox="1"/>
          <p:nvPr/>
        </p:nvSpPr>
        <p:spPr>
          <a:xfrm>
            <a:off x="3737133" y="2608370"/>
            <a:ext cx="528320" cy="452120"/>
          </a:xfrm>
          <a:prstGeom prst="rect">
            <a:avLst/>
          </a:prstGeom>
        </p:spPr>
        <p:txBody>
          <a:bodyPr vert="horz" wrap="square" lIns="0" tIns="12065" rIns="0" bIns="0" rtlCol="0">
            <a:spAutoFit/>
          </a:bodyPr>
          <a:lstStyle/>
          <a:p>
            <a:pPr marL="12700">
              <a:lnSpc>
                <a:spcPct val="100000"/>
              </a:lnSpc>
              <a:spcBef>
                <a:spcPts val="95"/>
              </a:spcBef>
            </a:pPr>
            <a:r>
              <a:rPr sz="2800" b="0" spc="-60" dirty="0">
                <a:latin typeface="Calibri Light"/>
                <a:cs typeface="Calibri Light"/>
              </a:rPr>
              <a:t>K</a:t>
            </a:r>
            <a:r>
              <a:rPr sz="2800" b="0" spc="-20" dirty="0">
                <a:latin typeface="Calibri Light"/>
                <a:cs typeface="Calibri Light"/>
              </a:rPr>
              <a:t>e</a:t>
            </a:r>
            <a:r>
              <a:rPr sz="2800" b="0" spc="-5" dirty="0">
                <a:latin typeface="Calibri Light"/>
                <a:cs typeface="Calibri Light"/>
              </a:rPr>
              <a:t>y</a:t>
            </a:r>
            <a:endParaRPr sz="2800">
              <a:latin typeface="Calibri Light"/>
              <a:cs typeface="Calibri Light"/>
            </a:endParaRPr>
          </a:p>
        </p:txBody>
      </p:sp>
      <p:sp>
        <p:nvSpPr>
          <p:cNvPr id="24" name="object 24"/>
          <p:cNvSpPr txBox="1"/>
          <p:nvPr/>
        </p:nvSpPr>
        <p:spPr>
          <a:xfrm>
            <a:off x="3737133" y="4065313"/>
            <a:ext cx="1512570" cy="452120"/>
          </a:xfrm>
          <a:prstGeom prst="rect">
            <a:avLst/>
          </a:prstGeom>
        </p:spPr>
        <p:txBody>
          <a:bodyPr vert="horz" wrap="square" lIns="0" tIns="12065" rIns="0" bIns="0" rtlCol="0">
            <a:spAutoFit/>
          </a:bodyPr>
          <a:lstStyle/>
          <a:p>
            <a:pPr marL="12700">
              <a:lnSpc>
                <a:spcPct val="100000"/>
              </a:lnSpc>
              <a:spcBef>
                <a:spcPts val="95"/>
              </a:spcBef>
            </a:pPr>
            <a:r>
              <a:rPr sz="2800" b="0" spc="-5" dirty="0">
                <a:latin typeface="Calibri Light"/>
                <a:cs typeface="Calibri Light"/>
              </a:rPr>
              <a:t>C</a:t>
            </a:r>
            <a:r>
              <a:rPr sz="2800" b="0" spc="-10" dirty="0">
                <a:latin typeface="Calibri Light"/>
                <a:cs typeface="Calibri Light"/>
              </a:rPr>
              <a:t>iph</a:t>
            </a:r>
            <a:r>
              <a:rPr sz="2800" b="0" spc="-5" dirty="0">
                <a:latin typeface="Calibri Light"/>
                <a:cs typeface="Calibri Light"/>
              </a:rPr>
              <a:t>e</a:t>
            </a:r>
            <a:r>
              <a:rPr sz="2800" b="0" spc="-10" dirty="0">
                <a:latin typeface="Calibri Light"/>
                <a:cs typeface="Calibri Light"/>
              </a:rPr>
              <a:t>r</a:t>
            </a:r>
            <a:r>
              <a:rPr sz="2800" b="0" spc="-25" dirty="0">
                <a:latin typeface="Calibri Light"/>
                <a:cs typeface="Calibri Light"/>
              </a:rPr>
              <a:t>t</a:t>
            </a:r>
            <a:r>
              <a:rPr sz="2800" b="0" spc="-45" dirty="0">
                <a:latin typeface="Calibri Light"/>
                <a:cs typeface="Calibri Light"/>
              </a:rPr>
              <a:t>e</a:t>
            </a:r>
            <a:r>
              <a:rPr sz="2800" b="0" spc="10" dirty="0">
                <a:latin typeface="Calibri Light"/>
                <a:cs typeface="Calibri Light"/>
              </a:rPr>
              <a:t>x</a:t>
            </a:r>
            <a:r>
              <a:rPr sz="2800" b="0" spc="-5" dirty="0">
                <a:latin typeface="Calibri Light"/>
                <a:cs typeface="Calibri Light"/>
              </a:rPr>
              <a:t>t</a:t>
            </a:r>
            <a:endParaRPr sz="2800">
              <a:latin typeface="Calibri Light"/>
              <a:cs typeface="Calibri Light"/>
            </a:endParaRPr>
          </a:p>
        </p:txBody>
      </p:sp>
      <p:grpSp>
        <p:nvGrpSpPr>
          <p:cNvPr id="25" name="object 25"/>
          <p:cNvGrpSpPr/>
          <p:nvPr/>
        </p:nvGrpSpPr>
        <p:grpSpPr>
          <a:xfrm>
            <a:off x="1101661" y="2543366"/>
            <a:ext cx="1381125" cy="692785"/>
            <a:chOff x="1101661" y="2543366"/>
            <a:chExt cx="1381125" cy="692785"/>
          </a:xfrm>
        </p:grpSpPr>
        <p:sp>
          <p:nvSpPr>
            <p:cNvPr id="26" name="object 26"/>
            <p:cNvSpPr/>
            <p:nvPr/>
          </p:nvSpPr>
          <p:spPr>
            <a:xfrm>
              <a:off x="1106424" y="2548128"/>
              <a:ext cx="1371600" cy="683260"/>
            </a:xfrm>
            <a:custGeom>
              <a:avLst/>
              <a:gdLst/>
              <a:ahLst/>
              <a:cxnLst/>
              <a:rect l="l" t="t" r="r" b="b"/>
              <a:pathLst>
                <a:path w="1371600" h="683260">
                  <a:moveTo>
                    <a:pt x="1028700" y="0"/>
                  </a:moveTo>
                  <a:lnTo>
                    <a:pt x="342900" y="0"/>
                  </a:lnTo>
                  <a:lnTo>
                    <a:pt x="342900" y="341375"/>
                  </a:lnTo>
                  <a:lnTo>
                    <a:pt x="0" y="341375"/>
                  </a:lnTo>
                  <a:lnTo>
                    <a:pt x="685800" y="682751"/>
                  </a:lnTo>
                  <a:lnTo>
                    <a:pt x="1371600" y="341375"/>
                  </a:lnTo>
                  <a:lnTo>
                    <a:pt x="1028700" y="341375"/>
                  </a:lnTo>
                  <a:lnTo>
                    <a:pt x="1028700" y="0"/>
                  </a:lnTo>
                  <a:close/>
                </a:path>
              </a:pathLst>
            </a:custGeom>
            <a:solidFill>
              <a:srgbClr val="C5DFB4"/>
            </a:solidFill>
          </p:spPr>
          <p:txBody>
            <a:bodyPr wrap="square" lIns="0" tIns="0" rIns="0" bIns="0" rtlCol="0"/>
            <a:lstStyle/>
            <a:p>
              <a:endParaRPr/>
            </a:p>
          </p:txBody>
        </p:sp>
        <p:sp>
          <p:nvSpPr>
            <p:cNvPr id="27" name="object 27"/>
            <p:cNvSpPr/>
            <p:nvPr/>
          </p:nvSpPr>
          <p:spPr>
            <a:xfrm>
              <a:off x="1106424" y="2548129"/>
              <a:ext cx="1371600" cy="683260"/>
            </a:xfrm>
            <a:custGeom>
              <a:avLst/>
              <a:gdLst/>
              <a:ahLst/>
              <a:cxnLst/>
              <a:rect l="l" t="t" r="r" b="b"/>
              <a:pathLst>
                <a:path w="1371600" h="683260">
                  <a:moveTo>
                    <a:pt x="0" y="341375"/>
                  </a:moveTo>
                  <a:lnTo>
                    <a:pt x="342900" y="341375"/>
                  </a:lnTo>
                  <a:lnTo>
                    <a:pt x="342900" y="0"/>
                  </a:lnTo>
                  <a:lnTo>
                    <a:pt x="1028700" y="0"/>
                  </a:lnTo>
                  <a:lnTo>
                    <a:pt x="1028700" y="341375"/>
                  </a:lnTo>
                  <a:lnTo>
                    <a:pt x="1371600" y="341375"/>
                  </a:lnTo>
                  <a:lnTo>
                    <a:pt x="685800" y="682751"/>
                  </a:lnTo>
                  <a:lnTo>
                    <a:pt x="0" y="341375"/>
                  </a:lnTo>
                  <a:close/>
                </a:path>
              </a:pathLst>
            </a:custGeom>
            <a:ln w="9525">
              <a:solidFill>
                <a:srgbClr val="000000"/>
              </a:solidFill>
            </a:ln>
          </p:spPr>
          <p:txBody>
            <a:bodyPr wrap="square" lIns="0" tIns="0" rIns="0" bIns="0" rtlCol="0"/>
            <a:lstStyle/>
            <a:p>
              <a:endParaRPr/>
            </a:p>
          </p:txBody>
        </p:sp>
      </p:grpSp>
      <p:graphicFrame>
        <p:nvGraphicFramePr>
          <p:cNvPr id="28" name="object 28"/>
          <p:cNvGraphicFramePr>
            <a:graphicFrameLocks noGrp="1"/>
          </p:cNvGraphicFramePr>
          <p:nvPr/>
        </p:nvGraphicFramePr>
        <p:xfrm>
          <a:off x="79741" y="2062953"/>
          <a:ext cx="3428999" cy="1702435"/>
        </p:xfrm>
        <a:graphic>
          <a:graphicData uri="http://schemas.openxmlformats.org/drawingml/2006/table">
            <a:tbl>
              <a:tblPr firstRow="1" bandRow="1">
                <a:tableStyleId>{2D5ABB26-0587-4C30-8999-92F81FD0307C}</a:tableStyleId>
              </a:tblPr>
              <a:tblGrid>
                <a:gridCol w="807085">
                  <a:extLst>
                    <a:ext uri="{9D8B030D-6E8A-4147-A177-3AD203B41FA5}">
                      <a16:colId xmlns:a16="http://schemas.microsoft.com/office/drawing/2014/main" val="20000"/>
                    </a:ext>
                  </a:extLst>
                </a:gridCol>
                <a:gridCol w="653415">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626744">
                  <a:extLst>
                    <a:ext uri="{9D8B030D-6E8A-4147-A177-3AD203B41FA5}">
                      <a16:colId xmlns:a16="http://schemas.microsoft.com/office/drawing/2014/main" val="20003"/>
                    </a:ext>
                  </a:extLst>
                </a:gridCol>
                <a:gridCol w="706755">
                  <a:extLst>
                    <a:ext uri="{9D8B030D-6E8A-4147-A177-3AD203B41FA5}">
                      <a16:colId xmlns:a16="http://schemas.microsoft.com/office/drawing/2014/main" val="20004"/>
                    </a:ext>
                  </a:extLst>
                </a:gridCol>
              </a:tblGrid>
              <a:tr h="485140">
                <a:tc>
                  <a:txBody>
                    <a:bodyPr/>
                    <a:lstStyle/>
                    <a:p>
                      <a:pPr marL="90805">
                        <a:lnSpc>
                          <a:spcPct val="100000"/>
                        </a:lnSpc>
                        <a:spcBef>
                          <a:spcPts val="259"/>
                        </a:spcBef>
                      </a:pPr>
                      <a:r>
                        <a:rPr sz="1600" spc="-10" dirty="0">
                          <a:solidFill>
                            <a:srgbClr val="FFFFFF"/>
                          </a:solidFill>
                          <a:latin typeface="Calibri"/>
                          <a:cs typeface="Calibri"/>
                        </a:rPr>
                        <a:t>0x0041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29209" algn="ctr">
                        <a:lnSpc>
                          <a:spcPct val="100000"/>
                        </a:lnSpc>
                        <a:spcBef>
                          <a:spcPts val="250"/>
                        </a:spcBef>
                      </a:pPr>
                      <a:r>
                        <a:rPr sz="1800" spc="-5" dirty="0">
                          <a:solidFill>
                            <a:srgbClr val="FFFFFF"/>
                          </a:solidFill>
                          <a:latin typeface="Consolas"/>
                          <a:cs typeface="Consolas"/>
                        </a:rPr>
                        <a:t>0000</a:t>
                      </a:r>
                      <a:endParaRPr sz="1800">
                        <a:latin typeface="Consolas"/>
                        <a:cs typeface="Consolas"/>
                      </a:endParaRPr>
                    </a:p>
                  </a:txBody>
                  <a:tcPr marL="0" marR="0" marT="31750" marB="0">
                    <a:lnL w="12700">
                      <a:solidFill>
                        <a:srgbClr val="FFFFFF"/>
                      </a:solidFill>
                      <a:prstDash val="solid"/>
                    </a:lnL>
                    <a:lnT w="12700">
                      <a:solidFill>
                        <a:srgbClr val="FFFFFF"/>
                      </a:solidFill>
                      <a:prstDash val="solid"/>
                    </a:lnT>
                    <a:lnB w="38100">
                      <a:solidFill>
                        <a:srgbClr val="FFFFFF"/>
                      </a:solidFill>
                      <a:prstDash val="solid"/>
                    </a:lnB>
                    <a:solidFill>
                      <a:srgbClr val="1F4E79"/>
                    </a:solidFill>
                  </a:tcPr>
                </a:tc>
                <a:tc>
                  <a:txBody>
                    <a:bodyPr/>
                    <a:lstStyle/>
                    <a:p>
                      <a:pPr marL="64135">
                        <a:lnSpc>
                          <a:spcPct val="100000"/>
                        </a:lnSpc>
                        <a:spcBef>
                          <a:spcPts val="250"/>
                        </a:spcBef>
                      </a:pPr>
                      <a:r>
                        <a:rPr sz="1800" spc="-5" dirty="0">
                          <a:solidFill>
                            <a:srgbClr val="FFFFFF"/>
                          </a:solidFill>
                          <a:latin typeface="Consolas"/>
                          <a:cs typeface="Consolas"/>
                        </a:rPr>
                        <a:t>0000</a:t>
                      </a:r>
                      <a:endParaRPr sz="1800">
                        <a:latin typeface="Consolas"/>
                        <a:cs typeface="Consolas"/>
                      </a:endParaRPr>
                    </a:p>
                  </a:txBody>
                  <a:tcPr marL="0" marR="0" marT="31750" marB="0">
                    <a:lnT w="12700">
                      <a:solidFill>
                        <a:srgbClr val="FFFFFF"/>
                      </a:solidFill>
                      <a:prstDash val="solid"/>
                    </a:lnT>
                    <a:lnB w="38100">
                      <a:solidFill>
                        <a:srgbClr val="FFFFFF"/>
                      </a:solidFill>
                      <a:prstDash val="solid"/>
                    </a:lnB>
                    <a:solidFill>
                      <a:srgbClr val="1F4E79"/>
                    </a:solidFill>
                  </a:tcPr>
                </a:tc>
                <a:tc>
                  <a:txBody>
                    <a:bodyPr/>
                    <a:lstStyle/>
                    <a:p>
                      <a:pPr marR="4445" algn="ctr">
                        <a:lnSpc>
                          <a:spcPct val="100000"/>
                        </a:lnSpc>
                        <a:spcBef>
                          <a:spcPts val="250"/>
                        </a:spcBef>
                      </a:pPr>
                      <a:r>
                        <a:rPr sz="1800" spc="-5" dirty="0">
                          <a:solidFill>
                            <a:srgbClr val="FFFFFF"/>
                          </a:solidFill>
                          <a:latin typeface="Consolas"/>
                          <a:cs typeface="Consolas"/>
                        </a:rPr>
                        <a:t>0100</a:t>
                      </a:r>
                      <a:endParaRPr sz="1800">
                        <a:latin typeface="Consolas"/>
                        <a:cs typeface="Consolas"/>
                      </a:endParaRPr>
                    </a:p>
                  </a:txBody>
                  <a:tcPr marL="0" marR="0" marT="31750" marB="0">
                    <a:lnT w="12700">
                      <a:solidFill>
                        <a:srgbClr val="FFFFFF"/>
                      </a:solidFill>
                      <a:prstDash val="solid"/>
                    </a:lnT>
                    <a:lnB w="38100">
                      <a:solidFill>
                        <a:srgbClr val="FFFFFF"/>
                      </a:solidFill>
                      <a:prstDash val="solid"/>
                    </a:lnB>
                    <a:solidFill>
                      <a:srgbClr val="1F4E79"/>
                    </a:solidFill>
                  </a:tcPr>
                </a:tc>
                <a:tc>
                  <a:txBody>
                    <a:bodyPr/>
                    <a:lstStyle/>
                    <a:p>
                      <a:pPr marL="55880">
                        <a:lnSpc>
                          <a:spcPct val="100000"/>
                        </a:lnSpc>
                        <a:spcBef>
                          <a:spcPts val="250"/>
                        </a:spcBef>
                      </a:pPr>
                      <a:r>
                        <a:rPr sz="1800" spc="-5" dirty="0">
                          <a:solidFill>
                            <a:srgbClr val="FFFFFF"/>
                          </a:solidFill>
                          <a:latin typeface="Consolas"/>
                          <a:cs typeface="Consolas"/>
                        </a:rPr>
                        <a:t>0001</a:t>
                      </a:r>
                      <a:endParaRPr sz="1800">
                        <a:latin typeface="Consolas"/>
                        <a:cs typeface="Consolas"/>
                      </a:endParaRPr>
                    </a:p>
                  </a:txBody>
                  <a:tcPr marL="0" marR="0" marT="31750" marB="0">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extLst>
                  <a:ext uri="{0D108BD9-81ED-4DB2-BD59-A6C34878D82A}">
                    <a16:rowId xmlns:a16="http://schemas.microsoft.com/office/drawing/2014/main" val="10000"/>
                  </a:ext>
                </a:extLst>
              </a:tr>
              <a:tr h="732155">
                <a:tc>
                  <a:txBody>
                    <a:bodyPr/>
                    <a:lstStyle/>
                    <a:p>
                      <a:pPr>
                        <a:lnSpc>
                          <a:spcPct val="100000"/>
                        </a:lnSpc>
                      </a:pPr>
                      <a:endParaRPr sz="1500">
                        <a:latin typeface="Times New Roman"/>
                        <a:cs typeface="Times New Roman"/>
                      </a:endParaRPr>
                    </a:p>
                  </a:txBody>
                  <a:tcPr marL="0" marR="0" marT="0" marB="0">
                    <a:lnT w="38100">
                      <a:solidFill>
                        <a:srgbClr val="FFFFFF"/>
                      </a:solidFill>
                      <a:prstDash val="solid"/>
                    </a:lnT>
                    <a:lnB w="12700">
                      <a:solidFill>
                        <a:srgbClr val="FFFFFF"/>
                      </a:solidFill>
                      <a:prstDash val="solid"/>
                    </a:lnB>
                  </a:tcPr>
                </a:tc>
                <a:tc>
                  <a:txBody>
                    <a:bodyPr/>
                    <a:lstStyle/>
                    <a:p>
                      <a:pPr>
                        <a:lnSpc>
                          <a:spcPct val="100000"/>
                        </a:lnSpc>
                      </a:pPr>
                      <a:endParaRPr sz="1500">
                        <a:latin typeface="Times New Roman"/>
                        <a:cs typeface="Times New Roman"/>
                      </a:endParaRPr>
                    </a:p>
                  </a:txBody>
                  <a:tcPr marL="0" marR="0" marT="0" marB="0">
                    <a:lnT w="38100">
                      <a:solidFill>
                        <a:srgbClr val="FFFFFF"/>
                      </a:solidFill>
                      <a:prstDash val="solid"/>
                    </a:lnT>
                    <a:lnB w="12700">
                      <a:solidFill>
                        <a:srgbClr val="FFFFFF"/>
                      </a:solidFill>
                      <a:prstDash val="solid"/>
                    </a:lnB>
                  </a:tcPr>
                </a:tc>
                <a:tc>
                  <a:txBody>
                    <a:bodyPr/>
                    <a:lstStyle/>
                    <a:p>
                      <a:pPr marL="49530">
                        <a:lnSpc>
                          <a:spcPct val="100000"/>
                        </a:lnSpc>
                        <a:spcBef>
                          <a:spcPts val="240"/>
                        </a:spcBef>
                      </a:pPr>
                      <a:r>
                        <a:rPr sz="1800" spc="-20" dirty="0">
                          <a:latin typeface="Calibri"/>
                          <a:cs typeface="Calibri"/>
                        </a:rPr>
                        <a:t>XOR</a:t>
                      </a:r>
                      <a:endParaRPr sz="1800">
                        <a:latin typeface="Calibri"/>
                        <a:cs typeface="Calibri"/>
                      </a:endParaRPr>
                    </a:p>
                  </a:txBody>
                  <a:tcPr marL="0" marR="0" marT="30480" marB="0">
                    <a:lnT w="38100">
                      <a:solidFill>
                        <a:srgbClr val="FFFFFF"/>
                      </a:solidFill>
                      <a:prstDash val="solid"/>
                    </a:lnT>
                    <a:lnB w="12700">
                      <a:solidFill>
                        <a:srgbClr val="FFFFFF"/>
                      </a:solidFill>
                      <a:prstDash val="solid"/>
                    </a:lnB>
                  </a:tcPr>
                </a:tc>
                <a:tc>
                  <a:txBody>
                    <a:bodyPr/>
                    <a:lstStyle/>
                    <a:p>
                      <a:pPr>
                        <a:lnSpc>
                          <a:spcPct val="100000"/>
                        </a:lnSpc>
                      </a:pPr>
                      <a:endParaRPr sz="1500">
                        <a:latin typeface="Times New Roman"/>
                        <a:cs typeface="Times New Roman"/>
                      </a:endParaRPr>
                    </a:p>
                  </a:txBody>
                  <a:tcPr marL="0" marR="0" marT="0" marB="0">
                    <a:lnT w="38100">
                      <a:solidFill>
                        <a:srgbClr val="FFFFFF"/>
                      </a:solidFill>
                      <a:prstDash val="solid"/>
                    </a:lnT>
                    <a:lnB w="12700">
                      <a:solidFill>
                        <a:srgbClr val="FFFFFF"/>
                      </a:solidFill>
                      <a:prstDash val="solid"/>
                    </a:lnB>
                  </a:tcPr>
                </a:tc>
                <a:tc>
                  <a:txBody>
                    <a:bodyPr/>
                    <a:lstStyle/>
                    <a:p>
                      <a:pPr>
                        <a:lnSpc>
                          <a:spcPct val="100000"/>
                        </a:lnSpc>
                      </a:pPr>
                      <a:endParaRPr sz="1500">
                        <a:latin typeface="Times New Roman"/>
                        <a:cs typeface="Times New Roman"/>
                      </a:endParaRPr>
                    </a:p>
                  </a:txBody>
                  <a:tcPr marL="0" marR="0" marT="0" marB="0">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485140">
                <a:tc>
                  <a:txBody>
                    <a:bodyPr/>
                    <a:lstStyle/>
                    <a:p>
                      <a:pPr marL="90805">
                        <a:lnSpc>
                          <a:spcPct val="100000"/>
                        </a:lnSpc>
                        <a:spcBef>
                          <a:spcPts val="260"/>
                        </a:spcBef>
                      </a:pPr>
                      <a:r>
                        <a:rPr sz="1600" spc="-10" dirty="0">
                          <a:latin typeface="Calibri"/>
                          <a:cs typeface="Calibri"/>
                        </a:rPr>
                        <a:t>0x1337</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41275" algn="ctr">
                        <a:lnSpc>
                          <a:spcPct val="100000"/>
                        </a:lnSpc>
                        <a:spcBef>
                          <a:spcPts val="250"/>
                        </a:spcBef>
                      </a:pPr>
                      <a:r>
                        <a:rPr sz="1800" spc="-5" dirty="0">
                          <a:latin typeface="Consolas"/>
                          <a:cs typeface="Consolas"/>
                        </a:rPr>
                        <a:t>0001</a:t>
                      </a:r>
                      <a:endParaRPr sz="1800">
                        <a:latin typeface="Consolas"/>
                        <a:cs typeface="Consolas"/>
                      </a:endParaRPr>
                    </a:p>
                  </a:txBody>
                  <a:tcPr marL="0" marR="0" marT="31750" marB="0">
                    <a:lnL w="12700">
                      <a:solidFill>
                        <a:srgbClr val="FFFFFF"/>
                      </a:solidFill>
                      <a:prstDash val="solid"/>
                    </a:lnL>
                    <a:lnT w="12700">
                      <a:solidFill>
                        <a:srgbClr val="FFFFFF"/>
                      </a:solidFill>
                      <a:prstDash val="solid"/>
                    </a:lnT>
                    <a:lnB w="38100">
                      <a:solidFill>
                        <a:srgbClr val="FFFFFF"/>
                      </a:solidFill>
                      <a:prstDash val="solid"/>
                    </a:lnB>
                    <a:solidFill>
                      <a:srgbClr val="5B9BD4"/>
                    </a:solidFill>
                  </a:tcPr>
                </a:tc>
                <a:tc>
                  <a:txBody>
                    <a:bodyPr/>
                    <a:lstStyle/>
                    <a:p>
                      <a:pPr marL="76200">
                        <a:lnSpc>
                          <a:spcPct val="100000"/>
                        </a:lnSpc>
                        <a:spcBef>
                          <a:spcPts val="250"/>
                        </a:spcBef>
                      </a:pPr>
                      <a:r>
                        <a:rPr sz="1800" spc="-5" dirty="0">
                          <a:latin typeface="Consolas"/>
                          <a:cs typeface="Consolas"/>
                        </a:rPr>
                        <a:t>0011</a:t>
                      </a:r>
                      <a:endParaRPr sz="1800">
                        <a:latin typeface="Consolas"/>
                        <a:cs typeface="Consolas"/>
                      </a:endParaRPr>
                    </a:p>
                  </a:txBody>
                  <a:tcPr marL="0" marR="0" marT="31750" marB="0">
                    <a:lnT w="12700">
                      <a:solidFill>
                        <a:srgbClr val="FFFFFF"/>
                      </a:solidFill>
                      <a:prstDash val="solid"/>
                    </a:lnT>
                    <a:lnB w="38100">
                      <a:solidFill>
                        <a:srgbClr val="FFFFFF"/>
                      </a:solidFill>
                      <a:prstDash val="solid"/>
                    </a:lnB>
                    <a:solidFill>
                      <a:srgbClr val="5B9BD4"/>
                    </a:solidFill>
                  </a:tcPr>
                </a:tc>
                <a:tc>
                  <a:txBody>
                    <a:bodyPr/>
                    <a:lstStyle/>
                    <a:p>
                      <a:pPr marL="11430" algn="ctr">
                        <a:lnSpc>
                          <a:spcPct val="100000"/>
                        </a:lnSpc>
                        <a:spcBef>
                          <a:spcPts val="250"/>
                        </a:spcBef>
                      </a:pPr>
                      <a:r>
                        <a:rPr sz="1800" spc="-5" dirty="0">
                          <a:latin typeface="Consolas"/>
                          <a:cs typeface="Consolas"/>
                        </a:rPr>
                        <a:t>0011</a:t>
                      </a:r>
                      <a:endParaRPr sz="1800">
                        <a:latin typeface="Consolas"/>
                        <a:cs typeface="Consolas"/>
                      </a:endParaRPr>
                    </a:p>
                  </a:txBody>
                  <a:tcPr marL="0" marR="0" marT="31750" marB="0">
                    <a:lnT w="12700">
                      <a:solidFill>
                        <a:srgbClr val="FFFFFF"/>
                      </a:solidFill>
                      <a:prstDash val="solid"/>
                    </a:lnT>
                    <a:lnB w="38100">
                      <a:solidFill>
                        <a:srgbClr val="FFFFFF"/>
                      </a:solidFill>
                      <a:prstDash val="solid"/>
                    </a:lnB>
                    <a:solidFill>
                      <a:srgbClr val="5B9BD4"/>
                    </a:solidFill>
                  </a:tcPr>
                </a:tc>
                <a:tc>
                  <a:txBody>
                    <a:bodyPr/>
                    <a:lstStyle/>
                    <a:p>
                      <a:pPr marL="68580">
                        <a:lnSpc>
                          <a:spcPct val="100000"/>
                        </a:lnSpc>
                        <a:spcBef>
                          <a:spcPts val="250"/>
                        </a:spcBef>
                      </a:pPr>
                      <a:r>
                        <a:rPr sz="1800" spc="-5" dirty="0">
                          <a:latin typeface="Consolas"/>
                          <a:cs typeface="Consolas"/>
                        </a:rPr>
                        <a:t>0111</a:t>
                      </a:r>
                      <a:endParaRPr sz="1800">
                        <a:latin typeface="Consolas"/>
                        <a:cs typeface="Consolas"/>
                      </a:endParaRPr>
                    </a:p>
                  </a:txBody>
                  <a:tcPr marL="0" marR="0" marT="31750" marB="0">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2"/>
                  </a:ext>
                </a:extLst>
              </a:tr>
            </a:tbl>
          </a:graphicData>
        </a:graphic>
      </p:graphicFrame>
      <p:grpSp>
        <p:nvGrpSpPr>
          <p:cNvPr id="29" name="object 29"/>
          <p:cNvGrpSpPr/>
          <p:nvPr/>
        </p:nvGrpSpPr>
        <p:grpSpPr>
          <a:xfrm>
            <a:off x="3506728" y="2009901"/>
            <a:ext cx="463550" cy="198755"/>
            <a:chOff x="3506728" y="2009901"/>
            <a:chExt cx="463550" cy="198755"/>
          </a:xfrm>
        </p:grpSpPr>
        <p:sp>
          <p:nvSpPr>
            <p:cNvPr id="30" name="object 30"/>
            <p:cNvSpPr/>
            <p:nvPr/>
          </p:nvSpPr>
          <p:spPr>
            <a:xfrm>
              <a:off x="3565562" y="2016251"/>
              <a:ext cx="398780" cy="161925"/>
            </a:xfrm>
            <a:custGeom>
              <a:avLst/>
              <a:gdLst/>
              <a:ahLst/>
              <a:cxnLst/>
              <a:rect l="l" t="t" r="r" b="b"/>
              <a:pathLst>
                <a:path w="398779" h="161925">
                  <a:moveTo>
                    <a:pt x="398360" y="0"/>
                  </a:moveTo>
                  <a:lnTo>
                    <a:pt x="0" y="161556"/>
                  </a:lnTo>
                </a:path>
              </a:pathLst>
            </a:custGeom>
            <a:ln w="12700">
              <a:solidFill>
                <a:srgbClr val="000000"/>
              </a:solidFill>
            </a:ln>
          </p:spPr>
          <p:txBody>
            <a:bodyPr wrap="square" lIns="0" tIns="0" rIns="0" bIns="0" rtlCol="0"/>
            <a:lstStyle/>
            <a:p>
              <a:endParaRPr/>
            </a:p>
          </p:txBody>
        </p:sp>
        <p:sp>
          <p:nvSpPr>
            <p:cNvPr id="31" name="object 31"/>
            <p:cNvSpPr/>
            <p:nvPr/>
          </p:nvSpPr>
          <p:spPr>
            <a:xfrm>
              <a:off x="3506728" y="2137724"/>
              <a:ext cx="85090" cy="71120"/>
            </a:xfrm>
            <a:custGeom>
              <a:avLst/>
              <a:gdLst/>
              <a:ahLst/>
              <a:cxnLst/>
              <a:rect l="l" t="t" r="r" b="b"/>
              <a:pathLst>
                <a:path w="85089" h="71119">
                  <a:moveTo>
                    <a:pt x="56286" y="0"/>
                  </a:moveTo>
                  <a:lnTo>
                    <a:pt x="0" y="63944"/>
                  </a:lnTo>
                  <a:lnTo>
                    <a:pt x="84924" y="70612"/>
                  </a:lnTo>
                  <a:lnTo>
                    <a:pt x="56286" y="0"/>
                  </a:lnTo>
                  <a:close/>
                </a:path>
              </a:pathLst>
            </a:custGeom>
            <a:solidFill>
              <a:srgbClr val="000000"/>
            </a:solidFill>
          </p:spPr>
          <p:txBody>
            <a:bodyPr wrap="square" lIns="0" tIns="0" rIns="0" bIns="0" rtlCol="0"/>
            <a:lstStyle/>
            <a:p>
              <a:endParaRPr/>
            </a:p>
          </p:txBody>
        </p:sp>
      </p:grpSp>
      <p:grpSp>
        <p:nvGrpSpPr>
          <p:cNvPr id="32" name="object 32"/>
          <p:cNvGrpSpPr/>
          <p:nvPr/>
        </p:nvGrpSpPr>
        <p:grpSpPr>
          <a:xfrm>
            <a:off x="3517388" y="3283965"/>
            <a:ext cx="451484" cy="240665"/>
            <a:chOff x="3517388" y="3283965"/>
            <a:chExt cx="451484" cy="240665"/>
          </a:xfrm>
        </p:grpSpPr>
        <p:sp>
          <p:nvSpPr>
            <p:cNvPr id="33" name="object 33"/>
            <p:cNvSpPr/>
            <p:nvPr/>
          </p:nvSpPr>
          <p:spPr>
            <a:xfrm>
              <a:off x="3573588" y="3290315"/>
              <a:ext cx="389255" cy="205104"/>
            </a:xfrm>
            <a:custGeom>
              <a:avLst/>
              <a:gdLst/>
              <a:ahLst/>
              <a:cxnLst/>
              <a:rect l="l" t="t" r="r" b="b"/>
              <a:pathLst>
                <a:path w="389254" h="205104">
                  <a:moveTo>
                    <a:pt x="388874" y="0"/>
                  </a:moveTo>
                  <a:lnTo>
                    <a:pt x="0" y="204609"/>
                  </a:lnTo>
                </a:path>
              </a:pathLst>
            </a:custGeom>
            <a:ln w="12700">
              <a:solidFill>
                <a:srgbClr val="000000"/>
              </a:solidFill>
            </a:ln>
          </p:spPr>
          <p:txBody>
            <a:bodyPr wrap="square" lIns="0" tIns="0" rIns="0" bIns="0" rtlCol="0"/>
            <a:lstStyle/>
            <a:p>
              <a:endParaRPr/>
            </a:p>
          </p:txBody>
        </p:sp>
        <p:sp>
          <p:nvSpPr>
            <p:cNvPr id="34" name="object 34"/>
            <p:cNvSpPr/>
            <p:nvPr/>
          </p:nvSpPr>
          <p:spPr>
            <a:xfrm>
              <a:off x="3517388" y="3455295"/>
              <a:ext cx="85725" cy="69215"/>
            </a:xfrm>
            <a:custGeom>
              <a:avLst/>
              <a:gdLst/>
              <a:ahLst/>
              <a:cxnLst/>
              <a:rect l="l" t="t" r="r" b="b"/>
              <a:pathLst>
                <a:path w="85725" h="69214">
                  <a:moveTo>
                    <a:pt x="49695" y="0"/>
                  </a:moveTo>
                  <a:lnTo>
                    <a:pt x="0" y="69202"/>
                  </a:lnTo>
                  <a:lnTo>
                    <a:pt x="85178" y="67437"/>
                  </a:lnTo>
                  <a:lnTo>
                    <a:pt x="49695" y="0"/>
                  </a:lnTo>
                  <a:close/>
                </a:path>
              </a:pathLst>
            </a:custGeom>
            <a:solidFill>
              <a:srgbClr val="000000"/>
            </a:solidFill>
          </p:spPr>
          <p:txBody>
            <a:bodyPr wrap="square" lIns="0" tIns="0" rIns="0" bIns="0" rtlCol="0"/>
            <a:lstStyle/>
            <a:p>
              <a:endParaRPr/>
            </a:p>
          </p:txBody>
        </p:sp>
      </p:grpSp>
      <p:grpSp>
        <p:nvGrpSpPr>
          <p:cNvPr id="35" name="object 35"/>
          <p:cNvGrpSpPr/>
          <p:nvPr/>
        </p:nvGrpSpPr>
        <p:grpSpPr>
          <a:xfrm>
            <a:off x="1112329" y="3762565"/>
            <a:ext cx="1381125" cy="1056640"/>
            <a:chOff x="1112329" y="3762565"/>
            <a:chExt cx="1381125" cy="1056640"/>
          </a:xfrm>
        </p:grpSpPr>
        <p:sp>
          <p:nvSpPr>
            <p:cNvPr id="36" name="object 36"/>
            <p:cNvSpPr/>
            <p:nvPr/>
          </p:nvSpPr>
          <p:spPr>
            <a:xfrm>
              <a:off x="1117091" y="3767328"/>
              <a:ext cx="1371600" cy="1047115"/>
            </a:xfrm>
            <a:custGeom>
              <a:avLst/>
              <a:gdLst/>
              <a:ahLst/>
              <a:cxnLst/>
              <a:rect l="l" t="t" r="r" b="b"/>
              <a:pathLst>
                <a:path w="1371600" h="1047114">
                  <a:moveTo>
                    <a:pt x="1028700" y="0"/>
                  </a:moveTo>
                  <a:lnTo>
                    <a:pt x="342900" y="0"/>
                  </a:lnTo>
                  <a:lnTo>
                    <a:pt x="342900" y="523494"/>
                  </a:lnTo>
                  <a:lnTo>
                    <a:pt x="0" y="523494"/>
                  </a:lnTo>
                  <a:lnTo>
                    <a:pt x="685800" y="1046988"/>
                  </a:lnTo>
                  <a:lnTo>
                    <a:pt x="1371600" y="523494"/>
                  </a:lnTo>
                  <a:lnTo>
                    <a:pt x="1028700" y="523494"/>
                  </a:lnTo>
                  <a:lnTo>
                    <a:pt x="1028700" y="0"/>
                  </a:lnTo>
                  <a:close/>
                </a:path>
              </a:pathLst>
            </a:custGeom>
            <a:solidFill>
              <a:srgbClr val="C5DFB4"/>
            </a:solidFill>
          </p:spPr>
          <p:txBody>
            <a:bodyPr wrap="square" lIns="0" tIns="0" rIns="0" bIns="0" rtlCol="0"/>
            <a:lstStyle/>
            <a:p>
              <a:endParaRPr/>
            </a:p>
          </p:txBody>
        </p:sp>
        <p:sp>
          <p:nvSpPr>
            <p:cNvPr id="37" name="object 37"/>
            <p:cNvSpPr/>
            <p:nvPr/>
          </p:nvSpPr>
          <p:spPr>
            <a:xfrm>
              <a:off x="1117091" y="3767328"/>
              <a:ext cx="1371600" cy="1047115"/>
            </a:xfrm>
            <a:custGeom>
              <a:avLst/>
              <a:gdLst/>
              <a:ahLst/>
              <a:cxnLst/>
              <a:rect l="l" t="t" r="r" b="b"/>
              <a:pathLst>
                <a:path w="1371600" h="1047114">
                  <a:moveTo>
                    <a:pt x="0" y="523494"/>
                  </a:moveTo>
                  <a:lnTo>
                    <a:pt x="342900" y="523494"/>
                  </a:lnTo>
                  <a:lnTo>
                    <a:pt x="342900" y="0"/>
                  </a:lnTo>
                  <a:lnTo>
                    <a:pt x="1028700" y="0"/>
                  </a:lnTo>
                  <a:lnTo>
                    <a:pt x="1028700" y="523494"/>
                  </a:lnTo>
                  <a:lnTo>
                    <a:pt x="1371600" y="523494"/>
                  </a:lnTo>
                  <a:lnTo>
                    <a:pt x="685800" y="1046988"/>
                  </a:lnTo>
                  <a:lnTo>
                    <a:pt x="0" y="523494"/>
                  </a:lnTo>
                  <a:close/>
                </a:path>
              </a:pathLst>
            </a:custGeom>
            <a:ln w="9525">
              <a:solidFill>
                <a:srgbClr val="000000"/>
              </a:solidFill>
            </a:ln>
          </p:spPr>
          <p:txBody>
            <a:bodyPr wrap="square" lIns="0" tIns="0" rIns="0" bIns="0" rtlCol="0"/>
            <a:lstStyle/>
            <a:p>
              <a:endParaRPr/>
            </a:p>
          </p:txBody>
        </p:sp>
      </p:grpSp>
      <p:sp>
        <p:nvSpPr>
          <p:cNvPr id="38" name="object 38"/>
          <p:cNvSpPr txBox="1"/>
          <p:nvPr/>
        </p:nvSpPr>
        <p:spPr>
          <a:xfrm>
            <a:off x="1733646" y="3784613"/>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endParaRPr sz="1800">
              <a:latin typeface="Calibri"/>
              <a:cs typeface="Calibri"/>
            </a:endParaRPr>
          </a:p>
        </p:txBody>
      </p:sp>
      <p:sp>
        <p:nvSpPr>
          <p:cNvPr id="43" name="Footer Placeholder 42">
            <a:extLst>
              <a:ext uri="{FF2B5EF4-FFF2-40B4-BE49-F238E27FC236}">
                <a16:creationId xmlns:a16="http://schemas.microsoft.com/office/drawing/2014/main" id="{564F5E77-029B-4125-A708-689CCFDBC14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273806"/>
            <a:ext cx="6989445" cy="452120"/>
          </a:xfrm>
          <a:prstGeom prst="rect">
            <a:avLst/>
          </a:prstGeom>
        </p:spPr>
        <p:txBody>
          <a:bodyPr vert="horz" wrap="square" lIns="0" tIns="12065" rIns="0" bIns="0" rtlCol="0">
            <a:spAutoFit/>
          </a:bodyPr>
          <a:lstStyle/>
          <a:p>
            <a:pPr marL="12700">
              <a:lnSpc>
                <a:spcPct val="100000"/>
              </a:lnSpc>
              <a:spcBef>
                <a:spcPts val="95"/>
              </a:spcBef>
            </a:pPr>
            <a:r>
              <a:rPr sz="2800" spc="-25" dirty="0"/>
              <a:t>Symmetric</a:t>
            </a:r>
            <a:r>
              <a:rPr sz="2800" spc="-50" dirty="0"/>
              <a:t> </a:t>
            </a:r>
            <a:r>
              <a:rPr sz="2800" spc="-15" dirty="0"/>
              <a:t>enc.</a:t>
            </a:r>
            <a:r>
              <a:rPr sz="2800" spc="-50" dirty="0"/>
              <a:t> </a:t>
            </a:r>
            <a:r>
              <a:rPr sz="2800" spc="-15" dirty="0"/>
              <a:t>uses</a:t>
            </a:r>
            <a:r>
              <a:rPr sz="2800" spc="-50" dirty="0"/>
              <a:t> </a:t>
            </a:r>
            <a:r>
              <a:rPr sz="2800" spc="-15" dirty="0"/>
              <a:t>the</a:t>
            </a:r>
            <a:r>
              <a:rPr sz="2800" spc="-60" dirty="0"/>
              <a:t> </a:t>
            </a:r>
            <a:r>
              <a:rPr sz="2800" spc="-20" dirty="0"/>
              <a:t>same</a:t>
            </a:r>
            <a:r>
              <a:rPr sz="2800" spc="-65" dirty="0"/>
              <a:t> </a:t>
            </a:r>
            <a:r>
              <a:rPr sz="2800" spc="-50" dirty="0"/>
              <a:t>key</a:t>
            </a:r>
            <a:r>
              <a:rPr sz="2800" spc="-55" dirty="0"/>
              <a:t> </a:t>
            </a:r>
            <a:r>
              <a:rPr sz="2800" spc="-20" dirty="0"/>
              <a:t>to</a:t>
            </a:r>
            <a:r>
              <a:rPr sz="2800" spc="-40" dirty="0"/>
              <a:t> </a:t>
            </a:r>
            <a:r>
              <a:rPr sz="2800" spc="-20" dirty="0"/>
              <a:t>decrypt</a:t>
            </a:r>
            <a:r>
              <a:rPr sz="2800" spc="-65" dirty="0"/>
              <a:t> </a:t>
            </a:r>
            <a:r>
              <a:rPr sz="2800" spc="-25" dirty="0"/>
              <a:t>too:</a:t>
            </a:r>
            <a:endParaRPr sz="2800"/>
          </a:p>
        </p:txBody>
      </p:sp>
      <p:graphicFrame>
        <p:nvGraphicFramePr>
          <p:cNvPr id="3" name="object 3"/>
          <p:cNvGraphicFramePr>
            <a:graphicFrameLocks noGrp="1"/>
          </p:cNvGraphicFramePr>
          <p:nvPr/>
        </p:nvGraphicFramePr>
        <p:xfrm>
          <a:off x="1623597" y="5357495"/>
          <a:ext cx="8125452" cy="797560"/>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92430">
                <a:tc>
                  <a:txBody>
                    <a:bodyPr/>
                    <a:lstStyle/>
                    <a:p>
                      <a:pPr marL="91440">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c</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d</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a</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w</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tc>
                  <a:txBody>
                    <a:bodyPr/>
                    <a:lstStyle/>
                    <a:p>
                      <a:pPr marL="90805">
                        <a:lnSpc>
                          <a:spcPct val="100000"/>
                        </a:lnSpc>
                        <a:spcBef>
                          <a:spcPts val="240"/>
                        </a:spcBef>
                      </a:pPr>
                      <a:r>
                        <a:rPr sz="1800" b="1" dirty="0">
                          <a:solidFill>
                            <a:srgbClr val="FFFFFF"/>
                          </a:solidFill>
                          <a:latin typeface="Calibri"/>
                          <a:cs typeface="Calibri"/>
                        </a:rPr>
                        <a:t>n</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F4E79"/>
                    </a:solidFill>
                  </a:tcPr>
                </a:tc>
                <a:extLst>
                  <a:ext uri="{0D108BD9-81ED-4DB2-BD59-A6C34878D82A}">
                    <a16:rowId xmlns:a16="http://schemas.microsoft.com/office/drawing/2014/main" val="10000"/>
                  </a:ext>
                </a:extLst>
              </a:tr>
              <a:tr h="405130">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0x0041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0x0063</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0x006b</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0x0020</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9525">
                        <a:lnSpc>
                          <a:spcPts val="1290"/>
                        </a:lnSpc>
                      </a:pPr>
                      <a:r>
                        <a:rPr sz="1100" dirty="0">
                          <a:solidFill>
                            <a:srgbClr val="FFFFFF"/>
                          </a:solidFill>
                          <a:latin typeface="Calibri"/>
                          <a:cs typeface="Calibri"/>
                        </a:rPr>
                        <a:t>0x0074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0x0020</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0x0064</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0x0061</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0x0077</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tc>
                  <a:txBody>
                    <a:bodyPr/>
                    <a:lstStyle/>
                    <a:p>
                      <a:pPr>
                        <a:lnSpc>
                          <a:spcPct val="100000"/>
                        </a:lnSpc>
                        <a:spcBef>
                          <a:spcPts val="20"/>
                        </a:spcBef>
                      </a:pPr>
                      <a:endParaRPr sz="1550">
                        <a:latin typeface="Times New Roman"/>
                        <a:cs typeface="Times New Roman"/>
                      </a:endParaRPr>
                    </a:p>
                    <a:p>
                      <a:pPr marL="8890">
                        <a:lnSpc>
                          <a:spcPts val="1290"/>
                        </a:lnSpc>
                      </a:pPr>
                      <a:r>
                        <a:rPr sz="1100" dirty="0">
                          <a:solidFill>
                            <a:srgbClr val="FFFFFF"/>
                          </a:solidFill>
                          <a:latin typeface="Calibri"/>
                          <a:cs typeface="Calibri"/>
                        </a:rPr>
                        <a:t>0x006e</a:t>
                      </a:r>
                      <a:endParaRPr sz="1100">
                        <a:latin typeface="Calibri"/>
                        <a:cs typeface="Calibri"/>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1F4E79"/>
                    </a:solidFill>
                  </a:tcPr>
                </a:tc>
                <a:extLst>
                  <a:ext uri="{0D108BD9-81ED-4DB2-BD59-A6C34878D82A}">
                    <a16:rowId xmlns:a16="http://schemas.microsoft.com/office/drawing/2014/main" val="10001"/>
                  </a:ext>
                </a:extLst>
              </a:tr>
            </a:tbl>
          </a:graphicData>
        </a:graphic>
      </p:graphicFrame>
      <p:graphicFrame>
        <p:nvGraphicFramePr>
          <p:cNvPr id="4" name="object 4"/>
          <p:cNvGraphicFramePr>
            <a:graphicFrameLocks noGrp="1"/>
          </p:cNvGraphicFramePr>
          <p:nvPr/>
        </p:nvGraphicFramePr>
        <p:xfrm>
          <a:off x="1623597" y="3646302"/>
          <a:ext cx="8125452" cy="370205"/>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70205">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9525">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300">
                        <a:latin typeface="Times New Roman"/>
                        <a:cs typeface="Times New Roman"/>
                      </a:endParaRPr>
                    </a:p>
                    <a:p>
                      <a:pPr marL="8890">
                        <a:lnSpc>
                          <a:spcPts val="1290"/>
                        </a:lnSpc>
                      </a:pPr>
                      <a:r>
                        <a:rPr sz="1100" dirty="0">
                          <a:latin typeface="Calibri"/>
                          <a:cs typeface="Calibri"/>
                        </a:rPr>
                        <a:t>0x1337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1623597" y="1787412"/>
          <a:ext cx="8125452" cy="802640"/>
        </p:xfrm>
        <a:graphic>
          <a:graphicData uri="http://schemas.openxmlformats.org/drawingml/2006/table">
            <a:tbl>
              <a:tblPr firstRow="1" bandRow="1">
                <a:tableStyleId>{2D5ABB26-0587-4C30-8999-92F81FD0307C}</a:tableStyleId>
              </a:tblPr>
              <a:tblGrid>
                <a:gridCol w="580390">
                  <a:extLst>
                    <a:ext uri="{9D8B030D-6E8A-4147-A177-3AD203B41FA5}">
                      <a16:colId xmlns:a16="http://schemas.microsoft.com/office/drawing/2014/main" val="20000"/>
                    </a:ext>
                  </a:extLst>
                </a:gridCol>
                <a:gridCol w="580390">
                  <a:extLst>
                    <a:ext uri="{9D8B030D-6E8A-4147-A177-3AD203B41FA5}">
                      <a16:colId xmlns:a16="http://schemas.microsoft.com/office/drawing/2014/main" val="20001"/>
                    </a:ext>
                  </a:extLst>
                </a:gridCol>
                <a:gridCol w="580390">
                  <a:extLst>
                    <a:ext uri="{9D8B030D-6E8A-4147-A177-3AD203B41FA5}">
                      <a16:colId xmlns:a16="http://schemas.microsoft.com/office/drawing/2014/main" val="20002"/>
                    </a:ext>
                  </a:extLst>
                </a:gridCol>
                <a:gridCol w="580389">
                  <a:extLst>
                    <a:ext uri="{9D8B030D-6E8A-4147-A177-3AD203B41FA5}">
                      <a16:colId xmlns:a16="http://schemas.microsoft.com/office/drawing/2014/main" val="20003"/>
                    </a:ext>
                  </a:extLst>
                </a:gridCol>
                <a:gridCol w="580389">
                  <a:extLst>
                    <a:ext uri="{9D8B030D-6E8A-4147-A177-3AD203B41FA5}">
                      <a16:colId xmlns:a16="http://schemas.microsoft.com/office/drawing/2014/main" val="20004"/>
                    </a:ext>
                  </a:extLst>
                </a:gridCol>
                <a:gridCol w="580389">
                  <a:extLst>
                    <a:ext uri="{9D8B030D-6E8A-4147-A177-3AD203B41FA5}">
                      <a16:colId xmlns:a16="http://schemas.microsoft.com/office/drawing/2014/main" val="20005"/>
                    </a:ext>
                  </a:extLst>
                </a:gridCol>
                <a:gridCol w="580389">
                  <a:extLst>
                    <a:ext uri="{9D8B030D-6E8A-4147-A177-3AD203B41FA5}">
                      <a16:colId xmlns:a16="http://schemas.microsoft.com/office/drawing/2014/main" val="20006"/>
                    </a:ext>
                  </a:extLst>
                </a:gridCol>
                <a:gridCol w="580389">
                  <a:extLst>
                    <a:ext uri="{9D8B030D-6E8A-4147-A177-3AD203B41FA5}">
                      <a16:colId xmlns:a16="http://schemas.microsoft.com/office/drawing/2014/main" val="20007"/>
                    </a:ext>
                  </a:extLst>
                </a:gridCol>
                <a:gridCol w="580389">
                  <a:extLst>
                    <a:ext uri="{9D8B030D-6E8A-4147-A177-3AD203B41FA5}">
                      <a16:colId xmlns:a16="http://schemas.microsoft.com/office/drawing/2014/main" val="20008"/>
                    </a:ext>
                  </a:extLst>
                </a:gridCol>
                <a:gridCol w="580389">
                  <a:extLst>
                    <a:ext uri="{9D8B030D-6E8A-4147-A177-3AD203B41FA5}">
                      <a16:colId xmlns:a16="http://schemas.microsoft.com/office/drawing/2014/main" val="20009"/>
                    </a:ext>
                  </a:extLst>
                </a:gridCol>
                <a:gridCol w="580389">
                  <a:extLst>
                    <a:ext uri="{9D8B030D-6E8A-4147-A177-3AD203B41FA5}">
                      <a16:colId xmlns:a16="http://schemas.microsoft.com/office/drawing/2014/main" val="20010"/>
                    </a:ext>
                  </a:extLst>
                </a:gridCol>
                <a:gridCol w="580390">
                  <a:extLst>
                    <a:ext uri="{9D8B030D-6E8A-4147-A177-3AD203B41FA5}">
                      <a16:colId xmlns:a16="http://schemas.microsoft.com/office/drawing/2014/main" val="20011"/>
                    </a:ext>
                  </a:extLst>
                </a:gridCol>
                <a:gridCol w="580390">
                  <a:extLst>
                    <a:ext uri="{9D8B030D-6E8A-4147-A177-3AD203B41FA5}">
                      <a16:colId xmlns:a16="http://schemas.microsoft.com/office/drawing/2014/main" val="20012"/>
                    </a:ext>
                  </a:extLst>
                </a:gridCol>
                <a:gridCol w="580390">
                  <a:extLst>
                    <a:ext uri="{9D8B030D-6E8A-4147-A177-3AD203B41FA5}">
                      <a16:colId xmlns:a16="http://schemas.microsoft.com/office/drawing/2014/main" val="20013"/>
                    </a:ext>
                  </a:extLst>
                </a:gridCol>
              </a:tblGrid>
              <a:tr h="394970">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0x1376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0x1354</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0x135c</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0x1317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9525">
                        <a:lnSpc>
                          <a:spcPct val="100000"/>
                        </a:lnSpc>
                      </a:pPr>
                      <a:r>
                        <a:rPr sz="1100" dirty="0">
                          <a:solidFill>
                            <a:srgbClr val="FFFFFF"/>
                          </a:solidFill>
                          <a:latin typeface="Calibri"/>
                          <a:cs typeface="Calibri"/>
                        </a:rPr>
                        <a:t>0x1343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0x1317</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0x1353</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0x1356</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0x1340</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35"/>
                        </a:spcBef>
                      </a:pPr>
                      <a:endParaRPr sz="1300">
                        <a:latin typeface="Times New Roman"/>
                        <a:cs typeface="Times New Roman"/>
                      </a:endParaRPr>
                    </a:p>
                    <a:p>
                      <a:pPr marL="8890">
                        <a:lnSpc>
                          <a:spcPct val="100000"/>
                        </a:lnSpc>
                      </a:pPr>
                      <a:r>
                        <a:rPr sz="1100" dirty="0">
                          <a:solidFill>
                            <a:srgbClr val="FFFFFF"/>
                          </a:solidFill>
                          <a:latin typeface="Calibri"/>
                          <a:cs typeface="Calibri"/>
                        </a:rPr>
                        <a:t>0x1359</a:t>
                      </a:r>
                      <a:endParaRPr sz="11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0"/>
                  </a:ext>
                </a:extLst>
              </a:tr>
              <a:tr h="407670">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፶</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ፔ</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ፃ</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40"/>
                        </a:spcBef>
                      </a:pPr>
                      <a:endParaRPr sz="1550">
                        <a:latin typeface="Times New Roman"/>
                        <a:cs typeface="Times New Roman"/>
                      </a:endParaRPr>
                    </a:p>
                    <a:p>
                      <a:pPr algn="ctr">
                        <a:lnSpc>
                          <a:spcPts val="1290"/>
                        </a:lnSpc>
                      </a:pPr>
                      <a:r>
                        <a:rPr sz="1100" dirty="0">
                          <a:solidFill>
                            <a:srgbClr val="FFFFFF"/>
                          </a:solidFill>
                          <a:latin typeface="Calibri"/>
                          <a:cs typeface="Calibri"/>
                        </a:rPr>
                        <a:t>፜</a:t>
                      </a:r>
                      <a:endParaRPr sz="1100">
                        <a:latin typeface="Calibri"/>
                        <a:cs typeface="Calibri"/>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ፓ</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marL="635" algn="ctr">
                        <a:lnSpc>
                          <a:spcPts val="1275"/>
                        </a:lnSpc>
                      </a:pPr>
                      <a:r>
                        <a:rPr sz="1100" dirty="0">
                          <a:solidFill>
                            <a:srgbClr val="FFFFFF"/>
                          </a:solidFill>
                          <a:latin typeface="Ebrima"/>
                          <a:cs typeface="Ebrima"/>
                        </a:rPr>
                        <a:t>ፖ</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ፀ</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tc>
                  <a:txBody>
                    <a:bodyPr/>
                    <a:lstStyle/>
                    <a:p>
                      <a:pPr>
                        <a:lnSpc>
                          <a:spcPct val="100000"/>
                        </a:lnSpc>
                        <a:spcBef>
                          <a:spcPts val="50"/>
                        </a:spcBef>
                      </a:pPr>
                      <a:endParaRPr sz="1550">
                        <a:latin typeface="Times New Roman"/>
                        <a:cs typeface="Times New Roman"/>
                      </a:endParaRPr>
                    </a:p>
                    <a:p>
                      <a:pPr algn="ctr">
                        <a:lnSpc>
                          <a:spcPts val="1275"/>
                        </a:lnSpc>
                      </a:pPr>
                      <a:r>
                        <a:rPr sz="1100" dirty="0">
                          <a:solidFill>
                            <a:srgbClr val="FFFFFF"/>
                          </a:solidFill>
                          <a:latin typeface="Ebrima"/>
                          <a:cs typeface="Ebrima"/>
                        </a:rPr>
                        <a:t>ፙ</a:t>
                      </a:r>
                      <a:endParaRPr sz="1100">
                        <a:latin typeface="Ebrima"/>
                        <a:cs typeface="Ebrima"/>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1"/>
                  </a:ext>
                </a:extLst>
              </a:tr>
            </a:tbl>
          </a:graphicData>
        </a:graphic>
      </p:graphicFrame>
      <p:grpSp>
        <p:nvGrpSpPr>
          <p:cNvPr id="6" name="object 6"/>
          <p:cNvGrpSpPr/>
          <p:nvPr/>
        </p:nvGrpSpPr>
        <p:grpSpPr>
          <a:xfrm>
            <a:off x="4721161" y="2659189"/>
            <a:ext cx="1381125" cy="858519"/>
            <a:chOff x="4721161" y="2659189"/>
            <a:chExt cx="1381125" cy="858519"/>
          </a:xfrm>
        </p:grpSpPr>
        <p:sp>
          <p:nvSpPr>
            <p:cNvPr id="7" name="object 7"/>
            <p:cNvSpPr/>
            <p:nvPr/>
          </p:nvSpPr>
          <p:spPr>
            <a:xfrm>
              <a:off x="4725923" y="2663951"/>
              <a:ext cx="1371600" cy="848994"/>
            </a:xfrm>
            <a:custGeom>
              <a:avLst/>
              <a:gdLst/>
              <a:ahLst/>
              <a:cxnLst/>
              <a:rect l="l" t="t" r="r" b="b"/>
              <a:pathLst>
                <a:path w="1371600" h="848995">
                  <a:moveTo>
                    <a:pt x="1028700" y="0"/>
                  </a:moveTo>
                  <a:lnTo>
                    <a:pt x="342900" y="0"/>
                  </a:lnTo>
                  <a:lnTo>
                    <a:pt x="342900" y="424434"/>
                  </a:lnTo>
                  <a:lnTo>
                    <a:pt x="0" y="424434"/>
                  </a:lnTo>
                  <a:lnTo>
                    <a:pt x="685800" y="848868"/>
                  </a:lnTo>
                  <a:lnTo>
                    <a:pt x="1371600" y="424434"/>
                  </a:lnTo>
                  <a:lnTo>
                    <a:pt x="1028700" y="424434"/>
                  </a:lnTo>
                  <a:lnTo>
                    <a:pt x="1028700" y="0"/>
                  </a:lnTo>
                  <a:close/>
                </a:path>
              </a:pathLst>
            </a:custGeom>
            <a:solidFill>
              <a:srgbClr val="C5DFB4"/>
            </a:solidFill>
          </p:spPr>
          <p:txBody>
            <a:bodyPr wrap="square" lIns="0" tIns="0" rIns="0" bIns="0" rtlCol="0"/>
            <a:lstStyle/>
            <a:p>
              <a:endParaRPr/>
            </a:p>
          </p:txBody>
        </p:sp>
        <p:sp>
          <p:nvSpPr>
            <p:cNvPr id="8" name="object 8"/>
            <p:cNvSpPr/>
            <p:nvPr/>
          </p:nvSpPr>
          <p:spPr>
            <a:xfrm>
              <a:off x="4725923" y="2663951"/>
              <a:ext cx="1371600" cy="848994"/>
            </a:xfrm>
            <a:custGeom>
              <a:avLst/>
              <a:gdLst/>
              <a:ahLst/>
              <a:cxnLst/>
              <a:rect l="l" t="t" r="r" b="b"/>
              <a:pathLst>
                <a:path w="1371600" h="848995">
                  <a:moveTo>
                    <a:pt x="0" y="424434"/>
                  </a:moveTo>
                  <a:lnTo>
                    <a:pt x="342900" y="424434"/>
                  </a:lnTo>
                  <a:lnTo>
                    <a:pt x="342900" y="0"/>
                  </a:lnTo>
                  <a:lnTo>
                    <a:pt x="1028700" y="0"/>
                  </a:lnTo>
                  <a:lnTo>
                    <a:pt x="1028700" y="424434"/>
                  </a:lnTo>
                  <a:lnTo>
                    <a:pt x="1371600" y="424434"/>
                  </a:lnTo>
                  <a:lnTo>
                    <a:pt x="685800" y="848868"/>
                  </a:lnTo>
                  <a:lnTo>
                    <a:pt x="0" y="424434"/>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5203856" y="2681142"/>
            <a:ext cx="413384"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X</a:t>
            </a:r>
            <a:r>
              <a:rPr sz="1800" spc="-5" dirty="0">
                <a:latin typeface="Calibri"/>
                <a:cs typeface="Calibri"/>
              </a:rPr>
              <a:t>O</a:t>
            </a:r>
            <a:r>
              <a:rPr sz="1800" dirty="0">
                <a:latin typeface="Calibri"/>
                <a:cs typeface="Calibri"/>
              </a:rPr>
              <a:t>R</a:t>
            </a:r>
            <a:endParaRPr sz="1800">
              <a:latin typeface="Calibri"/>
              <a:cs typeface="Calibri"/>
            </a:endParaRPr>
          </a:p>
        </p:txBody>
      </p:sp>
      <p:grpSp>
        <p:nvGrpSpPr>
          <p:cNvPr id="10" name="object 10"/>
          <p:cNvGrpSpPr/>
          <p:nvPr/>
        </p:nvGrpSpPr>
        <p:grpSpPr>
          <a:xfrm>
            <a:off x="4721161" y="4158805"/>
            <a:ext cx="1381125" cy="1056640"/>
            <a:chOff x="4721161" y="4158805"/>
            <a:chExt cx="1381125" cy="1056640"/>
          </a:xfrm>
        </p:grpSpPr>
        <p:sp>
          <p:nvSpPr>
            <p:cNvPr id="11" name="object 11"/>
            <p:cNvSpPr/>
            <p:nvPr/>
          </p:nvSpPr>
          <p:spPr>
            <a:xfrm>
              <a:off x="4725923" y="4163567"/>
              <a:ext cx="1371600" cy="1047115"/>
            </a:xfrm>
            <a:custGeom>
              <a:avLst/>
              <a:gdLst/>
              <a:ahLst/>
              <a:cxnLst/>
              <a:rect l="l" t="t" r="r" b="b"/>
              <a:pathLst>
                <a:path w="1371600" h="1047114">
                  <a:moveTo>
                    <a:pt x="1028700" y="0"/>
                  </a:moveTo>
                  <a:lnTo>
                    <a:pt x="342900" y="0"/>
                  </a:lnTo>
                  <a:lnTo>
                    <a:pt x="342900" y="523493"/>
                  </a:lnTo>
                  <a:lnTo>
                    <a:pt x="0" y="523493"/>
                  </a:lnTo>
                  <a:lnTo>
                    <a:pt x="685800" y="1046987"/>
                  </a:lnTo>
                  <a:lnTo>
                    <a:pt x="1371600" y="523493"/>
                  </a:lnTo>
                  <a:lnTo>
                    <a:pt x="1028700" y="523493"/>
                  </a:lnTo>
                  <a:lnTo>
                    <a:pt x="1028700" y="0"/>
                  </a:lnTo>
                  <a:close/>
                </a:path>
              </a:pathLst>
            </a:custGeom>
            <a:solidFill>
              <a:srgbClr val="C5DFB4"/>
            </a:solidFill>
          </p:spPr>
          <p:txBody>
            <a:bodyPr wrap="square" lIns="0" tIns="0" rIns="0" bIns="0" rtlCol="0"/>
            <a:lstStyle/>
            <a:p>
              <a:endParaRPr/>
            </a:p>
          </p:txBody>
        </p:sp>
        <p:sp>
          <p:nvSpPr>
            <p:cNvPr id="12" name="object 12"/>
            <p:cNvSpPr/>
            <p:nvPr/>
          </p:nvSpPr>
          <p:spPr>
            <a:xfrm>
              <a:off x="4725923" y="4163567"/>
              <a:ext cx="1371600" cy="1047115"/>
            </a:xfrm>
            <a:custGeom>
              <a:avLst/>
              <a:gdLst/>
              <a:ahLst/>
              <a:cxnLst/>
              <a:rect l="l" t="t" r="r" b="b"/>
              <a:pathLst>
                <a:path w="1371600" h="1047114">
                  <a:moveTo>
                    <a:pt x="0" y="523493"/>
                  </a:moveTo>
                  <a:lnTo>
                    <a:pt x="342900" y="523493"/>
                  </a:lnTo>
                  <a:lnTo>
                    <a:pt x="342900" y="0"/>
                  </a:lnTo>
                  <a:lnTo>
                    <a:pt x="1028700" y="0"/>
                  </a:lnTo>
                  <a:lnTo>
                    <a:pt x="1028700" y="523493"/>
                  </a:lnTo>
                  <a:lnTo>
                    <a:pt x="1371600" y="523493"/>
                  </a:lnTo>
                  <a:lnTo>
                    <a:pt x="685800" y="1046987"/>
                  </a:lnTo>
                  <a:lnTo>
                    <a:pt x="0" y="523493"/>
                  </a:lnTo>
                  <a:close/>
                </a:path>
              </a:pathLst>
            </a:custGeom>
            <a:ln w="9525">
              <a:solidFill>
                <a:srgbClr val="000000"/>
              </a:solidFill>
            </a:ln>
          </p:spPr>
          <p:txBody>
            <a:bodyPr wrap="square" lIns="0" tIns="0" rIns="0" bIns="0" rtlCol="0"/>
            <a:lstStyle/>
            <a:p>
              <a:endParaRPr/>
            </a:p>
          </p:txBody>
        </p:sp>
      </p:grpSp>
      <p:sp>
        <p:nvSpPr>
          <p:cNvPr id="13" name="object 13"/>
          <p:cNvSpPr txBox="1"/>
          <p:nvPr/>
        </p:nvSpPr>
        <p:spPr>
          <a:xfrm>
            <a:off x="5341016" y="4180756"/>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endParaRPr sz="1800">
              <a:latin typeface="Calibri"/>
              <a:cs typeface="Calibri"/>
            </a:endParaRPr>
          </a:p>
        </p:txBody>
      </p:sp>
      <p:sp>
        <p:nvSpPr>
          <p:cNvPr id="14" name="object 14"/>
          <p:cNvSpPr txBox="1"/>
          <p:nvPr/>
        </p:nvSpPr>
        <p:spPr>
          <a:xfrm>
            <a:off x="1403887" y="4839025"/>
            <a:ext cx="1262380" cy="452120"/>
          </a:xfrm>
          <a:prstGeom prst="rect">
            <a:avLst/>
          </a:prstGeom>
        </p:spPr>
        <p:txBody>
          <a:bodyPr vert="horz" wrap="square" lIns="0" tIns="12065" rIns="0" bIns="0" rtlCol="0">
            <a:spAutoFit/>
          </a:bodyPr>
          <a:lstStyle/>
          <a:p>
            <a:pPr marL="12700">
              <a:lnSpc>
                <a:spcPct val="100000"/>
              </a:lnSpc>
              <a:spcBef>
                <a:spcPts val="95"/>
              </a:spcBef>
            </a:pPr>
            <a:r>
              <a:rPr sz="2800" b="0" spc="-15" dirty="0">
                <a:latin typeface="Calibri Light"/>
                <a:cs typeface="Calibri Light"/>
              </a:rPr>
              <a:t>Plaintext</a:t>
            </a:r>
            <a:endParaRPr sz="2800">
              <a:latin typeface="Calibri Light"/>
              <a:cs typeface="Calibri Light"/>
            </a:endParaRPr>
          </a:p>
        </p:txBody>
      </p:sp>
      <p:sp>
        <p:nvSpPr>
          <p:cNvPr id="15" name="object 15"/>
          <p:cNvSpPr txBox="1"/>
          <p:nvPr/>
        </p:nvSpPr>
        <p:spPr>
          <a:xfrm>
            <a:off x="1403887" y="3198499"/>
            <a:ext cx="528320" cy="452120"/>
          </a:xfrm>
          <a:prstGeom prst="rect">
            <a:avLst/>
          </a:prstGeom>
        </p:spPr>
        <p:txBody>
          <a:bodyPr vert="horz" wrap="square" lIns="0" tIns="12065" rIns="0" bIns="0" rtlCol="0">
            <a:spAutoFit/>
          </a:bodyPr>
          <a:lstStyle/>
          <a:p>
            <a:pPr marL="12700">
              <a:lnSpc>
                <a:spcPct val="100000"/>
              </a:lnSpc>
              <a:spcBef>
                <a:spcPts val="95"/>
              </a:spcBef>
            </a:pPr>
            <a:r>
              <a:rPr sz="2800" b="0" spc="-60" dirty="0">
                <a:latin typeface="Calibri Light"/>
                <a:cs typeface="Calibri Light"/>
              </a:rPr>
              <a:t>K</a:t>
            </a:r>
            <a:r>
              <a:rPr sz="2800" b="0" spc="-20" dirty="0">
                <a:latin typeface="Calibri Light"/>
                <a:cs typeface="Calibri Light"/>
              </a:rPr>
              <a:t>e</a:t>
            </a:r>
            <a:r>
              <a:rPr sz="2800" b="0" spc="-5" dirty="0">
                <a:latin typeface="Calibri Light"/>
                <a:cs typeface="Calibri Light"/>
              </a:rPr>
              <a:t>y</a:t>
            </a:r>
            <a:endParaRPr sz="2800">
              <a:latin typeface="Calibri Light"/>
              <a:cs typeface="Calibri Light"/>
            </a:endParaRPr>
          </a:p>
        </p:txBody>
      </p:sp>
      <p:sp>
        <p:nvSpPr>
          <p:cNvPr id="16" name="object 16"/>
          <p:cNvSpPr txBox="1"/>
          <p:nvPr/>
        </p:nvSpPr>
        <p:spPr>
          <a:xfrm>
            <a:off x="1403887" y="1266089"/>
            <a:ext cx="1512570" cy="452120"/>
          </a:xfrm>
          <a:prstGeom prst="rect">
            <a:avLst/>
          </a:prstGeom>
        </p:spPr>
        <p:txBody>
          <a:bodyPr vert="horz" wrap="square" lIns="0" tIns="12065" rIns="0" bIns="0" rtlCol="0">
            <a:spAutoFit/>
          </a:bodyPr>
          <a:lstStyle/>
          <a:p>
            <a:pPr marL="12700">
              <a:lnSpc>
                <a:spcPct val="100000"/>
              </a:lnSpc>
              <a:spcBef>
                <a:spcPts val="95"/>
              </a:spcBef>
            </a:pPr>
            <a:r>
              <a:rPr sz="2800" b="0" spc="-5" dirty="0">
                <a:latin typeface="Calibri Light"/>
                <a:cs typeface="Calibri Light"/>
              </a:rPr>
              <a:t>C</a:t>
            </a:r>
            <a:r>
              <a:rPr sz="2800" b="0" spc="-10" dirty="0">
                <a:latin typeface="Calibri Light"/>
                <a:cs typeface="Calibri Light"/>
              </a:rPr>
              <a:t>iph</a:t>
            </a:r>
            <a:r>
              <a:rPr sz="2800" b="0" spc="-5" dirty="0">
                <a:latin typeface="Calibri Light"/>
                <a:cs typeface="Calibri Light"/>
              </a:rPr>
              <a:t>e</a:t>
            </a:r>
            <a:r>
              <a:rPr sz="2800" b="0" spc="-10" dirty="0">
                <a:latin typeface="Calibri Light"/>
                <a:cs typeface="Calibri Light"/>
              </a:rPr>
              <a:t>r</a:t>
            </a:r>
            <a:r>
              <a:rPr sz="2800" b="0" spc="-25" dirty="0">
                <a:latin typeface="Calibri Light"/>
                <a:cs typeface="Calibri Light"/>
              </a:rPr>
              <a:t>t</a:t>
            </a:r>
            <a:r>
              <a:rPr sz="2800" b="0" spc="-45" dirty="0">
                <a:latin typeface="Calibri Light"/>
                <a:cs typeface="Calibri Light"/>
              </a:rPr>
              <a:t>e</a:t>
            </a:r>
            <a:r>
              <a:rPr sz="2800" b="0" spc="10" dirty="0">
                <a:latin typeface="Calibri Light"/>
                <a:cs typeface="Calibri Light"/>
              </a:rPr>
              <a:t>x</a:t>
            </a:r>
            <a:r>
              <a:rPr sz="2800" b="0" spc="-5" dirty="0">
                <a:latin typeface="Calibri Light"/>
                <a:cs typeface="Calibri Light"/>
              </a:rPr>
              <a:t>t</a:t>
            </a:r>
            <a:endParaRPr sz="2800">
              <a:latin typeface="Calibri Light"/>
              <a:cs typeface="Calibri Light"/>
            </a:endParaRPr>
          </a:p>
        </p:txBody>
      </p:sp>
      <p:sp>
        <p:nvSpPr>
          <p:cNvPr id="21" name="Footer Placeholder 20">
            <a:extLst>
              <a:ext uri="{FF2B5EF4-FFF2-40B4-BE49-F238E27FC236}">
                <a16:creationId xmlns:a16="http://schemas.microsoft.com/office/drawing/2014/main" id="{3C81DD63-19E8-464C-B9AC-B679A8FA6B3C}"/>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104" y="480059"/>
            <a:ext cx="12123419" cy="4844794"/>
          </a:xfrm>
          <a:prstGeom prst="rect">
            <a:avLst/>
          </a:prstGeom>
        </p:spPr>
      </p:pic>
      <p:sp>
        <p:nvSpPr>
          <p:cNvPr id="3" name="object 3"/>
          <p:cNvSpPr txBox="1"/>
          <p:nvPr/>
        </p:nvSpPr>
        <p:spPr>
          <a:xfrm>
            <a:off x="520330" y="4809770"/>
            <a:ext cx="19310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For</a:t>
            </a:r>
            <a:r>
              <a:rPr sz="1800" spc="-30" dirty="0">
                <a:latin typeface="Calibri"/>
                <a:cs typeface="Calibri"/>
              </a:rPr>
              <a:t> </a:t>
            </a:r>
            <a:r>
              <a:rPr sz="1800" spc="-10" dirty="0">
                <a:latin typeface="Calibri"/>
                <a:cs typeface="Calibri"/>
              </a:rPr>
              <a:t>example,</a:t>
            </a:r>
            <a:r>
              <a:rPr sz="1800" spc="-20" dirty="0">
                <a:latin typeface="Calibri"/>
                <a:cs typeface="Calibri"/>
              </a:rPr>
              <a:t> </a:t>
            </a:r>
            <a:r>
              <a:rPr sz="1800" spc="-5" dirty="0">
                <a:latin typeface="Calibri"/>
                <a:cs typeface="Calibri"/>
              </a:rPr>
              <a:t>in </a:t>
            </a:r>
            <a:r>
              <a:rPr sz="1800" b="1" spc="-15" dirty="0">
                <a:latin typeface="Calibri"/>
                <a:cs typeface="Calibri"/>
              </a:rPr>
              <a:t>RSA</a:t>
            </a:r>
            <a:r>
              <a:rPr sz="1800" spc="-15" dirty="0">
                <a:latin typeface="Calibri"/>
                <a:cs typeface="Calibri"/>
              </a:rPr>
              <a:t>:</a:t>
            </a:r>
            <a:endParaRPr sz="1800">
              <a:latin typeface="Calibri"/>
              <a:cs typeface="Calibri"/>
            </a:endParaRPr>
          </a:p>
        </p:txBody>
      </p:sp>
      <p:sp>
        <p:nvSpPr>
          <p:cNvPr id="4" name="object 4"/>
          <p:cNvSpPr txBox="1"/>
          <p:nvPr/>
        </p:nvSpPr>
        <p:spPr>
          <a:xfrm>
            <a:off x="494930" y="5640274"/>
            <a:ext cx="4883150" cy="299720"/>
          </a:xfrm>
          <a:prstGeom prst="rect">
            <a:avLst/>
          </a:prstGeom>
        </p:spPr>
        <p:txBody>
          <a:bodyPr vert="horz" wrap="square" lIns="0" tIns="12700" rIns="0" bIns="0" rtlCol="0">
            <a:spAutoFit/>
          </a:bodyPr>
          <a:lstStyle/>
          <a:p>
            <a:pPr marL="38100">
              <a:lnSpc>
                <a:spcPct val="100000"/>
              </a:lnSpc>
              <a:spcBef>
                <a:spcPts val="100"/>
              </a:spcBef>
            </a:pPr>
            <a:r>
              <a:rPr sz="1800" spc="-10" dirty="0">
                <a:latin typeface="Calibri"/>
                <a:cs typeface="Calibri"/>
              </a:rPr>
              <a:t>Ciphertext</a:t>
            </a:r>
            <a:r>
              <a:rPr sz="1800" spc="20" dirty="0">
                <a:latin typeface="Calibri"/>
                <a:cs typeface="Calibri"/>
              </a:rPr>
              <a:t> </a:t>
            </a:r>
            <a:r>
              <a:rPr sz="1800" dirty="0">
                <a:latin typeface="Calibri"/>
                <a:cs typeface="Calibri"/>
              </a:rPr>
              <a:t>= </a:t>
            </a:r>
            <a:r>
              <a:rPr sz="1800" dirty="0">
                <a:latin typeface="Cambria Math"/>
                <a:cs typeface="Cambria Math"/>
              </a:rPr>
              <a:t>𝐸𝑛𝑐(Plaintext)</a:t>
            </a:r>
            <a:r>
              <a:rPr sz="1800" spc="495" dirty="0">
                <a:latin typeface="Cambria Math"/>
                <a:cs typeface="Cambria Math"/>
              </a:rPr>
              <a:t> </a:t>
            </a:r>
            <a:r>
              <a:rPr sz="1800" dirty="0">
                <a:latin typeface="Cambria Math"/>
                <a:cs typeface="Cambria Math"/>
              </a:rPr>
              <a:t>=</a:t>
            </a:r>
            <a:r>
              <a:rPr sz="1800" spc="505" dirty="0">
                <a:latin typeface="Cambria Math"/>
                <a:cs typeface="Cambria Math"/>
              </a:rPr>
              <a:t> </a:t>
            </a:r>
            <a:r>
              <a:rPr sz="1800" spc="10" dirty="0">
                <a:latin typeface="Cambria Math"/>
                <a:cs typeface="Cambria Math"/>
              </a:rPr>
              <a:t>Plaintext</a:t>
            </a:r>
            <a:r>
              <a:rPr sz="1950" spc="15" baseline="27777" dirty="0">
                <a:solidFill>
                  <a:srgbClr val="FBC438"/>
                </a:solidFill>
                <a:latin typeface="Cambria Math"/>
                <a:cs typeface="Cambria Math"/>
              </a:rPr>
              <a:t>𝐸</a:t>
            </a:r>
            <a:r>
              <a:rPr sz="1950" spc="262" baseline="27777" dirty="0">
                <a:solidFill>
                  <a:srgbClr val="FBC438"/>
                </a:solidFill>
                <a:latin typeface="Cambria Math"/>
                <a:cs typeface="Cambria Math"/>
              </a:rPr>
              <a:t> </a:t>
            </a:r>
            <a:r>
              <a:rPr sz="1800" spc="-5" dirty="0">
                <a:latin typeface="Cambria Math"/>
                <a:cs typeface="Cambria Math"/>
              </a:rPr>
              <a:t>mod </a:t>
            </a:r>
            <a:r>
              <a:rPr sz="1800" spc="15" dirty="0">
                <a:latin typeface="Cambria Math"/>
                <a:cs typeface="Cambria Math"/>
              </a:rPr>
              <a:t>𝑁</a:t>
            </a:r>
            <a:r>
              <a:rPr sz="1800" spc="15" dirty="0">
                <a:latin typeface="Calibri"/>
                <a:cs typeface="Calibri"/>
              </a:rPr>
              <a:t>.</a:t>
            </a:r>
            <a:endParaRPr sz="1800">
              <a:latin typeface="Calibri"/>
              <a:cs typeface="Calibri"/>
            </a:endParaRPr>
          </a:p>
        </p:txBody>
      </p:sp>
      <p:sp>
        <p:nvSpPr>
          <p:cNvPr id="5" name="object 5"/>
          <p:cNvSpPr txBox="1"/>
          <p:nvPr/>
        </p:nvSpPr>
        <p:spPr>
          <a:xfrm>
            <a:off x="6420420" y="4711320"/>
            <a:ext cx="26168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Plaintext</a:t>
            </a:r>
            <a:r>
              <a:rPr sz="1800" spc="-20" dirty="0">
                <a:latin typeface="Calibri"/>
                <a:cs typeface="Calibri"/>
              </a:rPr>
              <a:t> </a:t>
            </a:r>
            <a:r>
              <a:rPr sz="1800" dirty="0">
                <a:latin typeface="Calibri"/>
                <a:cs typeface="Calibri"/>
              </a:rPr>
              <a:t>=</a:t>
            </a:r>
            <a:r>
              <a:rPr sz="1800" spc="-15" dirty="0">
                <a:latin typeface="Calibri"/>
                <a:cs typeface="Calibri"/>
              </a:rPr>
              <a:t> </a:t>
            </a:r>
            <a:r>
              <a:rPr sz="1800" i="1" spc="-5" dirty="0">
                <a:latin typeface="Calibri"/>
                <a:cs typeface="Calibri"/>
              </a:rPr>
              <a:t>Dec</a:t>
            </a:r>
            <a:r>
              <a:rPr sz="1800" spc="-5" dirty="0">
                <a:latin typeface="Cambria Math"/>
                <a:cs typeface="Cambria Math"/>
              </a:rPr>
              <a:t>(Ciphertext)</a:t>
            </a:r>
            <a:endParaRPr sz="1800">
              <a:latin typeface="Cambria Math"/>
              <a:cs typeface="Cambria Math"/>
            </a:endParaRPr>
          </a:p>
        </p:txBody>
      </p:sp>
      <p:sp>
        <p:nvSpPr>
          <p:cNvPr id="6" name="object 6"/>
          <p:cNvSpPr txBox="1"/>
          <p:nvPr/>
        </p:nvSpPr>
        <p:spPr>
          <a:xfrm>
            <a:off x="9151935" y="4711320"/>
            <a:ext cx="2242185"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Cambria Math"/>
                <a:cs typeface="Cambria Math"/>
              </a:rPr>
              <a:t>=</a:t>
            </a:r>
            <a:r>
              <a:rPr sz="1800" spc="470" dirty="0">
                <a:latin typeface="Cambria Math"/>
                <a:cs typeface="Cambria Math"/>
              </a:rPr>
              <a:t> </a:t>
            </a:r>
            <a:r>
              <a:rPr sz="1800" spc="10" dirty="0">
                <a:latin typeface="Cambria Math"/>
                <a:cs typeface="Cambria Math"/>
              </a:rPr>
              <a:t>Ciphertext</a:t>
            </a:r>
            <a:r>
              <a:rPr sz="1950" spc="15" baseline="27777" dirty="0">
                <a:solidFill>
                  <a:srgbClr val="2A3182"/>
                </a:solidFill>
                <a:latin typeface="Cambria Math"/>
                <a:cs typeface="Cambria Math"/>
              </a:rPr>
              <a:t>𝐷</a:t>
            </a:r>
            <a:r>
              <a:rPr sz="1950" spc="262" baseline="27777" dirty="0">
                <a:solidFill>
                  <a:srgbClr val="2A3182"/>
                </a:solidFill>
                <a:latin typeface="Cambria Math"/>
                <a:cs typeface="Cambria Math"/>
              </a:rPr>
              <a:t> </a:t>
            </a:r>
            <a:r>
              <a:rPr sz="1800" dirty="0">
                <a:latin typeface="Cambria Math"/>
                <a:cs typeface="Cambria Math"/>
              </a:rPr>
              <a:t>mod</a:t>
            </a:r>
            <a:r>
              <a:rPr sz="1800" spc="-20" dirty="0">
                <a:latin typeface="Cambria Math"/>
                <a:cs typeface="Cambria Math"/>
              </a:rPr>
              <a:t> </a:t>
            </a:r>
            <a:r>
              <a:rPr sz="1800" dirty="0">
                <a:latin typeface="Cambria Math"/>
                <a:cs typeface="Cambria Math"/>
              </a:rPr>
              <a:t>𝑁</a:t>
            </a:r>
            <a:endParaRPr sz="1800">
              <a:latin typeface="Cambria Math"/>
              <a:cs typeface="Cambria Math"/>
            </a:endParaRPr>
          </a:p>
        </p:txBody>
      </p:sp>
      <p:sp>
        <p:nvSpPr>
          <p:cNvPr id="7" name="object 7"/>
          <p:cNvSpPr txBox="1"/>
          <p:nvPr/>
        </p:nvSpPr>
        <p:spPr>
          <a:xfrm>
            <a:off x="9158612" y="5285221"/>
            <a:ext cx="2092325" cy="842010"/>
          </a:xfrm>
          <a:prstGeom prst="rect">
            <a:avLst/>
          </a:prstGeom>
        </p:spPr>
        <p:txBody>
          <a:bodyPr vert="horz" wrap="square" lIns="0" tIns="146050" rIns="0" bIns="0" rtlCol="0">
            <a:spAutoFit/>
          </a:bodyPr>
          <a:lstStyle/>
          <a:p>
            <a:pPr marL="38100">
              <a:lnSpc>
                <a:spcPct val="100000"/>
              </a:lnSpc>
              <a:spcBef>
                <a:spcPts val="1150"/>
              </a:spcBef>
            </a:pPr>
            <a:r>
              <a:rPr sz="1800" dirty="0">
                <a:latin typeface="Calibri"/>
                <a:cs typeface="Calibri"/>
              </a:rPr>
              <a:t>=</a:t>
            </a:r>
            <a:r>
              <a:rPr sz="1800" spc="-20" dirty="0">
                <a:latin typeface="Calibri"/>
                <a:cs typeface="Calibri"/>
              </a:rPr>
              <a:t> </a:t>
            </a:r>
            <a:r>
              <a:rPr sz="1800" spc="20" dirty="0">
                <a:latin typeface="Cambria Math"/>
                <a:cs typeface="Cambria Math"/>
              </a:rPr>
              <a:t>Plaintex𝑡</a:t>
            </a:r>
            <a:r>
              <a:rPr sz="1950" spc="30" baseline="27777" dirty="0">
                <a:solidFill>
                  <a:srgbClr val="FBC438"/>
                </a:solidFill>
                <a:latin typeface="Cambria Math"/>
                <a:cs typeface="Cambria Math"/>
              </a:rPr>
              <a:t>𝐸</a:t>
            </a:r>
            <a:r>
              <a:rPr sz="1950" spc="30" baseline="27777" dirty="0">
                <a:solidFill>
                  <a:srgbClr val="2A3182"/>
                </a:solidFill>
                <a:latin typeface="Cambria Math"/>
                <a:cs typeface="Cambria Math"/>
              </a:rPr>
              <a:t>𝐷</a:t>
            </a:r>
            <a:r>
              <a:rPr sz="1950" spc="217" baseline="27777" dirty="0">
                <a:solidFill>
                  <a:srgbClr val="2A3182"/>
                </a:solidFill>
                <a:latin typeface="Cambria Math"/>
                <a:cs typeface="Cambria Math"/>
              </a:rPr>
              <a:t> </a:t>
            </a:r>
            <a:r>
              <a:rPr sz="1800" dirty="0">
                <a:latin typeface="Cambria Math"/>
                <a:cs typeface="Cambria Math"/>
              </a:rPr>
              <a:t>mod</a:t>
            </a:r>
            <a:r>
              <a:rPr sz="1800" spc="-25" dirty="0">
                <a:latin typeface="Cambria Math"/>
                <a:cs typeface="Cambria Math"/>
              </a:rPr>
              <a:t> </a:t>
            </a:r>
            <a:r>
              <a:rPr sz="1800" dirty="0">
                <a:latin typeface="Cambria Math"/>
                <a:cs typeface="Cambria Math"/>
              </a:rPr>
              <a:t>𝑁</a:t>
            </a:r>
            <a:endParaRPr sz="1800">
              <a:latin typeface="Cambria Math"/>
              <a:cs typeface="Cambria Math"/>
            </a:endParaRPr>
          </a:p>
          <a:p>
            <a:pPr marL="69850">
              <a:lnSpc>
                <a:spcPct val="100000"/>
              </a:lnSpc>
              <a:spcBef>
                <a:spcPts val="1055"/>
              </a:spcBef>
            </a:pPr>
            <a:r>
              <a:rPr sz="1800" dirty="0">
                <a:latin typeface="Calibri"/>
                <a:cs typeface="Calibri"/>
              </a:rPr>
              <a:t>=</a:t>
            </a:r>
            <a:r>
              <a:rPr sz="1800" spc="-25" dirty="0">
                <a:latin typeface="Calibri"/>
                <a:cs typeface="Calibri"/>
              </a:rPr>
              <a:t> </a:t>
            </a:r>
            <a:r>
              <a:rPr sz="1800" spc="-5" dirty="0">
                <a:latin typeface="Cambria Math"/>
                <a:cs typeface="Cambria Math"/>
              </a:rPr>
              <a:t>Plaintex𝑡</a:t>
            </a:r>
            <a:endParaRPr sz="1800">
              <a:latin typeface="Cambria Math"/>
              <a:cs typeface="Cambria Math"/>
            </a:endParaRPr>
          </a:p>
        </p:txBody>
      </p:sp>
      <p:grpSp>
        <p:nvGrpSpPr>
          <p:cNvPr id="8" name="object 8"/>
          <p:cNvGrpSpPr/>
          <p:nvPr/>
        </p:nvGrpSpPr>
        <p:grpSpPr>
          <a:xfrm>
            <a:off x="3524821" y="5260023"/>
            <a:ext cx="6001385" cy="782955"/>
            <a:chOff x="3524821" y="5260023"/>
            <a:chExt cx="6001385" cy="782955"/>
          </a:xfrm>
        </p:grpSpPr>
        <p:sp>
          <p:nvSpPr>
            <p:cNvPr id="9" name="object 9"/>
            <p:cNvSpPr/>
            <p:nvPr/>
          </p:nvSpPr>
          <p:spPr>
            <a:xfrm>
              <a:off x="5771388" y="5296226"/>
              <a:ext cx="3691890" cy="466090"/>
            </a:xfrm>
            <a:custGeom>
              <a:avLst/>
              <a:gdLst/>
              <a:ahLst/>
              <a:cxnLst/>
              <a:rect l="l" t="t" r="r" b="b"/>
              <a:pathLst>
                <a:path w="3691890" h="466089">
                  <a:moveTo>
                    <a:pt x="0" y="466051"/>
                  </a:moveTo>
                  <a:lnTo>
                    <a:pt x="3691788" y="0"/>
                  </a:lnTo>
                </a:path>
              </a:pathLst>
            </a:custGeom>
            <a:ln w="12700">
              <a:solidFill>
                <a:srgbClr val="000000"/>
              </a:solidFill>
            </a:ln>
          </p:spPr>
          <p:txBody>
            <a:bodyPr wrap="square" lIns="0" tIns="0" rIns="0" bIns="0" rtlCol="0"/>
            <a:lstStyle/>
            <a:p>
              <a:endParaRPr/>
            </a:p>
          </p:txBody>
        </p:sp>
        <p:sp>
          <p:nvSpPr>
            <p:cNvPr id="10" name="object 10"/>
            <p:cNvSpPr/>
            <p:nvPr/>
          </p:nvSpPr>
          <p:spPr>
            <a:xfrm>
              <a:off x="9445796" y="5260023"/>
              <a:ext cx="80645" cy="76200"/>
            </a:xfrm>
            <a:custGeom>
              <a:avLst/>
              <a:gdLst/>
              <a:ahLst/>
              <a:cxnLst/>
              <a:rect l="l" t="t" r="r" b="b"/>
              <a:pathLst>
                <a:path w="80645" h="76200">
                  <a:moveTo>
                    <a:pt x="0" y="0"/>
                  </a:moveTo>
                  <a:lnTo>
                    <a:pt x="9550" y="75603"/>
                  </a:lnTo>
                  <a:lnTo>
                    <a:pt x="80378" y="28257"/>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3529584" y="5487924"/>
              <a:ext cx="2242185" cy="550545"/>
            </a:xfrm>
            <a:custGeom>
              <a:avLst/>
              <a:gdLst/>
              <a:ahLst/>
              <a:cxnLst/>
              <a:rect l="l" t="t" r="r" b="b"/>
              <a:pathLst>
                <a:path w="2242185" h="550545">
                  <a:moveTo>
                    <a:pt x="0" y="275081"/>
                  </a:moveTo>
                  <a:lnTo>
                    <a:pt x="21014" y="221797"/>
                  </a:lnTo>
                  <a:lnTo>
                    <a:pt x="57143" y="188137"/>
                  </a:lnTo>
                  <a:lnTo>
                    <a:pt x="109589" y="156306"/>
                  </a:lnTo>
                  <a:lnTo>
                    <a:pt x="177170" y="126595"/>
                  </a:lnTo>
                  <a:lnTo>
                    <a:pt x="216267" y="112624"/>
                  </a:lnTo>
                  <a:lnTo>
                    <a:pt x="258705" y="99293"/>
                  </a:lnTo>
                  <a:lnTo>
                    <a:pt x="304336" y="86636"/>
                  </a:lnTo>
                  <a:lnTo>
                    <a:pt x="353012" y="74690"/>
                  </a:lnTo>
                  <a:lnTo>
                    <a:pt x="404586" y="63491"/>
                  </a:lnTo>
                  <a:lnTo>
                    <a:pt x="458909" y="53076"/>
                  </a:lnTo>
                  <a:lnTo>
                    <a:pt x="515835" y="43481"/>
                  </a:lnTo>
                  <a:lnTo>
                    <a:pt x="575216" y="34742"/>
                  </a:lnTo>
                  <a:lnTo>
                    <a:pt x="636903" y="26895"/>
                  </a:lnTo>
                  <a:lnTo>
                    <a:pt x="700750" y="19977"/>
                  </a:lnTo>
                  <a:lnTo>
                    <a:pt x="766608" y="14024"/>
                  </a:lnTo>
                  <a:lnTo>
                    <a:pt x="834330" y="9072"/>
                  </a:lnTo>
                  <a:lnTo>
                    <a:pt x="903768" y="5157"/>
                  </a:lnTo>
                  <a:lnTo>
                    <a:pt x="974774" y="2316"/>
                  </a:lnTo>
                  <a:lnTo>
                    <a:pt x="1047201" y="585"/>
                  </a:lnTo>
                  <a:lnTo>
                    <a:pt x="1120902" y="0"/>
                  </a:lnTo>
                  <a:lnTo>
                    <a:pt x="1194602" y="585"/>
                  </a:lnTo>
                  <a:lnTo>
                    <a:pt x="1267029" y="2316"/>
                  </a:lnTo>
                  <a:lnTo>
                    <a:pt x="1338035" y="5157"/>
                  </a:lnTo>
                  <a:lnTo>
                    <a:pt x="1407473" y="9072"/>
                  </a:lnTo>
                  <a:lnTo>
                    <a:pt x="1475195" y="14024"/>
                  </a:lnTo>
                  <a:lnTo>
                    <a:pt x="1541053" y="19977"/>
                  </a:lnTo>
                  <a:lnTo>
                    <a:pt x="1604900" y="26895"/>
                  </a:lnTo>
                  <a:lnTo>
                    <a:pt x="1666587" y="34742"/>
                  </a:lnTo>
                  <a:lnTo>
                    <a:pt x="1725968" y="43481"/>
                  </a:lnTo>
                  <a:lnTo>
                    <a:pt x="1782894" y="53076"/>
                  </a:lnTo>
                  <a:lnTo>
                    <a:pt x="1837217" y="63491"/>
                  </a:lnTo>
                  <a:lnTo>
                    <a:pt x="1888791" y="74690"/>
                  </a:lnTo>
                  <a:lnTo>
                    <a:pt x="1937467" y="86636"/>
                  </a:lnTo>
                  <a:lnTo>
                    <a:pt x="1983098" y="99293"/>
                  </a:lnTo>
                  <a:lnTo>
                    <a:pt x="2025536" y="112624"/>
                  </a:lnTo>
                  <a:lnTo>
                    <a:pt x="2064633" y="126595"/>
                  </a:lnTo>
                  <a:lnTo>
                    <a:pt x="2100241" y="141167"/>
                  </a:lnTo>
                  <a:lnTo>
                    <a:pt x="2160402" y="171975"/>
                  </a:lnTo>
                  <a:lnTo>
                    <a:pt x="2204838" y="204756"/>
                  </a:lnTo>
                  <a:lnTo>
                    <a:pt x="2232365" y="239222"/>
                  </a:lnTo>
                  <a:lnTo>
                    <a:pt x="2241804" y="275081"/>
                  </a:lnTo>
                  <a:lnTo>
                    <a:pt x="2239419" y="293168"/>
                  </a:lnTo>
                  <a:lnTo>
                    <a:pt x="2220789" y="328366"/>
                  </a:lnTo>
                  <a:lnTo>
                    <a:pt x="2184660" y="362026"/>
                  </a:lnTo>
                  <a:lnTo>
                    <a:pt x="2132214" y="393857"/>
                  </a:lnTo>
                  <a:lnTo>
                    <a:pt x="2064633" y="423568"/>
                  </a:lnTo>
                  <a:lnTo>
                    <a:pt x="2025536" y="437539"/>
                  </a:lnTo>
                  <a:lnTo>
                    <a:pt x="1983098" y="450870"/>
                  </a:lnTo>
                  <a:lnTo>
                    <a:pt x="1937467" y="463527"/>
                  </a:lnTo>
                  <a:lnTo>
                    <a:pt x="1888791" y="475473"/>
                  </a:lnTo>
                  <a:lnTo>
                    <a:pt x="1837217" y="486672"/>
                  </a:lnTo>
                  <a:lnTo>
                    <a:pt x="1782894" y="497087"/>
                  </a:lnTo>
                  <a:lnTo>
                    <a:pt x="1725968" y="506682"/>
                  </a:lnTo>
                  <a:lnTo>
                    <a:pt x="1666587" y="515421"/>
                  </a:lnTo>
                  <a:lnTo>
                    <a:pt x="1604900" y="523268"/>
                  </a:lnTo>
                  <a:lnTo>
                    <a:pt x="1541053" y="530186"/>
                  </a:lnTo>
                  <a:lnTo>
                    <a:pt x="1475195" y="536139"/>
                  </a:lnTo>
                  <a:lnTo>
                    <a:pt x="1407473" y="541091"/>
                  </a:lnTo>
                  <a:lnTo>
                    <a:pt x="1338035" y="545006"/>
                  </a:lnTo>
                  <a:lnTo>
                    <a:pt x="1267029" y="547847"/>
                  </a:lnTo>
                  <a:lnTo>
                    <a:pt x="1194602" y="549578"/>
                  </a:lnTo>
                  <a:lnTo>
                    <a:pt x="1120902" y="550163"/>
                  </a:lnTo>
                  <a:lnTo>
                    <a:pt x="1047201" y="549578"/>
                  </a:lnTo>
                  <a:lnTo>
                    <a:pt x="974774" y="547847"/>
                  </a:lnTo>
                  <a:lnTo>
                    <a:pt x="903768" y="545006"/>
                  </a:lnTo>
                  <a:lnTo>
                    <a:pt x="834330" y="541091"/>
                  </a:lnTo>
                  <a:lnTo>
                    <a:pt x="766608" y="536139"/>
                  </a:lnTo>
                  <a:lnTo>
                    <a:pt x="700750" y="530186"/>
                  </a:lnTo>
                  <a:lnTo>
                    <a:pt x="636903" y="523268"/>
                  </a:lnTo>
                  <a:lnTo>
                    <a:pt x="575216" y="515421"/>
                  </a:lnTo>
                  <a:lnTo>
                    <a:pt x="515835" y="506682"/>
                  </a:lnTo>
                  <a:lnTo>
                    <a:pt x="458909" y="497087"/>
                  </a:lnTo>
                  <a:lnTo>
                    <a:pt x="404586" y="486672"/>
                  </a:lnTo>
                  <a:lnTo>
                    <a:pt x="353012" y="475473"/>
                  </a:lnTo>
                  <a:lnTo>
                    <a:pt x="304336" y="463527"/>
                  </a:lnTo>
                  <a:lnTo>
                    <a:pt x="258705" y="450870"/>
                  </a:lnTo>
                  <a:lnTo>
                    <a:pt x="216267" y="437539"/>
                  </a:lnTo>
                  <a:lnTo>
                    <a:pt x="177170" y="423568"/>
                  </a:lnTo>
                  <a:lnTo>
                    <a:pt x="141562" y="408996"/>
                  </a:lnTo>
                  <a:lnTo>
                    <a:pt x="81401" y="378188"/>
                  </a:lnTo>
                  <a:lnTo>
                    <a:pt x="36965" y="345407"/>
                  </a:lnTo>
                  <a:lnTo>
                    <a:pt x="9438" y="310941"/>
                  </a:lnTo>
                  <a:lnTo>
                    <a:pt x="0" y="275081"/>
                  </a:lnTo>
                  <a:close/>
                </a:path>
              </a:pathLst>
            </a:custGeom>
            <a:ln w="9525">
              <a:solidFill>
                <a:srgbClr val="000000"/>
              </a:solidFill>
            </a:ln>
          </p:spPr>
          <p:txBody>
            <a:bodyPr wrap="square" lIns="0" tIns="0" rIns="0" bIns="0" rtlCol="0"/>
            <a:lstStyle/>
            <a:p>
              <a:endParaRPr/>
            </a:p>
          </p:txBody>
        </p:sp>
      </p:grpSp>
      <p:sp>
        <p:nvSpPr>
          <p:cNvPr id="12" name="object 12"/>
          <p:cNvSpPr txBox="1">
            <a:spLocks noGrp="1"/>
          </p:cNvSpPr>
          <p:nvPr>
            <p:ph type="title"/>
          </p:nvPr>
        </p:nvSpPr>
        <p:spPr>
          <a:xfrm>
            <a:off x="3332376" y="60592"/>
            <a:ext cx="5673090" cy="696595"/>
          </a:xfrm>
          <a:prstGeom prst="rect">
            <a:avLst/>
          </a:prstGeom>
        </p:spPr>
        <p:txBody>
          <a:bodyPr vert="horz" wrap="square" lIns="0" tIns="12700" rIns="0" bIns="0" rtlCol="0">
            <a:spAutoFit/>
          </a:bodyPr>
          <a:lstStyle/>
          <a:p>
            <a:pPr marL="12700">
              <a:lnSpc>
                <a:spcPct val="100000"/>
              </a:lnSpc>
              <a:spcBef>
                <a:spcPts val="100"/>
              </a:spcBef>
            </a:pPr>
            <a:r>
              <a:rPr spc="-45" dirty="0"/>
              <a:t>Asymmetric</a:t>
            </a:r>
            <a:r>
              <a:rPr spc="-130" dirty="0"/>
              <a:t> </a:t>
            </a:r>
            <a:r>
              <a:rPr spc="-55" dirty="0"/>
              <a:t>cryptography</a:t>
            </a:r>
          </a:p>
        </p:txBody>
      </p:sp>
      <p:sp>
        <p:nvSpPr>
          <p:cNvPr id="13" name="object 13"/>
          <p:cNvSpPr txBox="1"/>
          <p:nvPr/>
        </p:nvSpPr>
        <p:spPr>
          <a:xfrm>
            <a:off x="9184166" y="5048454"/>
            <a:ext cx="3052445" cy="299720"/>
          </a:xfrm>
          <a:prstGeom prst="rect">
            <a:avLst/>
          </a:prstGeom>
        </p:spPr>
        <p:txBody>
          <a:bodyPr vert="horz" wrap="square" lIns="0" tIns="12700" rIns="0" bIns="0" rtlCol="0">
            <a:spAutoFit/>
          </a:bodyPr>
          <a:lstStyle/>
          <a:p>
            <a:pPr marL="38100">
              <a:lnSpc>
                <a:spcPct val="100000"/>
              </a:lnSpc>
              <a:spcBef>
                <a:spcPts val="100"/>
              </a:spcBef>
            </a:pPr>
            <a:r>
              <a:rPr sz="2700" baseline="1543" dirty="0">
                <a:latin typeface="Calibri"/>
                <a:cs typeface="Calibri"/>
              </a:rPr>
              <a:t>=</a:t>
            </a:r>
            <a:r>
              <a:rPr sz="2700" baseline="1543" dirty="0">
                <a:latin typeface="Cambria Math"/>
                <a:cs typeface="Cambria Math"/>
              </a:rPr>
              <a:t>(</a:t>
            </a:r>
            <a:r>
              <a:rPr sz="2700" spc="-75" baseline="1543" dirty="0">
                <a:latin typeface="Cambria Math"/>
                <a:cs typeface="Cambria Math"/>
              </a:rPr>
              <a:t> </a:t>
            </a:r>
            <a:r>
              <a:rPr sz="1800" spc="10" dirty="0">
                <a:latin typeface="Cambria Math"/>
                <a:cs typeface="Cambria Math"/>
              </a:rPr>
              <a:t>Plaintex𝑡</a:t>
            </a:r>
            <a:r>
              <a:rPr sz="1950" spc="15" baseline="27777" dirty="0">
                <a:solidFill>
                  <a:srgbClr val="FBC438"/>
                </a:solidFill>
                <a:latin typeface="Cambria Math"/>
                <a:cs typeface="Cambria Math"/>
              </a:rPr>
              <a:t>𝐸</a:t>
            </a:r>
            <a:r>
              <a:rPr sz="1950" spc="247" baseline="27777" dirty="0">
                <a:solidFill>
                  <a:srgbClr val="FBC438"/>
                </a:solidFill>
                <a:latin typeface="Cambria Math"/>
                <a:cs typeface="Cambria Math"/>
              </a:rPr>
              <a:t> </a:t>
            </a:r>
            <a:r>
              <a:rPr sz="1800" spc="-5" dirty="0">
                <a:latin typeface="Cambria Math"/>
                <a:cs typeface="Cambria Math"/>
              </a:rPr>
              <a:t>mod</a:t>
            </a:r>
            <a:r>
              <a:rPr sz="1800" spc="-10" dirty="0">
                <a:latin typeface="Cambria Math"/>
                <a:cs typeface="Cambria Math"/>
              </a:rPr>
              <a:t> </a:t>
            </a:r>
            <a:r>
              <a:rPr sz="1800" dirty="0">
                <a:latin typeface="Cambria Math"/>
                <a:cs typeface="Cambria Math"/>
              </a:rPr>
              <a:t>𝑁</a:t>
            </a:r>
            <a:r>
              <a:rPr sz="1800" spc="85" dirty="0">
                <a:latin typeface="Cambria Math"/>
                <a:cs typeface="Cambria Math"/>
              </a:rPr>
              <a:t> </a:t>
            </a:r>
            <a:r>
              <a:rPr sz="2700" spc="60" baseline="1543" dirty="0">
                <a:latin typeface="Cambria Math"/>
                <a:cs typeface="Cambria Math"/>
              </a:rPr>
              <a:t>)</a:t>
            </a:r>
            <a:r>
              <a:rPr sz="1950" spc="60" baseline="29914" dirty="0">
                <a:solidFill>
                  <a:srgbClr val="2A3182"/>
                </a:solidFill>
                <a:latin typeface="Cambria Math"/>
                <a:cs typeface="Cambria Math"/>
              </a:rPr>
              <a:t>𝐷</a:t>
            </a:r>
            <a:r>
              <a:rPr sz="1950" spc="270" baseline="29914" dirty="0">
                <a:solidFill>
                  <a:srgbClr val="2A3182"/>
                </a:solidFill>
                <a:latin typeface="Cambria Math"/>
                <a:cs typeface="Cambria Math"/>
              </a:rPr>
              <a:t> </a:t>
            </a:r>
            <a:r>
              <a:rPr sz="2700" baseline="1543" dirty="0">
                <a:latin typeface="Cambria Math"/>
                <a:cs typeface="Cambria Math"/>
              </a:rPr>
              <a:t>mod</a:t>
            </a:r>
            <a:r>
              <a:rPr sz="2700" spc="-15" baseline="1543" dirty="0">
                <a:latin typeface="Cambria Math"/>
                <a:cs typeface="Cambria Math"/>
              </a:rPr>
              <a:t> </a:t>
            </a:r>
            <a:r>
              <a:rPr sz="2700" baseline="1543" dirty="0">
                <a:latin typeface="Cambria Math"/>
                <a:cs typeface="Cambria Math"/>
              </a:rPr>
              <a:t>𝑁</a:t>
            </a:r>
            <a:endParaRPr sz="2700" baseline="1543">
              <a:latin typeface="Cambria Math"/>
              <a:cs typeface="Cambria Math"/>
            </a:endParaRPr>
          </a:p>
        </p:txBody>
      </p:sp>
      <p:sp>
        <p:nvSpPr>
          <p:cNvPr id="14" name="object 14"/>
          <p:cNvSpPr/>
          <p:nvPr/>
        </p:nvSpPr>
        <p:spPr>
          <a:xfrm>
            <a:off x="452932" y="568566"/>
            <a:ext cx="11553190" cy="1612900"/>
          </a:xfrm>
          <a:custGeom>
            <a:avLst/>
            <a:gdLst/>
            <a:ahLst/>
            <a:cxnLst/>
            <a:rect l="l" t="t" r="r" b="b"/>
            <a:pathLst>
              <a:path w="11553190" h="1612900">
                <a:moveTo>
                  <a:pt x="289775" y="1523555"/>
                </a:moveTo>
                <a:lnTo>
                  <a:pt x="284518" y="1523555"/>
                </a:lnTo>
                <a:lnTo>
                  <a:pt x="283286" y="1510855"/>
                </a:lnTo>
                <a:lnTo>
                  <a:pt x="272643" y="1510855"/>
                </a:lnTo>
                <a:lnTo>
                  <a:pt x="176784" y="1587055"/>
                </a:lnTo>
                <a:lnTo>
                  <a:pt x="106934" y="1498155"/>
                </a:lnTo>
                <a:lnTo>
                  <a:pt x="139839" y="1472755"/>
                </a:lnTo>
                <a:lnTo>
                  <a:pt x="189191" y="1434655"/>
                </a:lnTo>
                <a:lnTo>
                  <a:pt x="190944" y="1434655"/>
                </a:lnTo>
                <a:lnTo>
                  <a:pt x="190817" y="1421955"/>
                </a:lnTo>
                <a:lnTo>
                  <a:pt x="182295" y="1421955"/>
                </a:lnTo>
                <a:lnTo>
                  <a:pt x="181178" y="1409255"/>
                </a:lnTo>
                <a:lnTo>
                  <a:pt x="174980" y="1409255"/>
                </a:lnTo>
                <a:lnTo>
                  <a:pt x="92722" y="1472755"/>
                </a:lnTo>
                <a:lnTo>
                  <a:pt x="31140" y="1396555"/>
                </a:lnTo>
                <a:lnTo>
                  <a:pt x="126225" y="1320355"/>
                </a:lnTo>
                <a:lnTo>
                  <a:pt x="125818" y="1320355"/>
                </a:lnTo>
                <a:lnTo>
                  <a:pt x="124891" y="1307655"/>
                </a:lnTo>
                <a:lnTo>
                  <a:pt x="111467" y="1307655"/>
                </a:lnTo>
                <a:lnTo>
                  <a:pt x="2527" y="1383855"/>
                </a:lnTo>
                <a:lnTo>
                  <a:pt x="952" y="1396555"/>
                </a:lnTo>
                <a:lnTo>
                  <a:pt x="0" y="1396555"/>
                </a:lnTo>
                <a:lnTo>
                  <a:pt x="164604" y="1612455"/>
                </a:lnTo>
                <a:lnTo>
                  <a:pt x="177698" y="1612455"/>
                </a:lnTo>
                <a:lnTo>
                  <a:pt x="214553" y="1587055"/>
                </a:lnTo>
                <a:lnTo>
                  <a:pt x="288239" y="1536255"/>
                </a:lnTo>
                <a:lnTo>
                  <a:pt x="289636" y="1536255"/>
                </a:lnTo>
                <a:lnTo>
                  <a:pt x="289775" y="1523555"/>
                </a:lnTo>
                <a:close/>
              </a:path>
              <a:path w="11553190" h="1612900">
                <a:moveTo>
                  <a:pt x="472770" y="1396555"/>
                </a:moveTo>
                <a:lnTo>
                  <a:pt x="472579" y="1383855"/>
                </a:lnTo>
                <a:lnTo>
                  <a:pt x="471716" y="1383855"/>
                </a:lnTo>
                <a:lnTo>
                  <a:pt x="397535" y="1294955"/>
                </a:lnTo>
                <a:lnTo>
                  <a:pt x="391096" y="1282255"/>
                </a:lnTo>
                <a:lnTo>
                  <a:pt x="384759" y="1269555"/>
                </a:lnTo>
                <a:lnTo>
                  <a:pt x="372402" y="1269555"/>
                </a:lnTo>
                <a:lnTo>
                  <a:pt x="366255" y="1256855"/>
                </a:lnTo>
                <a:lnTo>
                  <a:pt x="353402" y="1256855"/>
                </a:lnTo>
                <a:lnTo>
                  <a:pt x="346710" y="1244155"/>
                </a:lnTo>
                <a:lnTo>
                  <a:pt x="318262" y="1244155"/>
                </a:lnTo>
                <a:lnTo>
                  <a:pt x="310756" y="1256855"/>
                </a:lnTo>
                <a:lnTo>
                  <a:pt x="295414" y="1256855"/>
                </a:lnTo>
                <a:lnTo>
                  <a:pt x="287566" y="1269555"/>
                </a:lnTo>
                <a:lnTo>
                  <a:pt x="275717" y="1269555"/>
                </a:lnTo>
                <a:lnTo>
                  <a:pt x="270738" y="1282255"/>
                </a:lnTo>
                <a:lnTo>
                  <a:pt x="266395" y="1294955"/>
                </a:lnTo>
                <a:lnTo>
                  <a:pt x="262763" y="1294955"/>
                </a:lnTo>
                <a:lnTo>
                  <a:pt x="259854" y="1307655"/>
                </a:lnTo>
                <a:lnTo>
                  <a:pt x="257708" y="1320355"/>
                </a:lnTo>
                <a:lnTo>
                  <a:pt x="256298" y="1333055"/>
                </a:lnTo>
                <a:lnTo>
                  <a:pt x="238429" y="1307655"/>
                </a:lnTo>
                <a:lnTo>
                  <a:pt x="227520" y="1307655"/>
                </a:lnTo>
                <a:lnTo>
                  <a:pt x="223494" y="1320355"/>
                </a:lnTo>
                <a:lnTo>
                  <a:pt x="218363" y="1320355"/>
                </a:lnTo>
                <a:lnTo>
                  <a:pt x="341960" y="1485455"/>
                </a:lnTo>
                <a:lnTo>
                  <a:pt x="359194" y="1485455"/>
                </a:lnTo>
                <a:lnTo>
                  <a:pt x="361556" y="1472755"/>
                </a:lnTo>
                <a:lnTo>
                  <a:pt x="363080" y="1472755"/>
                </a:lnTo>
                <a:lnTo>
                  <a:pt x="274688" y="1358455"/>
                </a:lnTo>
                <a:lnTo>
                  <a:pt x="275323" y="1345755"/>
                </a:lnTo>
                <a:lnTo>
                  <a:pt x="276567" y="1333055"/>
                </a:lnTo>
                <a:lnTo>
                  <a:pt x="278447" y="1320355"/>
                </a:lnTo>
                <a:lnTo>
                  <a:pt x="280936" y="1307655"/>
                </a:lnTo>
                <a:lnTo>
                  <a:pt x="284162" y="1307655"/>
                </a:lnTo>
                <a:lnTo>
                  <a:pt x="288213" y="1294955"/>
                </a:lnTo>
                <a:lnTo>
                  <a:pt x="293103" y="1282255"/>
                </a:lnTo>
                <a:lnTo>
                  <a:pt x="305193" y="1282255"/>
                </a:lnTo>
                <a:lnTo>
                  <a:pt x="311708" y="1269555"/>
                </a:lnTo>
                <a:lnTo>
                  <a:pt x="331546" y="1269555"/>
                </a:lnTo>
                <a:lnTo>
                  <a:pt x="344462" y="1282255"/>
                </a:lnTo>
                <a:lnTo>
                  <a:pt x="357111" y="1282255"/>
                </a:lnTo>
                <a:lnTo>
                  <a:pt x="361950" y="1294955"/>
                </a:lnTo>
                <a:lnTo>
                  <a:pt x="367017" y="1294955"/>
                </a:lnTo>
                <a:lnTo>
                  <a:pt x="372338" y="1307655"/>
                </a:lnTo>
                <a:lnTo>
                  <a:pt x="377901" y="1307655"/>
                </a:lnTo>
                <a:lnTo>
                  <a:pt x="451129" y="1409255"/>
                </a:lnTo>
                <a:lnTo>
                  <a:pt x="460794" y="1409255"/>
                </a:lnTo>
                <a:lnTo>
                  <a:pt x="462635" y="1396555"/>
                </a:lnTo>
                <a:lnTo>
                  <a:pt x="472770" y="1396555"/>
                </a:lnTo>
                <a:close/>
              </a:path>
              <a:path w="11553190" h="1612900">
                <a:moveTo>
                  <a:pt x="629615" y="1244155"/>
                </a:moveTo>
                <a:lnTo>
                  <a:pt x="627989" y="1244155"/>
                </a:lnTo>
                <a:lnTo>
                  <a:pt x="626516" y="1231455"/>
                </a:lnTo>
                <a:lnTo>
                  <a:pt x="610120" y="1231455"/>
                </a:lnTo>
                <a:lnTo>
                  <a:pt x="608215" y="1244155"/>
                </a:lnTo>
                <a:lnTo>
                  <a:pt x="606767" y="1244155"/>
                </a:lnTo>
                <a:lnTo>
                  <a:pt x="602881" y="1256855"/>
                </a:lnTo>
                <a:lnTo>
                  <a:pt x="600036" y="1256855"/>
                </a:lnTo>
                <a:lnTo>
                  <a:pt x="592582" y="1269555"/>
                </a:lnTo>
                <a:lnTo>
                  <a:pt x="587159" y="1282255"/>
                </a:lnTo>
                <a:lnTo>
                  <a:pt x="580059" y="1282255"/>
                </a:lnTo>
                <a:lnTo>
                  <a:pt x="574332" y="1294955"/>
                </a:lnTo>
                <a:lnTo>
                  <a:pt x="518693" y="1294955"/>
                </a:lnTo>
                <a:lnTo>
                  <a:pt x="512229" y="1282255"/>
                </a:lnTo>
                <a:lnTo>
                  <a:pt x="499198" y="1282255"/>
                </a:lnTo>
                <a:lnTo>
                  <a:pt x="492721" y="1269555"/>
                </a:lnTo>
                <a:lnTo>
                  <a:pt x="486244" y="1269555"/>
                </a:lnTo>
                <a:lnTo>
                  <a:pt x="479806" y="1256855"/>
                </a:lnTo>
                <a:lnTo>
                  <a:pt x="468553" y="1244155"/>
                </a:lnTo>
                <a:lnTo>
                  <a:pt x="460362" y="1218755"/>
                </a:lnTo>
                <a:lnTo>
                  <a:pt x="455256" y="1206055"/>
                </a:lnTo>
                <a:lnTo>
                  <a:pt x="453199" y="1193355"/>
                </a:lnTo>
                <a:lnTo>
                  <a:pt x="454190" y="1180655"/>
                </a:lnTo>
                <a:lnTo>
                  <a:pt x="458203" y="1167955"/>
                </a:lnTo>
                <a:lnTo>
                  <a:pt x="465226" y="1155255"/>
                </a:lnTo>
                <a:lnTo>
                  <a:pt x="475259" y="1155255"/>
                </a:lnTo>
                <a:lnTo>
                  <a:pt x="482714" y="1142555"/>
                </a:lnTo>
                <a:lnTo>
                  <a:pt x="503961" y="1142555"/>
                </a:lnTo>
                <a:lnTo>
                  <a:pt x="510324" y="1129855"/>
                </a:lnTo>
                <a:lnTo>
                  <a:pt x="539661" y="1129855"/>
                </a:lnTo>
                <a:lnTo>
                  <a:pt x="535863" y="1117155"/>
                </a:lnTo>
                <a:lnTo>
                  <a:pt x="473570" y="1117155"/>
                </a:lnTo>
                <a:lnTo>
                  <a:pt x="468096" y="1129855"/>
                </a:lnTo>
                <a:lnTo>
                  <a:pt x="455676" y="1129855"/>
                </a:lnTo>
                <a:lnTo>
                  <a:pt x="449300" y="1142555"/>
                </a:lnTo>
                <a:lnTo>
                  <a:pt x="443636" y="1155255"/>
                </a:lnTo>
                <a:lnTo>
                  <a:pt x="438670" y="1155255"/>
                </a:lnTo>
                <a:lnTo>
                  <a:pt x="434555" y="1167955"/>
                </a:lnTo>
                <a:lnTo>
                  <a:pt x="431380" y="1167955"/>
                </a:lnTo>
                <a:lnTo>
                  <a:pt x="429145" y="1180655"/>
                </a:lnTo>
                <a:lnTo>
                  <a:pt x="427837" y="1193355"/>
                </a:lnTo>
                <a:lnTo>
                  <a:pt x="427570" y="1193355"/>
                </a:lnTo>
                <a:lnTo>
                  <a:pt x="428396" y="1206055"/>
                </a:lnTo>
                <a:lnTo>
                  <a:pt x="430314" y="1218755"/>
                </a:lnTo>
                <a:lnTo>
                  <a:pt x="433336" y="1231455"/>
                </a:lnTo>
                <a:lnTo>
                  <a:pt x="437578" y="1244155"/>
                </a:lnTo>
                <a:lnTo>
                  <a:pt x="443153" y="1244155"/>
                </a:lnTo>
                <a:lnTo>
                  <a:pt x="450075" y="1256855"/>
                </a:lnTo>
                <a:lnTo>
                  <a:pt x="458330" y="1269555"/>
                </a:lnTo>
                <a:lnTo>
                  <a:pt x="466305" y="1282255"/>
                </a:lnTo>
                <a:lnTo>
                  <a:pt x="474383" y="1294955"/>
                </a:lnTo>
                <a:lnTo>
                  <a:pt x="482549" y="1294955"/>
                </a:lnTo>
                <a:lnTo>
                  <a:pt x="490816" y="1307655"/>
                </a:lnTo>
                <a:lnTo>
                  <a:pt x="499160" y="1307655"/>
                </a:lnTo>
                <a:lnTo>
                  <a:pt x="507555" y="1320355"/>
                </a:lnTo>
                <a:lnTo>
                  <a:pt x="575665" y="1320355"/>
                </a:lnTo>
                <a:lnTo>
                  <a:pt x="584085" y="1307655"/>
                </a:lnTo>
                <a:lnTo>
                  <a:pt x="598017" y="1307655"/>
                </a:lnTo>
                <a:lnTo>
                  <a:pt x="602983" y="1294955"/>
                </a:lnTo>
                <a:lnTo>
                  <a:pt x="611682" y="1282255"/>
                </a:lnTo>
                <a:lnTo>
                  <a:pt x="615429" y="1282255"/>
                </a:lnTo>
                <a:lnTo>
                  <a:pt x="621715" y="1269555"/>
                </a:lnTo>
                <a:lnTo>
                  <a:pt x="624179" y="1269555"/>
                </a:lnTo>
                <a:lnTo>
                  <a:pt x="627799" y="1256855"/>
                </a:lnTo>
                <a:lnTo>
                  <a:pt x="628878" y="1256855"/>
                </a:lnTo>
                <a:lnTo>
                  <a:pt x="629615" y="1244155"/>
                </a:lnTo>
                <a:close/>
              </a:path>
              <a:path w="11553190" h="1612900">
                <a:moveTo>
                  <a:pt x="707758" y="1206055"/>
                </a:moveTo>
                <a:lnTo>
                  <a:pt x="707250" y="1206055"/>
                </a:lnTo>
                <a:lnTo>
                  <a:pt x="623862" y="1104455"/>
                </a:lnTo>
                <a:lnTo>
                  <a:pt x="623201" y="1091755"/>
                </a:lnTo>
                <a:lnTo>
                  <a:pt x="622719" y="1079055"/>
                </a:lnTo>
                <a:lnTo>
                  <a:pt x="622401" y="1079055"/>
                </a:lnTo>
                <a:lnTo>
                  <a:pt x="622261" y="1066355"/>
                </a:lnTo>
                <a:lnTo>
                  <a:pt x="622706" y="1053655"/>
                </a:lnTo>
                <a:lnTo>
                  <a:pt x="624840" y="1040955"/>
                </a:lnTo>
                <a:lnTo>
                  <a:pt x="626402" y="1040955"/>
                </a:lnTo>
                <a:lnTo>
                  <a:pt x="630478" y="1028255"/>
                </a:lnTo>
                <a:lnTo>
                  <a:pt x="649516" y="1028255"/>
                </a:lnTo>
                <a:lnTo>
                  <a:pt x="654202" y="1015555"/>
                </a:lnTo>
                <a:lnTo>
                  <a:pt x="662520" y="1015555"/>
                </a:lnTo>
                <a:lnTo>
                  <a:pt x="660857" y="1002855"/>
                </a:lnTo>
                <a:lnTo>
                  <a:pt x="651344" y="1002855"/>
                </a:lnTo>
                <a:lnTo>
                  <a:pt x="650240" y="990155"/>
                </a:lnTo>
                <a:lnTo>
                  <a:pt x="647166" y="990155"/>
                </a:lnTo>
                <a:lnTo>
                  <a:pt x="645439" y="1002855"/>
                </a:lnTo>
                <a:lnTo>
                  <a:pt x="624395" y="1002855"/>
                </a:lnTo>
                <a:lnTo>
                  <a:pt x="619315" y="1015555"/>
                </a:lnTo>
                <a:lnTo>
                  <a:pt x="610679" y="1015555"/>
                </a:lnTo>
                <a:lnTo>
                  <a:pt x="608418" y="1028255"/>
                </a:lnTo>
                <a:lnTo>
                  <a:pt x="604837" y="1040955"/>
                </a:lnTo>
                <a:lnTo>
                  <a:pt x="603567" y="1040955"/>
                </a:lnTo>
                <a:lnTo>
                  <a:pt x="602818" y="1053655"/>
                </a:lnTo>
                <a:lnTo>
                  <a:pt x="602386" y="1053655"/>
                </a:lnTo>
                <a:lnTo>
                  <a:pt x="602183" y="1066355"/>
                </a:lnTo>
                <a:lnTo>
                  <a:pt x="602488" y="1079055"/>
                </a:lnTo>
                <a:lnTo>
                  <a:pt x="582599" y="1053655"/>
                </a:lnTo>
                <a:lnTo>
                  <a:pt x="581952" y="1053655"/>
                </a:lnTo>
                <a:lnTo>
                  <a:pt x="580453" y="1040955"/>
                </a:lnTo>
                <a:lnTo>
                  <a:pt x="577519" y="1040955"/>
                </a:lnTo>
                <a:lnTo>
                  <a:pt x="576287" y="1053655"/>
                </a:lnTo>
                <a:lnTo>
                  <a:pt x="563079" y="1053655"/>
                </a:lnTo>
                <a:lnTo>
                  <a:pt x="562051" y="1066355"/>
                </a:lnTo>
                <a:lnTo>
                  <a:pt x="562533" y="1066355"/>
                </a:lnTo>
                <a:lnTo>
                  <a:pt x="686130" y="1231455"/>
                </a:lnTo>
                <a:lnTo>
                  <a:pt x="692708" y="1231455"/>
                </a:lnTo>
                <a:lnTo>
                  <a:pt x="695794" y="1218755"/>
                </a:lnTo>
                <a:lnTo>
                  <a:pt x="707555" y="1218755"/>
                </a:lnTo>
                <a:lnTo>
                  <a:pt x="707758" y="1206055"/>
                </a:lnTo>
                <a:close/>
              </a:path>
              <a:path w="11553190" h="1612900">
                <a:moveTo>
                  <a:pt x="900328" y="1167955"/>
                </a:moveTo>
                <a:lnTo>
                  <a:pt x="876808" y="1079055"/>
                </a:lnTo>
                <a:lnTo>
                  <a:pt x="872883" y="1066355"/>
                </a:lnTo>
                <a:lnTo>
                  <a:pt x="814031" y="875855"/>
                </a:lnTo>
                <a:lnTo>
                  <a:pt x="794715" y="875855"/>
                </a:lnTo>
                <a:lnTo>
                  <a:pt x="791667" y="888555"/>
                </a:lnTo>
                <a:lnTo>
                  <a:pt x="789444" y="888555"/>
                </a:lnTo>
                <a:lnTo>
                  <a:pt x="847712" y="1066355"/>
                </a:lnTo>
                <a:lnTo>
                  <a:pt x="847001" y="1066355"/>
                </a:lnTo>
                <a:lnTo>
                  <a:pt x="689825" y="964755"/>
                </a:lnTo>
                <a:lnTo>
                  <a:pt x="675944" y="964755"/>
                </a:lnTo>
                <a:lnTo>
                  <a:pt x="670852" y="977455"/>
                </a:lnTo>
                <a:lnTo>
                  <a:pt x="665365" y="977455"/>
                </a:lnTo>
                <a:lnTo>
                  <a:pt x="666902" y="990155"/>
                </a:lnTo>
                <a:lnTo>
                  <a:pt x="670064" y="990155"/>
                </a:lnTo>
                <a:lnTo>
                  <a:pt x="848004" y="1104455"/>
                </a:lnTo>
                <a:lnTo>
                  <a:pt x="855154" y="1104455"/>
                </a:lnTo>
                <a:lnTo>
                  <a:pt x="875880" y="1180655"/>
                </a:lnTo>
                <a:lnTo>
                  <a:pt x="888936" y="1180655"/>
                </a:lnTo>
                <a:lnTo>
                  <a:pt x="895210" y="1167955"/>
                </a:lnTo>
                <a:lnTo>
                  <a:pt x="900328" y="1167955"/>
                </a:lnTo>
                <a:close/>
              </a:path>
              <a:path w="11553190" h="1612900">
                <a:moveTo>
                  <a:pt x="1080579" y="901255"/>
                </a:moveTo>
                <a:lnTo>
                  <a:pt x="1080071" y="888555"/>
                </a:lnTo>
                <a:lnTo>
                  <a:pt x="1078560" y="875855"/>
                </a:lnTo>
                <a:lnTo>
                  <a:pt x="1076032" y="863155"/>
                </a:lnTo>
                <a:lnTo>
                  <a:pt x="1072502" y="863155"/>
                </a:lnTo>
                <a:lnTo>
                  <a:pt x="1067993" y="850455"/>
                </a:lnTo>
                <a:lnTo>
                  <a:pt x="1062532" y="837755"/>
                </a:lnTo>
                <a:lnTo>
                  <a:pt x="1056119" y="825055"/>
                </a:lnTo>
                <a:lnTo>
                  <a:pt x="1054290" y="821918"/>
                </a:lnTo>
                <a:lnTo>
                  <a:pt x="1054290" y="901255"/>
                </a:lnTo>
                <a:lnTo>
                  <a:pt x="1054087" y="901255"/>
                </a:lnTo>
                <a:lnTo>
                  <a:pt x="1053109" y="913955"/>
                </a:lnTo>
                <a:lnTo>
                  <a:pt x="1051356" y="913955"/>
                </a:lnTo>
                <a:lnTo>
                  <a:pt x="1048740" y="926655"/>
                </a:lnTo>
                <a:lnTo>
                  <a:pt x="1045108" y="926655"/>
                </a:lnTo>
                <a:lnTo>
                  <a:pt x="1040485" y="939355"/>
                </a:lnTo>
                <a:lnTo>
                  <a:pt x="1027861" y="939355"/>
                </a:lnTo>
                <a:lnTo>
                  <a:pt x="1020191" y="952055"/>
                </a:lnTo>
                <a:lnTo>
                  <a:pt x="970851" y="952055"/>
                </a:lnTo>
                <a:lnTo>
                  <a:pt x="958456" y="939355"/>
                </a:lnTo>
                <a:lnTo>
                  <a:pt x="905129" y="875855"/>
                </a:lnTo>
                <a:lnTo>
                  <a:pt x="905395" y="863155"/>
                </a:lnTo>
                <a:lnTo>
                  <a:pt x="905865" y="863155"/>
                </a:lnTo>
                <a:lnTo>
                  <a:pt x="906551" y="850455"/>
                </a:lnTo>
                <a:lnTo>
                  <a:pt x="907427" y="850455"/>
                </a:lnTo>
                <a:lnTo>
                  <a:pt x="908748" y="837755"/>
                </a:lnTo>
                <a:lnTo>
                  <a:pt x="910501" y="837755"/>
                </a:lnTo>
                <a:lnTo>
                  <a:pt x="914869" y="825055"/>
                </a:lnTo>
                <a:lnTo>
                  <a:pt x="917562" y="812355"/>
                </a:lnTo>
                <a:lnTo>
                  <a:pt x="923912" y="812355"/>
                </a:lnTo>
                <a:lnTo>
                  <a:pt x="927633" y="799655"/>
                </a:lnTo>
                <a:lnTo>
                  <a:pt x="944714" y="799655"/>
                </a:lnTo>
                <a:lnTo>
                  <a:pt x="951141" y="786955"/>
                </a:lnTo>
                <a:lnTo>
                  <a:pt x="970381" y="786955"/>
                </a:lnTo>
                <a:lnTo>
                  <a:pt x="976706" y="799655"/>
                </a:lnTo>
                <a:lnTo>
                  <a:pt x="995286" y="799655"/>
                </a:lnTo>
                <a:lnTo>
                  <a:pt x="1001280" y="812355"/>
                </a:lnTo>
                <a:lnTo>
                  <a:pt x="1012913" y="812355"/>
                </a:lnTo>
                <a:lnTo>
                  <a:pt x="1018489" y="825055"/>
                </a:lnTo>
                <a:lnTo>
                  <a:pt x="1023899" y="825055"/>
                </a:lnTo>
                <a:lnTo>
                  <a:pt x="1029119" y="837755"/>
                </a:lnTo>
                <a:lnTo>
                  <a:pt x="1033627" y="837755"/>
                </a:lnTo>
                <a:lnTo>
                  <a:pt x="1037805" y="850455"/>
                </a:lnTo>
                <a:lnTo>
                  <a:pt x="1041654" y="850455"/>
                </a:lnTo>
                <a:lnTo>
                  <a:pt x="1045159" y="863155"/>
                </a:lnTo>
                <a:lnTo>
                  <a:pt x="1048207" y="875855"/>
                </a:lnTo>
                <a:lnTo>
                  <a:pt x="1050658" y="875855"/>
                </a:lnTo>
                <a:lnTo>
                  <a:pt x="1052499" y="888555"/>
                </a:lnTo>
                <a:lnTo>
                  <a:pt x="1053731" y="888555"/>
                </a:lnTo>
                <a:lnTo>
                  <a:pt x="1054290" y="901255"/>
                </a:lnTo>
                <a:lnTo>
                  <a:pt x="1054290" y="821918"/>
                </a:lnTo>
                <a:lnTo>
                  <a:pt x="1048740" y="812355"/>
                </a:lnTo>
                <a:lnTo>
                  <a:pt x="1041996" y="812355"/>
                </a:lnTo>
                <a:lnTo>
                  <a:pt x="1034999" y="799655"/>
                </a:lnTo>
                <a:lnTo>
                  <a:pt x="1027772" y="799655"/>
                </a:lnTo>
                <a:lnTo>
                  <a:pt x="1020305" y="786955"/>
                </a:lnTo>
                <a:lnTo>
                  <a:pt x="1012647" y="786955"/>
                </a:lnTo>
                <a:lnTo>
                  <a:pt x="1004798" y="774255"/>
                </a:lnTo>
                <a:lnTo>
                  <a:pt x="988606" y="774255"/>
                </a:lnTo>
                <a:lnTo>
                  <a:pt x="980300" y="761555"/>
                </a:lnTo>
                <a:lnTo>
                  <a:pt x="946099" y="761555"/>
                </a:lnTo>
                <a:lnTo>
                  <a:pt x="937425" y="774255"/>
                </a:lnTo>
                <a:lnTo>
                  <a:pt x="928738" y="774255"/>
                </a:lnTo>
                <a:lnTo>
                  <a:pt x="920038" y="786955"/>
                </a:lnTo>
                <a:lnTo>
                  <a:pt x="910145" y="786955"/>
                </a:lnTo>
                <a:lnTo>
                  <a:pt x="902474" y="799655"/>
                </a:lnTo>
                <a:lnTo>
                  <a:pt x="899261" y="799655"/>
                </a:lnTo>
                <a:lnTo>
                  <a:pt x="894054" y="812355"/>
                </a:lnTo>
                <a:lnTo>
                  <a:pt x="891933" y="825055"/>
                </a:lnTo>
                <a:lnTo>
                  <a:pt x="888619" y="837755"/>
                </a:lnTo>
                <a:lnTo>
                  <a:pt x="887247" y="850455"/>
                </a:lnTo>
                <a:lnTo>
                  <a:pt x="886155" y="850455"/>
                </a:lnTo>
                <a:lnTo>
                  <a:pt x="867791" y="825055"/>
                </a:lnTo>
                <a:lnTo>
                  <a:pt x="861098" y="825055"/>
                </a:lnTo>
                <a:lnTo>
                  <a:pt x="858469" y="837755"/>
                </a:lnTo>
                <a:lnTo>
                  <a:pt x="847737" y="837755"/>
                </a:lnTo>
                <a:lnTo>
                  <a:pt x="848055" y="850455"/>
                </a:lnTo>
                <a:lnTo>
                  <a:pt x="848448" y="850455"/>
                </a:lnTo>
                <a:lnTo>
                  <a:pt x="1020724" y="1066355"/>
                </a:lnTo>
                <a:lnTo>
                  <a:pt x="1041273" y="1066355"/>
                </a:lnTo>
                <a:lnTo>
                  <a:pt x="1042174" y="1053655"/>
                </a:lnTo>
                <a:lnTo>
                  <a:pt x="1041844" y="1053655"/>
                </a:lnTo>
                <a:lnTo>
                  <a:pt x="978090" y="977455"/>
                </a:lnTo>
                <a:lnTo>
                  <a:pt x="1022972" y="977455"/>
                </a:lnTo>
                <a:lnTo>
                  <a:pt x="1028230" y="964755"/>
                </a:lnTo>
                <a:lnTo>
                  <a:pt x="1047597" y="964755"/>
                </a:lnTo>
                <a:lnTo>
                  <a:pt x="1055408" y="952055"/>
                </a:lnTo>
                <a:lnTo>
                  <a:pt x="1062151" y="939355"/>
                </a:lnTo>
                <a:lnTo>
                  <a:pt x="1067828" y="939355"/>
                </a:lnTo>
                <a:lnTo>
                  <a:pt x="1072438" y="926655"/>
                </a:lnTo>
                <a:lnTo>
                  <a:pt x="1076007" y="926655"/>
                </a:lnTo>
                <a:lnTo>
                  <a:pt x="1078560" y="913955"/>
                </a:lnTo>
                <a:lnTo>
                  <a:pt x="1080084" y="901255"/>
                </a:lnTo>
                <a:lnTo>
                  <a:pt x="1080579" y="901255"/>
                </a:lnTo>
                <a:close/>
              </a:path>
              <a:path w="11553190" h="1612900">
                <a:moveTo>
                  <a:pt x="1146175" y="545655"/>
                </a:moveTo>
                <a:lnTo>
                  <a:pt x="1144257" y="545655"/>
                </a:lnTo>
                <a:lnTo>
                  <a:pt x="1139913" y="532955"/>
                </a:lnTo>
                <a:lnTo>
                  <a:pt x="1109954" y="532955"/>
                </a:lnTo>
                <a:lnTo>
                  <a:pt x="1107059" y="545655"/>
                </a:lnTo>
                <a:lnTo>
                  <a:pt x="1106106" y="545655"/>
                </a:lnTo>
                <a:lnTo>
                  <a:pt x="1108024" y="558355"/>
                </a:lnTo>
                <a:lnTo>
                  <a:pt x="1116698" y="571055"/>
                </a:lnTo>
                <a:lnTo>
                  <a:pt x="1131785" y="571055"/>
                </a:lnTo>
                <a:lnTo>
                  <a:pt x="1142326" y="558355"/>
                </a:lnTo>
                <a:lnTo>
                  <a:pt x="1145222" y="558355"/>
                </a:lnTo>
                <a:lnTo>
                  <a:pt x="1146175" y="545655"/>
                </a:lnTo>
                <a:close/>
              </a:path>
              <a:path w="11553190" h="1612900">
                <a:moveTo>
                  <a:pt x="1234528" y="799655"/>
                </a:moveTo>
                <a:lnTo>
                  <a:pt x="1228331" y="799655"/>
                </a:lnTo>
                <a:lnTo>
                  <a:pt x="1227277" y="786955"/>
                </a:lnTo>
                <a:lnTo>
                  <a:pt x="1217879" y="786955"/>
                </a:lnTo>
                <a:lnTo>
                  <a:pt x="1216291" y="799655"/>
                </a:lnTo>
                <a:lnTo>
                  <a:pt x="1211262" y="799655"/>
                </a:lnTo>
                <a:lnTo>
                  <a:pt x="1207554" y="812355"/>
                </a:lnTo>
                <a:lnTo>
                  <a:pt x="1163078" y="812355"/>
                </a:lnTo>
                <a:lnTo>
                  <a:pt x="1156373" y="799655"/>
                </a:lnTo>
                <a:lnTo>
                  <a:pt x="1149477" y="786955"/>
                </a:lnTo>
                <a:lnTo>
                  <a:pt x="1075436" y="698055"/>
                </a:lnTo>
                <a:lnTo>
                  <a:pt x="1106055" y="672655"/>
                </a:lnTo>
                <a:lnTo>
                  <a:pt x="1121359" y="659955"/>
                </a:lnTo>
                <a:lnTo>
                  <a:pt x="1121816" y="659955"/>
                </a:lnTo>
                <a:lnTo>
                  <a:pt x="1120622" y="647255"/>
                </a:lnTo>
                <a:lnTo>
                  <a:pt x="1106970" y="647255"/>
                </a:lnTo>
                <a:lnTo>
                  <a:pt x="1061758" y="672655"/>
                </a:lnTo>
                <a:lnTo>
                  <a:pt x="1031163" y="634555"/>
                </a:lnTo>
                <a:lnTo>
                  <a:pt x="1019670" y="634555"/>
                </a:lnTo>
                <a:lnTo>
                  <a:pt x="1015530" y="647255"/>
                </a:lnTo>
                <a:lnTo>
                  <a:pt x="1009700" y="647255"/>
                </a:lnTo>
                <a:lnTo>
                  <a:pt x="1010043" y="659955"/>
                </a:lnTo>
                <a:lnTo>
                  <a:pt x="1040638" y="698055"/>
                </a:lnTo>
                <a:lnTo>
                  <a:pt x="1015847" y="710755"/>
                </a:lnTo>
                <a:lnTo>
                  <a:pt x="1014349" y="710755"/>
                </a:lnTo>
                <a:lnTo>
                  <a:pt x="1014577" y="723455"/>
                </a:lnTo>
                <a:lnTo>
                  <a:pt x="1020508" y="723455"/>
                </a:lnTo>
                <a:lnTo>
                  <a:pt x="1022667" y="736155"/>
                </a:lnTo>
                <a:lnTo>
                  <a:pt x="1028687" y="736155"/>
                </a:lnTo>
                <a:lnTo>
                  <a:pt x="1054315" y="710755"/>
                </a:lnTo>
                <a:lnTo>
                  <a:pt x="1130528" y="812355"/>
                </a:lnTo>
                <a:lnTo>
                  <a:pt x="1135659" y="812355"/>
                </a:lnTo>
                <a:lnTo>
                  <a:pt x="1140739" y="825055"/>
                </a:lnTo>
                <a:lnTo>
                  <a:pt x="1145781" y="825055"/>
                </a:lnTo>
                <a:lnTo>
                  <a:pt x="1150785" y="837755"/>
                </a:lnTo>
                <a:lnTo>
                  <a:pt x="1164183" y="837755"/>
                </a:lnTo>
                <a:lnTo>
                  <a:pt x="1177874" y="850455"/>
                </a:lnTo>
                <a:lnTo>
                  <a:pt x="1184897" y="850455"/>
                </a:lnTo>
                <a:lnTo>
                  <a:pt x="1192072" y="837755"/>
                </a:lnTo>
                <a:lnTo>
                  <a:pt x="1208874" y="837755"/>
                </a:lnTo>
                <a:lnTo>
                  <a:pt x="1214755" y="825055"/>
                </a:lnTo>
                <a:lnTo>
                  <a:pt x="1226007" y="825055"/>
                </a:lnTo>
                <a:lnTo>
                  <a:pt x="1229690" y="812355"/>
                </a:lnTo>
                <a:lnTo>
                  <a:pt x="1234097" y="812355"/>
                </a:lnTo>
                <a:lnTo>
                  <a:pt x="1234528" y="799655"/>
                </a:lnTo>
                <a:close/>
              </a:path>
              <a:path w="11553190" h="1612900">
                <a:moveTo>
                  <a:pt x="1300518" y="761555"/>
                </a:moveTo>
                <a:lnTo>
                  <a:pt x="1177467" y="596455"/>
                </a:lnTo>
                <a:lnTo>
                  <a:pt x="1160208" y="596455"/>
                </a:lnTo>
                <a:lnTo>
                  <a:pt x="1157757" y="609155"/>
                </a:lnTo>
                <a:lnTo>
                  <a:pt x="1156347" y="609155"/>
                </a:lnTo>
                <a:lnTo>
                  <a:pt x="1279931" y="774255"/>
                </a:lnTo>
                <a:lnTo>
                  <a:pt x="1291374" y="774255"/>
                </a:lnTo>
                <a:lnTo>
                  <a:pt x="1295514" y="761555"/>
                </a:lnTo>
                <a:lnTo>
                  <a:pt x="1300518" y="761555"/>
                </a:lnTo>
                <a:close/>
              </a:path>
              <a:path w="11553190" h="1612900">
                <a:moveTo>
                  <a:pt x="1467561" y="596455"/>
                </a:moveTo>
                <a:lnTo>
                  <a:pt x="1467446" y="583755"/>
                </a:lnTo>
                <a:lnTo>
                  <a:pt x="1466316" y="583755"/>
                </a:lnTo>
                <a:lnTo>
                  <a:pt x="1464170" y="571055"/>
                </a:lnTo>
                <a:lnTo>
                  <a:pt x="1460995" y="558355"/>
                </a:lnTo>
                <a:lnTo>
                  <a:pt x="1456867" y="545655"/>
                </a:lnTo>
                <a:lnTo>
                  <a:pt x="1451838" y="545655"/>
                </a:lnTo>
                <a:lnTo>
                  <a:pt x="1445882" y="532955"/>
                </a:lnTo>
                <a:lnTo>
                  <a:pt x="1442059" y="525881"/>
                </a:lnTo>
                <a:lnTo>
                  <a:pt x="1442059" y="596455"/>
                </a:lnTo>
                <a:lnTo>
                  <a:pt x="1441767" y="609155"/>
                </a:lnTo>
                <a:lnTo>
                  <a:pt x="1440611" y="609155"/>
                </a:lnTo>
                <a:lnTo>
                  <a:pt x="1438617" y="621855"/>
                </a:lnTo>
                <a:lnTo>
                  <a:pt x="1435760" y="621855"/>
                </a:lnTo>
                <a:lnTo>
                  <a:pt x="1432001" y="634555"/>
                </a:lnTo>
                <a:lnTo>
                  <a:pt x="1427251" y="634555"/>
                </a:lnTo>
                <a:lnTo>
                  <a:pt x="1421536" y="647255"/>
                </a:lnTo>
                <a:lnTo>
                  <a:pt x="1414830" y="647255"/>
                </a:lnTo>
                <a:lnTo>
                  <a:pt x="1407083" y="659955"/>
                </a:lnTo>
                <a:lnTo>
                  <a:pt x="1343393" y="659955"/>
                </a:lnTo>
                <a:lnTo>
                  <a:pt x="1337068" y="647255"/>
                </a:lnTo>
                <a:lnTo>
                  <a:pt x="1324889" y="647255"/>
                </a:lnTo>
                <a:lnTo>
                  <a:pt x="1319098" y="634555"/>
                </a:lnTo>
                <a:lnTo>
                  <a:pt x="1313510" y="634555"/>
                </a:lnTo>
                <a:lnTo>
                  <a:pt x="1308125" y="621855"/>
                </a:lnTo>
                <a:lnTo>
                  <a:pt x="1302943" y="609155"/>
                </a:lnTo>
                <a:lnTo>
                  <a:pt x="1298333" y="609155"/>
                </a:lnTo>
                <a:lnTo>
                  <a:pt x="1294320" y="596455"/>
                </a:lnTo>
                <a:lnTo>
                  <a:pt x="1290878" y="596455"/>
                </a:lnTo>
                <a:lnTo>
                  <a:pt x="1288110" y="583755"/>
                </a:lnTo>
                <a:lnTo>
                  <a:pt x="1286090" y="583755"/>
                </a:lnTo>
                <a:lnTo>
                  <a:pt x="1284820" y="571055"/>
                </a:lnTo>
                <a:lnTo>
                  <a:pt x="1284287" y="558355"/>
                </a:lnTo>
                <a:lnTo>
                  <a:pt x="1284554" y="558355"/>
                </a:lnTo>
                <a:lnTo>
                  <a:pt x="1285684" y="545655"/>
                </a:lnTo>
                <a:lnTo>
                  <a:pt x="1287678" y="545655"/>
                </a:lnTo>
                <a:lnTo>
                  <a:pt x="1290510" y="532955"/>
                </a:lnTo>
                <a:lnTo>
                  <a:pt x="1294282" y="532955"/>
                </a:lnTo>
                <a:lnTo>
                  <a:pt x="1299019" y="520255"/>
                </a:lnTo>
                <a:lnTo>
                  <a:pt x="1304747" y="520255"/>
                </a:lnTo>
                <a:lnTo>
                  <a:pt x="1311440" y="507555"/>
                </a:lnTo>
                <a:lnTo>
                  <a:pt x="1326845" y="507555"/>
                </a:lnTo>
                <a:lnTo>
                  <a:pt x="1334376" y="494855"/>
                </a:lnTo>
                <a:lnTo>
                  <a:pt x="1369999" y="494855"/>
                </a:lnTo>
                <a:lnTo>
                  <a:pt x="1376641" y="507555"/>
                </a:lnTo>
                <a:lnTo>
                  <a:pt x="1389443" y="507555"/>
                </a:lnTo>
                <a:lnTo>
                  <a:pt x="1395590" y="520255"/>
                </a:lnTo>
                <a:lnTo>
                  <a:pt x="1401559" y="520255"/>
                </a:lnTo>
                <a:lnTo>
                  <a:pt x="1407299" y="532955"/>
                </a:lnTo>
                <a:lnTo>
                  <a:pt x="1412836" y="532955"/>
                </a:lnTo>
                <a:lnTo>
                  <a:pt x="1418145" y="545655"/>
                </a:lnTo>
                <a:lnTo>
                  <a:pt x="1423403" y="545655"/>
                </a:lnTo>
                <a:lnTo>
                  <a:pt x="1428051" y="558355"/>
                </a:lnTo>
                <a:lnTo>
                  <a:pt x="1432090" y="558355"/>
                </a:lnTo>
                <a:lnTo>
                  <a:pt x="1435531" y="571055"/>
                </a:lnTo>
                <a:lnTo>
                  <a:pt x="1438300" y="571055"/>
                </a:lnTo>
                <a:lnTo>
                  <a:pt x="1440307" y="583755"/>
                </a:lnTo>
                <a:lnTo>
                  <a:pt x="1441564" y="596455"/>
                </a:lnTo>
                <a:lnTo>
                  <a:pt x="1442059" y="596455"/>
                </a:lnTo>
                <a:lnTo>
                  <a:pt x="1442059" y="525881"/>
                </a:lnTo>
                <a:lnTo>
                  <a:pt x="1439024" y="520255"/>
                </a:lnTo>
                <a:lnTo>
                  <a:pt x="1431404" y="507555"/>
                </a:lnTo>
                <a:lnTo>
                  <a:pt x="1423555" y="507555"/>
                </a:lnTo>
                <a:lnTo>
                  <a:pt x="1415465" y="494855"/>
                </a:lnTo>
                <a:lnTo>
                  <a:pt x="1407160" y="494855"/>
                </a:lnTo>
                <a:lnTo>
                  <a:pt x="1398676" y="482155"/>
                </a:lnTo>
                <a:lnTo>
                  <a:pt x="1390065" y="482155"/>
                </a:lnTo>
                <a:lnTo>
                  <a:pt x="1381328" y="469455"/>
                </a:lnTo>
                <a:lnTo>
                  <a:pt x="1336001" y="469455"/>
                </a:lnTo>
                <a:lnTo>
                  <a:pt x="1326705" y="482155"/>
                </a:lnTo>
                <a:lnTo>
                  <a:pt x="1308011" y="482155"/>
                </a:lnTo>
                <a:lnTo>
                  <a:pt x="1298613" y="494855"/>
                </a:lnTo>
                <a:lnTo>
                  <a:pt x="1289380" y="494855"/>
                </a:lnTo>
                <a:lnTo>
                  <a:pt x="1281404" y="507555"/>
                </a:lnTo>
                <a:lnTo>
                  <a:pt x="1274673" y="520255"/>
                </a:lnTo>
                <a:lnTo>
                  <a:pt x="1269174" y="520255"/>
                </a:lnTo>
                <a:lnTo>
                  <a:pt x="1264869" y="532955"/>
                </a:lnTo>
                <a:lnTo>
                  <a:pt x="1261681" y="545655"/>
                </a:lnTo>
                <a:lnTo>
                  <a:pt x="1259586" y="558355"/>
                </a:lnTo>
                <a:lnTo>
                  <a:pt x="1258608" y="558355"/>
                </a:lnTo>
                <a:lnTo>
                  <a:pt x="1258697" y="571055"/>
                </a:lnTo>
                <a:lnTo>
                  <a:pt x="1259827" y="583755"/>
                </a:lnTo>
                <a:lnTo>
                  <a:pt x="1261999" y="596455"/>
                </a:lnTo>
                <a:lnTo>
                  <a:pt x="1265186" y="596455"/>
                </a:lnTo>
                <a:lnTo>
                  <a:pt x="1269365" y="609155"/>
                </a:lnTo>
                <a:lnTo>
                  <a:pt x="1274419" y="621855"/>
                </a:lnTo>
                <a:lnTo>
                  <a:pt x="1280388" y="634555"/>
                </a:lnTo>
                <a:lnTo>
                  <a:pt x="1287246" y="647255"/>
                </a:lnTo>
                <a:lnTo>
                  <a:pt x="1294930" y="647255"/>
                </a:lnTo>
                <a:lnTo>
                  <a:pt x="1302804" y="659955"/>
                </a:lnTo>
                <a:lnTo>
                  <a:pt x="1310881" y="672655"/>
                </a:lnTo>
                <a:lnTo>
                  <a:pt x="1327619" y="672655"/>
                </a:lnTo>
                <a:lnTo>
                  <a:pt x="1336217" y="685355"/>
                </a:lnTo>
                <a:lnTo>
                  <a:pt x="1409166" y="685355"/>
                </a:lnTo>
                <a:lnTo>
                  <a:pt x="1418539" y="672655"/>
                </a:lnTo>
                <a:lnTo>
                  <a:pt x="1427937" y="672655"/>
                </a:lnTo>
                <a:lnTo>
                  <a:pt x="1437081" y="659955"/>
                </a:lnTo>
                <a:lnTo>
                  <a:pt x="1445006" y="647255"/>
                </a:lnTo>
                <a:lnTo>
                  <a:pt x="1451673" y="647255"/>
                </a:lnTo>
                <a:lnTo>
                  <a:pt x="1457121" y="634555"/>
                </a:lnTo>
                <a:lnTo>
                  <a:pt x="1461401" y="621855"/>
                </a:lnTo>
                <a:lnTo>
                  <a:pt x="1464564" y="621855"/>
                </a:lnTo>
                <a:lnTo>
                  <a:pt x="1466621" y="609155"/>
                </a:lnTo>
                <a:lnTo>
                  <a:pt x="1467561" y="596455"/>
                </a:lnTo>
                <a:close/>
              </a:path>
              <a:path w="11553190" h="1612900">
                <a:moveTo>
                  <a:pt x="1678724" y="469455"/>
                </a:moveTo>
                <a:lnTo>
                  <a:pt x="1604543" y="367855"/>
                </a:lnTo>
                <a:lnTo>
                  <a:pt x="1598104" y="367855"/>
                </a:lnTo>
                <a:lnTo>
                  <a:pt x="1591767" y="355155"/>
                </a:lnTo>
                <a:lnTo>
                  <a:pt x="1585531" y="342455"/>
                </a:lnTo>
                <a:lnTo>
                  <a:pt x="1573263" y="342455"/>
                </a:lnTo>
                <a:lnTo>
                  <a:pt x="1566926" y="329755"/>
                </a:lnTo>
                <a:lnTo>
                  <a:pt x="1510157" y="329755"/>
                </a:lnTo>
                <a:lnTo>
                  <a:pt x="1502422" y="342455"/>
                </a:lnTo>
                <a:lnTo>
                  <a:pt x="1494574" y="342455"/>
                </a:lnTo>
                <a:lnTo>
                  <a:pt x="1488338" y="355155"/>
                </a:lnTo>
                <a:lnTo>
                  <a:pt x="1482725" y="355155"/>
                </a:lnTo>
                <a:lnTo>
                  <a:pt x="1477746" y="367855"/>
                </a:lnTo>
                <a:lnTo>
                  <a:pt x="1473403" y="367855"/>
                </a:lnTo>
                <a:lnTo>
                  <a:pt x="1469771" y="380555"/>
                </a:lnTo>
                <a:lnTo>
                  <a:pt x="1466875" y="393255"/>
                </a:lnTo>
                <a:lnTo>
                  <a:pt x="1464716" y="405955"/>
                </a:lnTo>
                <a:lnTo>
                  <a:pt x="1463306" y="418655"/>
                </a:lnTo>
                <a:lnTo>
                  <a:pt x="1445437" y="393255"/>
                </a:lnTo>
                <a:lnTo>
                  <a:pt x="1426730" y="393255"/>
                </a:lnTo>
                <a:lnTo>
                  <a:pt x="1425917" y="405955"/>
                </a:lnTo>
                <a:lnTo>
                  <a:pt x="1425371" y="405955"/>
                </a:lnTo>
                <a:lnTo>
                  <a:pt x="1548968" y="571055"/>
                </a:lnTo>
                <a:lnTo>
                  <a:pt x="1560410" y="571055"/>
                </a:lnTo>
                <a:lnTo>
                  <a:pt x="1564551" y="558355"/>
                </a:lnTo>
                <a:lnTo>
                  <a:pt x="1570405" y="558355"/>
                </a:lnTo>
                <a:lnTo>
                  <a:pt x="1570088" y="545655"/>
                </a:lnTo>
                <a:lnTo>
                  <a:pt x="1481696" y="431355"/>
                </a:lnTo>
                <a:lnTo>
                  <a:pt x="1482331" y="418655"/>
                </a:lnTo>
                <a:lnTo>
                  <a:pt x="1483575" y="405955"/>
                </a:lnTo>
                <a:lnTo>
                  <a:pt x="1485455" y="405955"/>
                </a:lnTo>
                <a:lnTo>
                  <a:pt x="1487944" y="393255"/>
                </a:lnTo>
                <a:lnTo>
                  <a:pt x="1491170" y="380555"/>
                </a:lnTo>
                <a:lnTo>
                  <a:pt x="1495221" y="380555"/>
                </a:lnTo>
                <a:lnTo>
                  <a:pt x="1500111" y="367855"/>
                </a:lnTo>
                <a:lnTo>
                  <a:pt x="1505813" y="367855"/>
                </a:lnTo>
                <a:lnTo>
                  <a:pt x="1512201" y="355155"/>
                </a:lnTo>
                <a:lnTo>
                  <a:pt x="1557845" y="355155"/>
                </a:lnTo>
                <a:lnTo>
                  <a:pt x="1564119" y="367855"/>
                </a:lnTo>
                <a:lnTo>
                  <a:pt x="1568958" y="367855"/>
                </a:lnTo>
                <a:lnTo>
                  <a:pt x="1574025" y="380555"/>
                </a:lnTo>
                <a:lnTo>
                  <a:pt x="1579346" y="380555"/>
                </a:lnTo>
                <a:lnTo>
                  <a:pt x="1584909" y="393255"/>
                </a:lnTo>
                <a:lnTo>
                  <a:pt x="1658137" y="482155"/>
                </a:lnTo>
                <a:lnTo>
                  <a:pt x="1675384" y="482155"/>
                </a:lnTo>
                <a:lnTo>
                  <a:pt x="1677746" y="469455"/>
                </a:lnTo>
                <a:lnTo>
                  <a:pt x="1678724" y="469455"/>
                </a:lnTo>
                <a:close/>
              </a:path>
              <a:path w="11553190" h="1612900">
                <a:moveTo>
                  <a:pt x="10358653" y="139700"/>
                </a:moveTo>
                <a:lnTo>
                  <a:pt x="10358387" y="127000"/>
                </a:lnTo>
                <a:lnTo>
                  <a:pt x="10356659" y="114300"/>
                </a:lnTo>
                <a:lnTo>
                  <a:pt x="10353459" y="114300"/>
                </a:lnTo>
                <a:lnTo>
                  <a:pt x="10348785" y="101600"/>
                </a:lnTo>
                <a:lnTo>
                  <a:pt x="10342423" y="88900"/>
                </a:lnTo>
                <a:lnTo>
                  <a:pt x="10334168" y="76200"/>
                </a:lnTo>
                <a:lnTo>
                  <a:pt x="10330701" y="71882"/>
                </a:lnTo>
                <a:lnTo>
                  <a:pt x="10330701" y="139700"/>
                </a:lnTo>
                <a:lnTo>
                  <a:pt x="10330485" y="139700"/>
                </a:lnTo>
                <a:lnTo>
                  <a:pt x="10329088" y="152400"/>
                </a:lnTo>
                <a:lnTo>
                  <a:pt x="10326548" y="165100"/>
                </a:lnTo>
                <a:lnTo>
                  <a:pt x="10322877" y="177800"/>
                </a:lnTo>
                <a:lnTo>
                  <a:pt x="10318090" y="190500"/>
                </a:lnTo>
                <a:lnTo>
                  <a:pt x="10312273" y="190500"/>
                </a:lnTo>
                <a:lnTo>
                  <a:pt x="10305567" y="203200"/>
                </a:lnTo>
                <a:lnTo>
                  <a:pt x="10297985" y="215900"/>
                </a:lnTo>
                <a:lnTo>
                  <a:pt x="10289515" y="215900"/>
                </a:lnTo>
                <a:lnTo>
                  <a:pt x="10278313" y="228600"/>
                </a:lnTo>
                <a:lnTo>
                  <a:pt x="10267290" y="241300"/>
                </a:lnTo>
                <a:lnTo>
                  <a:pt x="10256456" y="254000"/>
                </a:lnTo>
                <a:lnTo>
                  <a:pt x="10245788" y="254000"/>
                </a:lnTo>
                <a:lnTo>
                  <a:pt x="10235260" y="266700"/>
                </a:lnTo>
                <a:lnTo>
                  <a:pt x="10164331" y="266700"/>
                </a:lnTo>
                <a:lnTo>
                  <a:pt x="10154463" y="254000"/>
                </a:lnTo>
                <a:lnTo>
                  <a:pt x="10144442" y="254000"/>
                </a:lnTo>
                <a:lnTo>
                  <a:pt x="10134257" y="241300"/>
                </a:lnTo>
                <a:lnTo>
                  <a:pt x="10123919" y="228600"/>
                </a:lnTo>
                <a:lnTo>
                  <a:pt x="10092360" y="203200"/>
                </a:lnTo>
                <a:lnTo>
                  <a:pt x="10262210" y="25400"/>
                </a:lnTo>
                <a:lnTo>
                  <a:pt x="10293617" y="63500"/>
                </a:lnTo>
                <a:lnTo>
                  <a:pt x="10303866" y="76200"/>
                </a:lnTo>
                <a:lnTo>
                  <a:pt x="10312336" y="76200"/>
                </a:lnTo>
                <a:lnTo>
                  <a:pt x="10327462" y="114300"/>
                </a:lnTo>
                <a:lnTo>
                  <a:pt x="10330701" y="139700"/>
                </a:lnTo>
                <a:lnTo>
                  <a:pt x="10330701" y="71882"/>
                </a:lnTo>
                <a:lnTo>
                  <a:pt x="10323995" y="63500"/>
                </a:lnTo>
                <a:lnTo>
                  <a:pt x="10311930" y="38100"/>
                </a:lnTo>
                <a:lnTo>
                  <a:pt x="10296982" y="25400"/>
                </a:lnTo>
                <a:lnTo>
                  <a:pt x="10267099" y="0"/>
                </a:lnTo>
                <a:lnTo>
                  <a:pt x="10253993" y="0"/>
                </a:lnTo>
                <a:lnTo>
                  <a:pt x="10062045" y="190500"/>
                </a:lnTo>
                <a:lnTo>
                  <a:pt x="10060445" y="190500"/>
                </a:lnTo>
                <a:lnTo>
                  <a:pt x="10061600" y="203200"/>
                </a:lnTo>
                <a:lnTo>
                  <a:pt x="10062832" y="203200"/>
                </a:lnTo>
                <a:lnTo>
                  <a:pt x="10104984" y="241300"/>
                </a:lnTo>
                <a:lnTo>
                  <a:pt x="10143350" y="279400"/>
                </a:lnTo>
                <a:lnTo>
                  <a:pt x="10156050" y="279400"/>
                </a:lnTo>
                <a:lnTo>
                  <a:pt x="10168750" y="292100"/>
                </a:lnTo>
                <a:lnTo>
                  <a:pt x="10246233" y="292100"/>
                </a:lnTo>
                <a:lnTo>
                  <a:pt x="10259289" y="279400"/>
                </a:lnTo>
                <a:lnTo>
                  <a:pt x="10272319" y="279400"/>
                </a:lnTo>
                <a:lnTo>
                  <a:pt x="10311143" y="241300"/>
                </a:lnTo>
                <a:lnTo>
                  <a:pt x="10338943" y="203200"/>
                </a:lnTo>
                <a:lnTo>
                  <a:pt x="10354920" y="165100"/>
                </a:lnTo>
                <a:lnTo>
                  <a:pt x="10357485" y="152400"/>
                </a:lnTo>
                <a:lnTo>
                  <a:pt x="10358653" y="139700"/>
                </a:lnTo>
                <a:close/>
              </a:path>
              <a:path w="11553190" h="1612900">
                <a:moveTo>
                  <a:pt x="10483342" y="355600"/>
                </a:moveTo>
                <a:lnTo>
                  <a:pt x="10482758" y="342900"/>
                </a:lnTo>
                <a:lnTo>
                  <a:pt x="10481208" y="330200"/>
                </a:lnTo>
                <a:lnTo>
                  <a:pt x="10478694" y="330200"/>
                </a:lnTo>
                <a:lnTo>
                  <a:pt x="10475062" y="317500"/>
                </a:lnTo>
                <a:lnTo>
                  <a:pt x="10470172" y="304800"/>
                </a:lnTo>
                <a:lnTo>
                  <a:pt x="10464013" y="304800"/>
                </a:lnTo>
                <a:lnTo>
                  <a:pt x="10458183" y="294830"/>
                </a:lnTo>
                <a:lnTo>
                  <a:pt x="10458183" y="355600"/>
                </a:lnTo>
                <a:lnTo>
                  <a:pt x="10455897" y="368300"/>
                </a:lnTo>
                <a:lnTo>
                  <a:pt x="10450944" y="381000"/>
                </a:lnTo>
                <a:lnTo>
                  <a:pt x="10443337" y="393700"/>
                </a:lnTo>
                <a:lnTo>
                  <a:pt x="10433075" y="393700"/>
                </a:lnTo>
                <a:lnTo>
                  <a:pt x="10346258" y="317500"/>
                </a:lnTo>
                <a:lnTo>
                  <a:pt x="10351338" y="304800"/>
                </a:lnTo>
                <a:lnTo>
                  <a:pt x="10362197" y="304800"/>
                </a:lnTo>
                <a:lnTo>
                  <a:pt x="10367962" y="292100"/>
                </a:lnTo>
                <a:lnTo>
                  <a:pt x="10422331" y="292100"/>
                </a:lnTo>
                <a:lnTo>
                  <a:pt x="10428148" y="304800"/>
                </a:lnTo>
                <a:lnTo>
                  <a:pt x="10439235" y="304800"/>
                </a:lnTo>
                <a:lnTo>
                  <a:pt x="10448226" y="317500"/>
                </a:lnTo>
                <a:lnTo>
                  <a:pt x="10454386" y="330200"/>
                </a:lnTo>
                <a:lnTo>
                  <a:pt x="10457701" y="342900"/>
                </a:lnTo>
                <a:lnTo>
                  <a:pt x="10458183" y="355600"/>
                </a:lnTo>
                <a:lnTo>
                  <a:pt x="10458183" y="294830"/>
                </a:lnTo>
                <a:lnTo>
                  <a:pt x="10456596" y="292100"/>
                </a:lnTo>
                <a:lnTo>
                  <a:pt x="10448938" y="292100"/>
                </a:lnTo>
                <a:lnTo>
                  <a:pt x="10440962" y="279400"/>
                </a:lnTo>
                <a:lnTo>
                  <a:pt x="10432682" y="279400"/>
                </a:lnTo>
                <a:lnTo>
                  <a:pt x="10424084" y="266700"/>
                </a:lnTo>
                <a:lnTo>
                  <a:pt x="10369067" y="266700"/>
                </a:lnTo>
                <a:lnTo>
                  <a:pt x="10359619" y="279400"/>
                </a:lnTo>
                <a:lnTo>
                  <a:pt x="10340670" y="279400"/>
                </a:lnTo>
                <a:lnTo>
                  <a:pt x="10331310" y="292100"/>
                </a:lnTo>
                <a:lnTo>
                  <a:pt x="10322077" y="292100"/>
                </a:lnTo>
                <a:lnTo>
                  <a:pt x="10312946" y="304800"/>
                </a:lnTo>
                <a:lnTo>
                  <a:pt x="10304043" y="317500"/>
                </a:lnTo>
                <a:lnTo>
                  <a:pt x="10296271" y="330200"/>
                </a:lnTo>
                <a:lnTo>
                  <a:pt x="10289642" y="330200"/>
                </a:lnTo>
                <a:lnTo>
                  <a:pt x="10284142" y="342900"/>
                </a:lnTo>
                <a:lnTo>
                  <a:pt x="10279761" y="355600"/>
                </a:lnTo>
                <a:lnTo>
                  <a:pt x="10276484" y="355600"/>
                </a:lnTo>
                <a:lnTo>
                  <a:pt x="10274313" y="368300"/>
                </a:lnTo>
                <a:lnTo>
                  <a:pt x="10273246" y="381000"/>
                </a:lnTo>
                <a:lnTo>
                  <a:pt x="10273284" y="393700"/>
                </a:lnTo>
                <a:lnTo>
                  <a:pt x="10274427" y="393700"/>
                </a:lnTo>
                <a:lnTo>
                  <a:pt x="10276675" y="406400"/>
                </a:lnTo>
                <a:lnTo>
                  <a:pt x="10280040" y="419100"/>
                </a:lnTo>
                <a:lnTo>
                  <a:pt x="10284485" y="419100"/>
                </a:lnTo>
                <a:lnTo>
                  <a:pt x="10290035" y="431800"/>
                </a:lnTo>
                <a:lnTo>
                  <a:pt x="10296677" y="444500"/>
                </a:lnTo>
                <a:lnTo>
                  <a:pt x="10304424" y="444500"/>
                </a:lnTo>
                <a:lnTo>
                  <a:pt x="10309479" y="457200"/>
                </a:lnTo>
                <a:lnTo>
                  <a:pt x="10314584" y="457200"/>
                </a:lnTo>
                <a:lnTo>
                  <a:pt x="10319702" y="469900"/>
                </a:lnTo>
                <a:lnTo>
                  <a:pt x="10331767" y="469900"/>
                </a:lnTo>
                <a:lnTo>
                  <a:pt x="10338079" y="482600"/>
                </a:lnTo>
                <a:lnTo>
                  <a:pt x="10381170" y="482600"/>
                </a:lnTo>
                <a:lnTo>
                  <a:pt x="10381907" y="469900"/>
                </a:lnTo>
                <a:lnTo>
                  <a:pt x="10365410" y="469900"/>
                </a:lnTo>
                <a:lnTo>
                  <a:pt x="10354894" y="457200"/>
                </a:lnTo>
                <a:lnTo>
                  <a:pt x="10349052" y="457200"/>
                </a:lnTo>
                <a:lnTo>
                  <a:pt x="10336212" y="444500"/>
                </a:lnTo>
                <a:lnTo>
                  <a:pt x="10329685" y="444500"/>
                </a:lnTo>
                <a:lnTo>
                  <a:pt x="10323055" y="431800"/>
                </a:lnTo>
                <a:lnTo>
                  <a:pt x="10316553" y="431800"/>
                </a:lnTo>
                <a:lnTo>
                  <a:pt x="10311130" y="419100"/>
                </a:lnTo>
                <a:lnTo>
                  <a:pt x="10306774" y="419100"/>
                </a:lnTo>
                <a:lnTo>
                  <a:pt x="10303485" y="406400"/>
                </a:lnTo>
                <a:lnTo>
                  <a:pt x="10301160" y="406400"/>
                </a:lnTo>
                <a:lnTo>
                  <a:pt x="10299751" y="393700"/>
                </a:lnTo>
                <a:lnTo>
                  <a:pt x="10299230" y="393700"/>
                </a:lnTo>
                <a:lnTo>
                  <a:pt x="10299611" y="381000"/>
                </a:lnTo>
                <a:lnTo>
                  <a:pt x="10300843" y="368300"/>
                </a:lnTo>
                <a:lnTo>
                  <a:pt x="10302888" y="368300"/>
                </a:lnTo>
                <a:lnTo>
                  <a:pt x="10305732" y="355600"/>
                </a:lnTo>
                <a:lnTo>
                  <a:pt x="10309403" y="355600"/>
                </a:lnTo>
                <a:lnTo>
                  <a:pt x="10313784" y="342900"/>
                </a:lnTo>
                <a:lnTo>
                  <a:pt x="10318801" y="342900"/>
                </a:lnTo>
                <a:lnTo>
                  <a:pt x="10324478" y="330200"/>
                </a:lnTo>
                <a:lnTo>
                  <a:pt x="10330790" y="330200"/>
                </a:lnTo>
                <a:lnTo>
                  <a:pt x="10430078" y="431800"/>
                </a:lnTo>
                <a:lnTo>
                  <a:pt x="10443185" y="431800"/>
                </a:lnTo>
                <a:lnTo>
                  <a:pt x="10446969" y="419100"/>
                </a:lnTo>
                <a:lnTo>
                  <a:pt x="10457091" y="419100"/>
                </a:lnTo>
                <a:lnTo>
                  <a:pt x="10462844" y="406400"/>
                </a:lnTo>
                <a:lnTo>
                  <a:pt x="10468026" y="393700"/>
                </a:lnTo>
                <a:lnTo>
                  <a:pt x="10472623" y="393700"/>
                </a:lnTo>
                <a:lnTo>
                  <a:pt x="10476497" y="381000"/>
                </a:lnTo>
                <a:lnTo>
                  <a:pt x="10479507" y="381000"/>
                </a:lnTo>
                <a:lnTo>
                  <a:pt x="10481666" y="368300"/>
                </a:lnTo>
                <a:lnTo>
                  <a:pt x="10482961" y="355600"/>
                </a:lnTo>
                <a:lnTo>
                  <a:pt x="10483342" y="355600"/>
                </a:lnTo>
                <a:close/>
              </a:path>
              <a:path w="11553190" h="1612900">
                <a:moveTo>
                  <a:pt x="10639768" y="508000"/>
                </a:moveTo>
                <a:lnTo>
                  <a:pt x="10639298" y="495300"/>
                </a:lnTo>
                <a:lnTo>
                  <a:pt x="10637406" y="495300"/>
                </a:lnTo>
                <a:lnTo>
                  <a:pt x="10635844" y="482600"/>
                </a:lnTo>
                <a:lnTo>
                  <a:pt x="10631538" y="469900"/>
                </a:lnTo>
                <a:lnTo>
                  <a:pt x="10628744" y="469900"/>
                </a:lnTo>
                <a:lnTo>
                  <a:pt x="10621899" y="457200"/>
                </a:lnTo>
                <a:lnTo>
                  <a:pt x="10617822" y="457200"/>
                </a:lnTo>
                <a:lnTo>
                  <a:pt x="10613085" y="444500"/>
                </a:lnTo>
                <a:lnTo>
                  <a:pt x="10599115" y="444500"/>
                </a:lnTo>
                <a:lnTo>
                  <a:pt x="10591597" y="431800"/>
                </a:lnTo>
                <a:lnTo>
                  <a:pt x="10575544" y="431800"/>
                </a:lnTo>
                <a:lnTo>
                  <a:pt x="10567111" y="419100"/>
                </a:lnTo>
                <a:lnTo>
                  <a:pt x="10540289" y="419100"/>
                </a:lnTo>
                <a:lnTo>
                  <a:pt x="10530904" y="431800"/>
                </a:lnTo>
                <a:lnTo>
                  <a:pt x="10511511" y="431800"/>
                </a:lnTo>
                <a:lnTo>
                  <a:pt x="10501541" y="444500"/>
                </a:lnTo>
                <a:lnTo>
                  <a:pt x="10491432" y="444500"/>
                </a:lnTo>
                <a:lnTo>
                  <a:pt x="10481208" y="457200"/>
                </a:lnTo>
                <a:lnTo>
                  <a:pt x="10470858" y="469900"/>
                </a:lnTo>
                <a:lnTo>
                  <a:pt x="10462146" y="469900"/>
                </a:lnTo>
                <a:lnTo>
                  <a:pt x="10454475" y="482600"/>
                </a:lnTo>
                <a:lnTo>
                  <a:pt x="10447858" y="495300"/>
                </a:lnTo>
                <a:lnTo>
                  <a:pt x="10442296" y="508000"/>
                </a:lnTo>
                <a:lnTo>
                  <a:pt x="10437736" y="508000"/>
                </a:lnTo>
                <a:lnTo>
                  <a:pt x="10434218" y="520700"/>
                </a:lnTo>
                <a:lnTo>
                  <a:pt x="10431704" y="533400"/>
                </a:lnTo>
                <a:lnTo>
                  <a:pt x="10430218" y="533400"/>
                </a:lnTo>
                <a:lnTo>
                  <a:pt x="10429748" y="546100"/>
                </a:lnTo>
                <a:lnTo>
                  <a:pt x="10430345" y="558800"/>
                </a:lnTo>
                <a:lnTo>
                  <a:pt x="10431996" y="558800"/>
                </a:lnTo>
                <a:lnTo>
                  <a:pt x="10434714" y="571500"/>
                </a:lnTo>
                <a:lnTo>
                  <a:pt x="10438473" y="584200"/>
                </a:lnTo>
                <a:lnTo>
                  <a:pt x="10443273" y="584200"/>
                </a:lnTo>
                <a:lnTo>
                  <a:pt x="10449128" y="596900"/>
                </a:lnTo>
                <a:lnTo>
                  <a:pt x="10456024" y="596900"/>
                </a:lnTo>
                <a:lnTo>
                  <a:pt x="10460965" y="609600"/>
                </a:lnTo>
                <a:lnTo>
                  <a:pt x="10466260" y="609600"/>
                </a:lnTo>
                <a:lnTo>
                  <a:pt x="10477513" y="622300"/>
                </a:lnTo>
                <a:lnTo>
                  <a:pt x="10499725" y="622300"/>
                </a:lnTo>
                <a:lnTo>
                  <a:pt x="10510355" y="635000"/>
                </a:lnTo>
                <a:lnTo>
                  <a:pt x="10526420" y="635000"/>
                </a:lnTo>
                <a:lnTo>
                  <a:pt x="10527449" y="622300"/>
                </a:lnTo>
                <a:lnTo>
                  <a:pt x="10537393" y="622300"/>
                </a:lnTo>
                <a:lnTo>
                  <a:pt x="10538346" y="609600"/>
                </a:lnTo>
                <a:lnTo>
                  <a:pt x="10501058" y="609600"/>
                </a:lnTo>
                <a:lnTo>
                  <a:pt x="10487381" y="596900"/>
                </a:lnTo>
                <a:lnTo>
                  <a:pt x="10480802" y="596900"/>
                </a:lnTo>
                <a:lnTo>
                  <a:pt x="10474490" y="584200"/>
                </a:lnTo>
                <a:lnTo>
                  <a:pt x="10469791" y="584200"/>
                </a:lnTo>
                <a:lnTo>
                  <a:pt x="10465829" y="571500"/>
                </a:lnTo>
                <a:lnTo>
                  <a:pt x="10460050" y="571500"/>
                </a:lnTo>
                <a:lnTo>
                  <a:pt x="10457155" y="558800"/>
                </a:lnTo>
                <a:lnTo>
                  <a:pt x="10456342" y="546100"/>
                </a:lnTo>
                <a:lnTo>
                  <a:pt x="10457599" y="546100"/>
                </a:lnTo>
                <a:lnTo>
                  <a:pt x="10458945" y="533400"/>
                </a:lnTo>
                <a:lnTo>
                  <a:pt x="10461092" y="533400"/>
                </a:lnTo>
                <a:lnTo>
                  <a:pt x="10464038" y="520700"/>
                </a:lnTo>
                <a:lnTo>
                  <a:pt x="10467784" y="508000"/>
                </a:lnTo>
                <a:lnTo>
                  <a:pt x="10472344" y="508000"/>
                </a:lnTo>
                <a:lnTo>
                  <a:pt x="10477741" y="495300"/>
                </a:lnTo>
                <a:lnTo>
                  <a:pt x="10483977" y="495300"/>
                </a:lnTo>
                <a:lnTo>
                  <a:pt x="10491064" y="482600"/>
                </a:lnTo>
                <a:lnTo>
                  <a:pt x="10505796" y="469900"/>
                </a:lnTo>
                <a:lnTo>
                  <a:pt x="10520159" y="457200"/>
                </a:lnTo>
                <a:lnTo>
                  <a:pt x="10534167" y="457200"/>
                </a:lnTo>
                <a:lnTo>
                  <a:pt x="10547820" y="444500"/>
                </a:lnTo>
                <a:lnTo>
                  <a:pt x="10560876" y="444500"/>
                </a:lnTo>
                <a:lnTo>
                  <a:pt x="10573131" y="457200"/>
                </a:lnTo>
                <a:lnTo>
                  <a:pt x="10584586" y="457200"/>
                </a:lnTo>
                <a:lnTo>
                  <a:pt x="10595254" y="469900"/>
                </a:lnTo>
                <a:lnTo>
                  <a:pt x="10601884" y="469900"/>
                </a:lnTo>
                <a:lnTo>
                  <a:pt x="10606646" y="482600"/>
                </a:lnTo>
                <a:lnTo>
                  <a:pt x="10612438" y="495300"/>
                </a:lnTo>
                <a:lnTo>
                  <a:pt x="10614431" y="495300"/>
                </a:lnTo>
                <a:lnTo>
                  <a:pt x="10616641" y="508000"/>
                </a:lnTo>
                <a:lnTo>
                  <a:pt x="10617327" y="508000"/>
                </a:lnTo>
                <a:lnTo>
                  <a:pt x="10617848" y="520700"/>
                </a:lnTo>
                <a:lnTo>
                  <a:pt x="10618724" y="520700"/>
                </a:lnTo>
                <a:lnTo>
                  <a:pt x="10621251" y="533400"/>
                </a:lnTo>
                <a:lnTo>
                  <a:pt x="10627030" y="533400"/>
                </a:lnTo>
                <a:lnTo>
                  <a:pt x="10629608" y="520700"/>
                </a:lnTo>
                <a:lnTo>
                  <a:pt x="10638841" y="520700"/>
                </a:lnTo>
                <a:lnTo>
                  <a:pt x="10639247" y="508000"/>
                </a:lnTo>
                <a:lnTo>
                  <a:pt x="10639768" y="508000"/>
                </a:lnTo>
                <a:close/>
              </a:path>
              <a:path w="11553190" h="1612900">
                <a:moveTo>
                  <a:pt x="10770832" y="622300"/>
                </a:moveTo>
                <a:lnTo>
                  <a:pt x="10770527" y="609600"/>
                </a:lnTo>
                <a:lnTo>
                  <a:pt x="10766476" y="609600"/>
                </a:lnTo>
                <a:lnTo>
                  <a:pt x="10763212" y="596900"/>
                </a:lnTo>
                <a:lnTo>
                  <a:pt x="10756811" y="596900"/>
                </a:lnTo>
                <a:lnTo>
                  <a:pt x="10752290" y="584200"/>
                </a:lnTo>
                <a:lnTo>
                  <a:pt x="10687253" y="584200"/>
                </a:lnTo>
                <a:lnTo>
                  <a:pt x="10710456" y="558800"/>
                </a:lnTo>
                <a:lnTo>
                  <a:pt x="10710901" y="558800"/>
                </a:lnTo>
                <a:lnTo>
                  <a:pt x="10710278" y="546100"/>
                </a:lnTo>
                <a:lnTo>
                  <a:pt x="10698061" y="546100"/>
                </a:lnTo>
                <a:lnTo>
                  <a:pt x="10695851" y="533400"/>
                </a:lnTo>
                <a:lnTo>
                  <a:pt x="10694911" y="533400"/>
                </a:lnTo>
                <a:lnTo>
                  <a:pt x="10693337" y="546100"/>
                </a:lnTo>
                <a:lnTo>
                  <a:pt x="10692625" y="546100"/>
                </a:lnTo>
                <a:lnTo>
                  <a:pt x="10548493" y="685800"/>
                </a:lnTo>
                <a:lnTo>
                  <a:pt x="10549153" y="685800"/>
                </a:lnTo>
                <a:lnTo>
                  <a:pt x="10551160" y="698500"/>
                </a:lnTo>
                <a:lnTo>
                  <a:pt x="10567276" y="698500"/>
                </a:lnTo>
                <a:lnTo>
                  <a:pt x="10664520" y="609600"/>
                </a:lnTo>
                <a:lnTo>
                  <a:pt x="10672077" y="609600"/>
                </a:lnTo>
                <a:lnTo>
                  <a:pt x="10679138" y="596900"/>
                </a:lnTo>
                <a:lnTo>
                  <a:pt x="10722381" y="596900"/>
                </a:lnTo>
                <a:lnTo>
                  <a:pt x="10730268" y="609600"/>
                </a:lnTo>
                <a:lnTo>
                  <a:pt x="10740898" y="609600"/>
                </a:lnTo>
                <a:lnTo>
                  <a:pt x="10743946" y="622300"/>
                </a:lnTo>
                <a:lnTo>
                  <a:pt x="10748582" y="622300"/>
                </a:lnTo>
                <a:lnTo>
                  <a:pt x="10750156" y="635000"/>
                </a:lnTo>
                <a:lnTo>
                  <a:pt x="10762386" y="635000"/>
                </a:lnTo>
                <a:lnTo>
                  <a:pt x="10763974" y="622300"/>
                </a:lnTo>
                <a:lnTo>
                  <a:pt x="10770832" y="622300"/>
                </a:lnTo>
                <a:close/>
              </a:path>
              <a:path w="11553190" h="1612900">
                <a:moveTo>
                  <a:pt x="10914799" y="762000"/>
                </a:moveTo>
                <a:lnTo>
                  <a:pt x="10912589" y="749300"/>
                </a:lnTo>
                <a:lnTo>
                  <a:pt x="10901807" y="749300"/>
                </a:lnTo>
                <a:lnTo>
                  <a:pt x="10900296" y="736600"/>
                </a:lnTo>
                <a:lnTo>
                  <a:pt x="10893882" y="736600"/>
                </a:lnTo>
                <a:lnTo>
                  <a:pt x="10725290" y="825500"/>
                </a:lnTo>
                <a:lnTo>
                  <a:pt x="10724655" y="825500"/>
                </a:lnTo>
                <a:lnTo>
                  <a:pt x="10804690" y="647700"/>
                </a:lnTo>
                <a:lnTo>
                  <a:pt x="10801350" y="647700"/>
                </a:lnTo>
                <a:lnTo>
                  <a:pt x="10799585" y="635000"/>
                </a:lnTo>
                <a:lnTo>
                  <a:pt x="10782122" y="635000"/>
                </a:lnTo>
                <a:lnTo>
                  <a:pt x="10694670" y="825500"/>
                </a:lnTo>
                <a:lnTo>
                  <a:pt x="10693832" y="825500"/>
                </a:lnTo>
                <a:lnTo>
                  <a:pt x="10693616" y="838200"/>
                </a:lnTo>
                <a:lnTo>
                  <a:pt x="10694353" y="838200"/>
                </a:lnTo>
                <a:lnTo>
                  <a:pt x="10623474" y="863600"/>
                </a:lnTo>
                <a:lnTo>
                  <a:pt x="10618813" y="863600"/>
                </a:lnTo>
                <a:lnTo>
                  <a:pt x="10618470" y="876300"/>
                </a:lnTo>
                <a:lnTo>
                  <a:pt x="10622839" y="876300"/>
                </a:lnTo>
                <a:lnTo>
                  <a:pt x="10628427" y="889000"/>
                </a:lnTo>
                <a:lnTo>
                  <a:pt x="10640212" y="889000"/>
                </a:lnTo>
                <a:lnTo>
                  <a:pt x="10713606" y="850900"/>
                </a:lnTo>
                <a:lnTo>
                  <a:pt x="10910138" y="762000"/>
                </a:lnTo>
                <a:lnTo>
                  <a:pt x="10914799" y="762000"/>
                </a:lnTo>
                <a:close/>
              </a:path>
              <a:path w="11553190" h="1612900">
                <a:moveTo>
                  <a:pt x="11043031" y="901700"/>
                </a:moveTo>
                <a:lnTo>
                  <a:pt x="11042117" y="901700"/>
                </a:lnTo>
                <a:lnTo>
                  <a:pt x="11040161" y="889000"/>
                </a:lnTo>
                <a:lnTo>
                  <a:pt x="11037011" y="876300"/>
                </a:lnTo>
                <a:lnTo>
                  <a:pt x="11032554" y="876300"/>
                </a:lnTo>
                <a:lnTo>
                  <a:pt x="11026788" y="863600"/>
                </a:lnTo>
                <a:lnTo>
                  <a:pt x="11019714" y="850900"/>
                </a:lnTo>
                <a:lnTo>
                  <a:pt x="11016272" y="850900"/>
                </a:lnTo>
                <a:lnTo>
                  <a:pt x="11016272" y="901700"/>
                </a:lnTo>
                <a:lnTo>
                  <a:pt x="11016196" y="914400"/>
                </a:lnTo>
                <a:lnTo>
                  <a:pt x="11015320" y="914400"/>
                </a:lnTo>
                <a:lnTo>
                  <a:pt x="11013631" y="927100"/>
                </a:lnTo>
                <a:lnTo>
                  <a:pt x="11011218" y="927100"/>
                </a:lnTo>
                <a:lnTo>
                  <a:pt x="11008182" y="939800"/>
                </a:lnTo>
                <a:lnTo>
                  <a:pt x="11004512" y="939800"/>
                </a:lnTo>
                <a:lnTo>
                  <a:pt x="11000219" y="952500"/>
                </a:lnTo>
                <a:lnTo>
                  <a:pt x="10995419" y="952500"/>
                </a:lnTo>
                <a:lnTo>
                  <a:pt x="10990288" y="965200"/>
                </a:lnTo>
                <a:lnTo>
                  <a:pt x="10984802" y="965200"/>
                </a:lnTo>
                <a:lnTo>
                  <a:pt x="10978985" y="977900"/>
                </a:lnTo>
                <a:lnTo>
                  <a:pt x="10967542" y="977900"/>
                </a:lnTo>
                <a:lnTo>
                  <a:pt x="10961408" y="990600"/>
                </a:lnTo>
                <a:lnTo>
                  <a:pt x="10948416" y="990600"/>
                </a:lnTo>
                <a:lnTo>
                  <a:pt x="10941787" y="1003300"/>
                </a:lnTo>
                <a:lnTo>
                  <a:pt x="10889234" y="1003300"/>
                </a:lnTo>
                <a:lnTo>
                  <a:pt x="10883379" y="990600"/>
                </a:lnTo>
                <a:lnTo>
                  <a:pt x="10872419" y="990600"/>
                </a:lnTo>
                <a:lnTo>
                  <a:pt x="10868127" y="977900"/>
                </a:lnTo>
                <a:lnTo>
                  <a:pt x="10864926" y="965200"/>
                </a:lnTo>
                <a:lnTo>
                  <a:pt x="10862805" y="965200"/>
                </a:lnTo>
                <a:lnTo>
                  <a:pt x="10861573" y="952500"/>
                </a:lnTo>
                <a:lnTo>
                  <a:pt x="10861065" y="939800"/>
                </a:lnTo>
                <a:lnTo>
                  <a:pt x="10861256" y="927100"/>
                </a:lnTo>
                <a:lnTo>
                  <a:pt x="10862170" y="914400"/>
                </a:lnTo>
                <a:lnTo>
                  <a:pt x="10924362" y="850900"/>
                </a:lnTo>
                <a:lnTo>
                  <a:pt x="10966615" y="850900"/>
                </a:lnTo>
                <a:lnTo>
                  <a:pt x="10979036" y="863600"/>
                </a:lnTo>
                <a:lnTo>
                  <a:pt x="10998086" y="863600"/>
                </a:lnTo>
                <a:lnTo>
                  <a:pt x="11001870" y="876300"/>
                </a:lnTo>
                <a:lnTo>
                  <a:pt x="11006988" y="876300"/>
                </a:lnTo>
                <a:lnTo>
                  <a:pt x="11010964" y="889000"/>
                </a:lnTo>
                <a:lnTo>
                  <a:pt x="11013808" y="889000"/>
                </a:lnTo>
                <a:lnTo>
                  <a:pt x="11015536" y="901700"/>
                </a:lnTo>
                <a:lnTo>
                  <a:pt x="11016272" y="901700"/>
                </a:lnTo>
                <a:lnTo>
                  <a:pt x="11016272" y="850900"/>
                </a:lnTo>
                <a:lnTo>
                  <a:pt x="11009973" y="850900"/>
                </a:lnTo>
                <a:lnTo>
                  <a:pt x="10999457" y="838200"/>
                </a:lnTo>
                <a:lnTo>
                  <a:pt x="10942841" y="838200"/>
                </a:lnTo>
                <a:lnTo>
                  <a:pt x="10964253" y="812800"/>
                </a:lnTo>
                <a:lnTo>
                  <a:pt x="10965040" y="812800"/>
                </a:lnTo>
                <a:lnTo>
                  <a:pt x="10964202" y="800100"/>
                </a:lnTo>
                <a:lnTo>
                  <a:pt x="10952277" y="800100"/>
                </a:lnTo>
                <a:lnTo>
                  <a:pt x="10950283" y="787400"/>
                </a:lnTo>
                <a:lnTo>
                  <a:pt x="10949381" y="787400"/>
                </a:lnTo>
                <a:lnTo>
                  <a:pt x="10947806" y="800100"/>
                </a:lnTo>
                <a:lnTo>
                  <a:pt x="10947044" y="800100"/>
                </a:lnTo>
                <a:lnTo>
                  <a:pt x="10746143" y="990600"/>
                </a:lnTo>
                <a:lnTo>
                  <a:pt x="10745699" y="990600"/>
                </a:lnTo>
                <a:lnTo>
                  <a:pt x="10745178" y="1003300"/>
                </a:lnTo>
                <a:lnTo>
                  <a:pt x="10750194" y="1003300"/>
                </a:lnTo>
                <a:lnTo>
                  <a:pt x="10753877" y="1016000"/>
                </a:lnTo>
                <a:lnTo>
                  <a:pt x="10764939" y="1016000"/>
                </a:lnTo>
                <a:lnTo>
                  <a:pt x="10839285" y="939800"/>
                </a:lnTo>
                <a:lnTo>
                  <a:pt x="10839183" y="952500"/>
                </a:lnTo>
                <a:lnTo>
                  <a:pt x="10839463" y="952500"/>
                </a:lnTo>
                <a:lnTo>
                  <a:pt x="10840834" y="965200"/>
                </a:lnTo>
                <a:lnTo>
                  <a:pt x="10841990" y="977900"/>
                </a:lnTo>
                <a:lnTo>
                  <a:pt x="10845254" y="990600"/>
                </a:lnTo>
                <a:lnTo>
                  <a:pt x="10847464" y="990600"/>
                </a:lnTo>
                <a:lnTo>
                  <a:pt x="10853039" y="1003300"/>
                </a:lnTo>
                <a:lnTo>
                  <a:pt x="10860748" y="1003300"/>
                </a:lnTo>
                <a:lnTo>
                  <a:pt x="10868304" y="1016000"/>
                </a:lnTo>
                <a:lnTo>
                  <a:pt x="10876153" y="1016000"/>
                </a:lnTo>
                <a:lnTo>
                  <a:pt x="10884294" y="1028700"/>
                </a:lnTo>
                <a:lnTo>
                  <a:pt x="10955376" y="1028700"/>
                </a:lnTo>
                <a:lnTo>
                  <a:pt x="10964697" y="1016000"/>
                </a:lnTo>
                <a:lnTo>
                  <a:pt x="10974019" y="1016000"/>
                </a:lnTo>
                <a:lnTo>
                  <a:pt x="10983303" y="1003300"/>
                </a:lnTo>
                <a:lnTo>
                  <a:pt x="10992536" y="1003300"/>
                </a:lnTo>
                <a:lnTo>
                  <a:pt x="11001718" y="990600"/>
                </a:lnTo>
                <a:lnTo>
                  <a:pt x="11009147" y="977900"/>
                </a:lnTo>
                <a:lnTo>
                  <a:pt x="11015955" y="977900"/>
                </a:lnTo>
                <a:lnTo>
                  <a:pt x="11022165" y="965200"/>
                </a:lnTo>
                <a:lnTo>
                  <a:pt x="11027766" y="952500"/>
                </a:lnTo>
                <a:lnTo>
                  <a:pt x="11032604" y="952500"/>
                </a:lnTo>
                <a:lnTo>
                  <a:pt x="11036541" y="939800"/>
                </a:lnTo>
                <a:lnTo>
                  <a:pt x="11039589" y="927100"/>
                </a:lnTo>
                <a:lnTo>
                  <a:pt x="11041736" y="927100"/>
                </a:lnTo>
                <a:lnTo>
                  <a:pt x="11042904" y="914400"/>
                </a:lnTo>
                <a:lnTo>
                  <a:pt x="11043031" y="901700"/>
                </a:lnTo>
                <a:close/>
              </a:path>
              <a:path w="11553190" h="1612900">
                <a:moveTo>
                  <a:pt x="11181486" y="1028700"/>
                </a:moveTo>
                <a:lnTo>
                  <a:pt x="11161382" y="1003300"/>
                </a:lnTo>
                <a:lnTo>
                  <a:pt x="11141278" y="977900"/>
                </a:lnTo>
                <a:lnTo>
                  <a:pt x="11159109" y="965200"/>
                </a:lnTo>
                <a:lnTo>
                  <a:pt x="11176953" y="952500"/>
                </a:lnTo>
                <a:lnTo>
                  <a:pt x="11177384" y="952500"/>
                </a:lnTo>
                <a:lnTo>
                  <a:pt x="11177803" y="939800"/>
                </a:lnTo>
                <a:lnTo>
                  <a:pt x="11172850" y="939800"/>
                </a:lnTo>
                <a:lnTo>
                  <a:pt x="11169167" y="927100"/>
                </a:lnTo>
                <a:lnTo>
                  <a:pt x="11158169" y="927100"/>
                </a:lnTo>
                <a:lnTo>
                  <a:pt x="11122495" y="965200"/>
                </a:lnTo>
                <a:lnTo>
                  <a:pt x="11100448" y="939800"/>
                </a:lnTo>
                <a:lnTo>
                  <a:pt x="11089767" y="939800"/>
                </a:lnTo>
                <a:lnTo>
                  <a:pt x="11085767" y="952500"/>
                </a:lnTo>
                <a:lnTo>
                  <a:pt x="11083773" y="952500"/>
                </a:lnTo>
                <a:lnTo>
                  <a:pt x="11106556" y="977900"/>
                </a:lnTo>
                <a:lnTo>
                  <a:pt x="11017682" y="1066800"/>
                </a:lnTo>
                <a:lnTo>
                  <a:pt x="11012005" y="1079500"/>
                </a:lnTo>
                <a:lnTo>
                  <a:pt x="11007001" y="1079500"/>
                </a:lnTo>
                <a:lnTo>
                  <a:pt x="11002658" y="1092200"/>
                </a:lnTo>
                <a:lnTo>
                  <a:pt x="10998975" y="1092200"/>
                </a:lnTo>
                <a:lnTo>
                  <a:pt x="10994504" y="1104900"/>
                </a:lnTo>
                <a:lnTo>
                  <a:pt x="10991926" y="1104900"/>
                </a:lnTo>
                <a:lnTo>
                  <a:pt x="10990555" y="1117600"/>
                </a:lnTo>
                <a:lnTo>
                  <a:pt x="10991736" y="1130300"/>
                </a:lnTo>
                <a:lnTo>
                  <a:pt x="10994796" y="1130300"/>
                </a:lnTo>
                <a:lnTo>
                  <a:pt x="10997451" y="1143000"/>
                </a:lnTo>
                <a:lnTo>
                  <a:pt x="11000867" y="1143000"/>
                </a:lnTo>
                <a:lnTo>
                  <a:pt x="11005033" y="1155700"/>
                </a:lnTo>
                <a:lnTo>
                  <a:pt x="11014342" y="1155700"/>
                </a:lnTo>
                <a:lnTo>
                  <a:pt x="11019282" y="1168400"/>
                </a:lnTo>
                <a:lnTo>
                  <a:pt x="11050257" y="1168400"/>
                </a:lnTo>
                <a:lnTo>
                  <a:pt x="11051731" y="1155700"/>
                </a:lnTo>
                <a:lnTo>
                  <a:pt x="11039932" y="1155700"/>
                </a:lnTo>
                <a:lnTo>
                  <a:pt x="11037545" y="1143000"/>
                </a:lnTo>
                <a:lnTo>
                  <a:pt x="11027308" y="1143000"/>
                </a:lnTo>
                <a:lnTo>
                  <a:pt x="11022165" y="1130300"/>
                </a:lnTo>
                <a:lnTo>
                  <a:pt x="11019041" y="1130300"/>
                </a:lnTo>
                <a:lnTo>
                  <a:pt x="11017936" y="1117600"/>
                </a:lnTo>
                <a:lnTo>
                  <a:pt x="11018863" y="1117600"/>
                </a:lnTo>
                <a:lnTo>
                  <a:pt x="11021568" y="1104900"/>
                </a:lnTo>
                <a:lnTo>
                  <a:pt x="11025823" y="1104900"/>
                </a:lnTo>
                <a:lnTo>
                  <a:pt x="11031626" y="1092200"/>
                </a:lnTo>
                <a:lnTo>
                  <a:pt x="11038992" y="1092200"/>
                </a:lnTo>
                <a:lnTo>
                  <a:pt x="11125340" y="1003300"/>
                </a:lnTo>
                <a:lnTo>
                  <a:pt x="11166170" y="1041400"/>
                </a:lnTo>
                <a:lnTo>
                  <a:pt x="11174806" y="1041400"/>
                </a:lnTo>
                <a:lnTo>
                  <a:pt x="11178794" y="1028700"/>
                </a:lnTo>
                <a:lnTo>
                  <a:pt x="11181486" y="1028700"/>
                </a:lnTo>
                <a:close/>
              </a:path>
              <a:path w="11553190" h="1612900">
                <a:moveTo>
                  <a:pt x="11240287" y="1079500"/>
                </a:moveTo>
                <a:lnTo>
                  <a:pt x="11235334" y="1079500"/>
                </a:lnTo>
                <a:lnTo>
                  <a:pt x="11231651" y="1066800"/>
                </a:lnTo>
                <a:lnTo>
                  <a:pt x="11220653" y="1066800"/>
                </a:lnTo>
                <a:lnTo>
                  <a:pt x="11076534" y="1206500"/>
                </a:lnTo>
                <a:lnTo>
                  <a:pt x="11076089" y="1219200"/>
                </a:lnTo>
                <a:lnTo>
                  <a:pt x="11080585" y="1219200"/>
                </a:lnTo>
                <a:lnTo>
                  <a:pt x="11084268" y="1231900"/>
                </a:lnTo>
                <a:lnTo>
                  <a:pt x="11095952" y="1231900"/>
                </a:lnTo>
                <a:lnTo>
                  <a:pt x="11239449" y="1092200"/>
                </a:lnTo>
                <a:lnTo>
                  <a:pt x="11239868" y="1092200"/>
                </a:lnTo>
                <a:lnTo>
                  <a:pt x="11240287" y="1079500"/>
                </a:lnTo>
                <a:close/>
              </a:path>
              <a:path w="11553190" h="1612900">
                <a:moveTo>
                  <a:pt x="11297374" y="1028700"/>
                </a:moveTo>
                <a:lnTo>
                  <a:pt x="11295063" y="1016000"/>
                </a:lnTo>
                <a:lnTo>
                  <a:pt x="11270069" y="1016000"/>
                </a:lnTo>
                <a:lnTo>
                  <a:pt x="11259960" y="1028700"/>
                </a:lnTo>
                <a:lnTo>
                  <a:pt x="11257445" y="1028700"/>
                </a:lnTo>
                <a:lnTo>
                  <a:pt x="11259757" y="1041400"/>
                </a:lnTo>
                <a:lnTo>
                  <a:pt x="11269116" y="1041400"/>
                </a:lnTo>
                <a:lnTo>
                  <a:pt x="11273282" y="1054100"/>
                </a:lnTo>
                <a:lnTo>
                  <a:pt x="11280432" y="1054100"/>
                </a:lnTo>
                <a:lnTo>
                  <a:pt x="11284750" y="1041400"/>
                </a:lnTo>
                <a:lnTo>
                  <a:pt x="11294847" y="1041400"/>
                </a:lnTo>
                <a:lnTo>
                  <a:pt x="11297374" y="1028700"/>
                </a:lnTo>
                <a:close/>
              </a:path>
              <a:path w="11553190" h="1612900">
                <a:moveTo>
                  <a:pt x="11386452" y="1257300"/>
                </a:moveTo>
                <a:lnTo>
                  <a:pt x="11385550" y="1244600"/>
                </a:lnTo>
                <a:lnTo>
                  <a:pt x="11383531" y="1231900"/>
                </a:lnTo>
                <a:lnTo>
                  <a:pt x="11380419" y="1231900"/>
                </a:lnTo>
                <a:lnTo>
                  <a:pt x="11376165" y="1219200"/>
                </a:lnTo>
                <a:lnTo>
                  <a:pt x="11370729" y="1206500"/>
                </a:lnTo>
                <a:lnTo>
                  <a:pt x="11364125" y="1206500"/>
                </a:lnTo>
                <a:lnTo>
                  <a:pt x="11359579" y="1199083"/>
                </a:lnTo>
                <a:lnTo>
                  <a:pt x="11359579" y="1257300"/>
                </a:lnTo>
                <a:lnTo>
                  <a:pt x="11358474" y="1270000"/>
                </a:lnTo>
                <a:lnTo>
                  <a:pt x="11356645" y="1270000"/>
                </a:lnTo>
                <a:lnTo>
                  <a:pt x="11354105" y="1282700"/>
                </a:lnTo>
                <a:lnTo>
                  <a:pt x="11350854" y="1282700"/>
                </a:lnTo>
                <a:lnTo>
                  <a:pt x="11346879" y="1295400"/>
                </a:lnTo>
                <a:lnTo>
                  <a:pt x="11342319" y="1295400"/>
                </a:lnTo>
                <a:lnTo>
                  <a:pt x="11337315" y="1308100"/>
                </a:lnTo>
                <a:lnTo>
                  <a:pt x="11331893" y="1308100"/>
                </a:lnTo>
                <a:lnTo>
                  <a:pt x="11326038" y="1320800"/>
                </a:lnTo>
                <a:lnTo>
                  <a:pt x="11319497" y="1320800"/>
                </a:lnTo>
                <a:lnTo>
                  <a:pt x="11312843" y="1333500"/>
                </a:lnTo>
                <a:lnTo>
                  <a:pt x="11299203" y="1333500"/>
                </a:lnTo>
                <a:lnTo>
                  <a:pt x="11292243" y="1346200"/>
                </a:lnTo>
                <a:lnTo>
                  <a:pt x="11229861" y="1346200"/>
                </a:lnTo>
                <a:lnTo>
                  <a:pt x="11223257" y="1333500"/>
                </a:lnTo>
                <a:lnTo>
                  <a:pt x="11216805" y="1333500"/>
                </a:lnTo>
                <a:lnTo>
                  <a:pt x="11210442" y="1320800"/>
                </a:lnTo>
                <a:lnTo>
                  <a:pt x="11205274" y="1320800"/>
                </a:lnTo>
                <a:lnTo>
                  <a:pt x="11201286" y="1308100"/>
                </a:lnTo>
                <a:lnTo>
                  <a:pt x="11198492" y="1295400"/>
                </a:lnTo>
                <a:lnTo>
                  <a:pt x="11196726" y="1295400"/>
                </a:lnTo>
                <a:lnTo>
                  <a:pt x="11195876" y="1282700"/>
                </a:lnTo>
                <a:lnTo>
                  <a:pt x="11196917" y="1270000"/>
                </a:lnTo>
                <a:lnTo>
                  <a:pt x="11198695" y="1270000"/>
                </a:lnTo>
                <a:lnTo>
                  <a:pt x="11201222" y="1257300"/>
                </a:lnTo>
                <a:lnTo>
                  <a:pt x="11204499" y="1257300"/>
                </a:lnTo>
                <a:lnTo>
                  <a:pt x="11208512" y="1244600"/>
                </a:lnTo>
                <a:lnTo>
                  <a:pt x="11213109" y="1244600"/>
                </a:lnTo>
                <a:lnTo>
                  <a:pt x="11218151" y="1231900"/>
                </a:lnTo>
                <a:lnTo>
                  <a:pt x="11223650" y="1231900"/>
                </a:lnTo>
                <a:lnTo>
                  <a:pt x="11229581" y="1219200"/>
                </a:lnTo>
                <a:lnTo>
                  <a:pt x="11236046" y="1219200"/>
                </a:lnTo>
                <a:lnTo>
                  <a:pt x="11242650" y="1206500"/>
                </a:lnTo>
                <a:lnTo>
                  <a:pt x="11249381" y="1206500"/>
                </a:lnTo>
                <a:lnTo>
                  <a:pt x="11256264" y="1193800"/>
                </a:lnTo>
                <a:lnTo>
                  <a:pt x="11325758" y="1193800"/>
                </a:lnTo>
                <a:lnTo>
                  <a:pt x="11332362" y="1206500"/>
                </a:lnTo>
                <a:lnTo>
                  <a:pt x="11338827" y="1206500"/>
                </a:lnTo>
                <a:lnTo>
                  <a:pt x="11345164" y="1219200"/>
                </a:lnTo>
                <a:lnTo>
                  <a:pt x="11350320" y="1219200"/>
                </a:lnTo>
                <a:lnTo>
                  <a:pt x="11354283" y="1231900"/>
                </a:lnTo>
                <a:lnTo>
                  <a:pt x="11357051" y="1231900"/>
                </a:lnTo>
                <a:lnTo>
                  <a:pt x="11358766" y="1244600"/>
                </a:lnTo>
                <a:lnTo>
                  <a:pt x="11359579" y="1257300"/>
                </a:lnTo>
                <a:lnTo>
                  <a:pt x="11359579" y="1199083"/>
                </a:lnTo>
                <a:lnTo>
                  <a:pt x="11356340" y="1193800"/>
                </a:lnTo>
                <a:lnTo>
                  <a:pt x="11347488" y="1181100"/>
                </a:lnTo>
                <a:lnTo>
                  <a:pt x="11338471" y="1181100"/>
                </a:lnTo>
                <a:lnTo>
                  <a:pt x="11329264" y="1168400"/>
                </a:lnTo>
                <a:lnTo>
                  <a:pt x="11253102" y="1168400"/>
                </a:lnTo>
                <a:lnTo>
                  <a:pt x="11243716" y="1181100"/>
                </a:lnTo>
                <a:lnTo>
                  <a:pt x="11225416" y="1181100"/>
                </a:lnTo>
                <a:lnTo>
                  <a:pt x="11216589" y="1193800"/>
                </a:lnTo>
                <a:lnTo>
                  <a:pt x="11207966" y="1206500"/>
                </a:lnTo>
                <a:lnTo>
                  <a:pt x="11199609" y="1206500"/>
                </a:lnTo>
                <a:lnTo>
                  <a:pt x="11192231" y="1219200"/>
                </a:lnTo>
                <a:lnTo>
                  <a:pt x="11185843" y="1231900"/>
                </a:lnTo>
                <a:lnTo>
                  <a:pt x="11180420" y="1231900"/>
                </a:lnTo>
                <a:lnTo>
                  <a:pt x="11176013" y="1244600"/>
                </a:lnTo>
                <a:lnTo>
                  <a:pt x="11172660" y="1257300"/>
                </a:lnTo>
                <a:lnTo>
                  <a:pt x="11170361" y="1270000"/>
                </a:lnTo>
                <a:lnTo>
                  <a:pt x="11169129" y="1270000"/>
                </a:lnTo>
                <a:lnTo>
                  <a:pt x="11168952" y="1282700"/>
                </a:lnTo>
                <a:lnTo>
                  <a:pt x="11169879" y="1295400"/>
                </a:lnTo>
                <a:lnTo>
                  <a:pt x="11171873" y="1308100"/>
                </a:lnTo>
                <a:lnTo>
                  <a:pt x="11174971" y="1308100"/>
                </a:lnTo>
                <a:lnTo>
                  <a:pt x="11179188" y="1320800"/>
                </a:lnTo>
                <a:lnTo>
                  <a:pt x="11184598" y="1333500"/>
                </a:lnTo>
                <a:lnTo>
                  <a:pt x="11191189" y="1333500"/>
                </a:lnTo>
                <a:lnTo>
                  <a:pt x="11198962" y="1346200"/>
                </a:lnTo>
                <a:lnTo>
                  <a:pt x="11207750" y="1358900"/>
                </a:lnTo>
                <a:lnTo>
                  <a:pt x="11216742" y="1358900"/>
                </a:lnTo>
                <a:lnTo>
                  <a:pt x="11225936" y="1371600"/>
                </a:lnTo>
                <a:lnTo>
                  <a:pt x="11302390" y="1371600"/>
                </a:lnTo>
                <a:lnTo>
                  <a:pt x="11311827" y="1358900"/>
                </a:lnTo>
                <a:lnTo>
                  <a:pt x="11321110" y="1358900"/>
                </a:lnTo>
                <a:lnTo>
                  <a:pt x="11330178" y="1346200"/>
                </a:lnTo>
                <a:lnTo>
                  <a:pt x="11339030" y="1346200"/>
                </a:lnTo>
                <a:lnTo>
                  <a:pt x="11347666" y="1333500"/>
                </a:lnTo>
                <a:lnTo>
                  <a:pt x="11355934" y="1333500"/>
                </a:lnTo>
                <a:lnTo>
                  <a:pt x="11363249" y="1320800"/>
                </a:lnTo>
                <a:lnTo>
                  <a:pt x="11369586" y="1308100"/>
                </a:lnTo>
                <a:lnTo>
                  <a:pt x="11374971" y="1295400"/>
                </a:lnTo>
                <a:lnTo>
                  <a:pt x="11379340" y="1295400"/>
                </a:lnTo>
                <a:lnTo>
                  <a:pt x="11382680" y="1282700"/>
                </a:lnTo>
                <a:lnTo>
                  <a:pt x="11384991" y="1270000"/>
                </a:lnTo>
                <a:lnTo>
                  <a:pt x="11386261" y="1270000"/>
                </a:lnTo>
                <a:lnTo>
                  <a:pt x="11386452" y="1257300"/>
                </a:lnTo>
                <a:close/>
              </a:path>
              <a:path w="11553190" h="1612900">
                <a:moveTo>
                  <a:pt x="11552936" y="1422400"/>
                </a:moveTo>
                <a:lnTo>
                  <a:pt x="11552682" y="1409700"/>
                </a:lnTo>
                <a:lnTo>
                  <a:pt x="11551564" y="1409700"/>
                </a:lnTo>
                <a:lnTo>
                  <a:pt x="11549558" y="1397000"/>
                </a:lnTo>
                <a:lnTo>
                  <a:pt x="11546535" y="1384300"/>
                </a:lnTo>
                <a:lnTo>
                  <a:pt x="11542370" y="1384300"/>
                </a:lnTo>
                <a:lnTo>
                  <a:pt x="11537061" y="1371600"/>
                </a:lnTo>
                <a:lnTo>
                  <a:pt x="11530609" y="1371600"/>
                </a:lnTo>
                <a:lnTo>
                  <a:pt x="11524374" y="1358900"/>
                </a:lnTo>
                <a:lnTo>
                  <a:pt x="11509527" y="1358900"/>
                </a:lnTo>
                <a:lnTo>
                  <a:pt x="11500930" y="1346200"/>
                </a:lnTo>
                <a:lnTo>
                  <a:pt x="11456899" y="1346200"/>
                </a:lnTo>
                <a:lnTo>
                  <a:pt x="11477727" y="1320800"/>
                </a:lnTo>
                <a:lnTo>
                  <a:pt x="11474158" y="1320800"/>
                </a:lnTo>
                <a:lnTo>
                  <a:pt x="11470577" y="1308100"/>
                </a:lnTo>
                <a:lnTo>
                  <a:pt x="11459896" y="1308100"/>
                </a:lnTo>
                <a:lnTo>
                  <a:pt x="11315776" y="1447800"/>
                </a:lnTo>
                <a:lnTo>
                  <a:pt x="11314798" y="1447800"/>
                </a:lnTo>
                <a:lnTo>
                  <a:pt x="11314875" y="1460500"/>
                </a:lnTo>
                <a:lnTo>
                  <a:pt x="11323511" y="1460500"/>
                </a:lnTo>
                <a:lnTo>
                  <a:pt x="11325162" y="1473200"/>
                </a:lnTo>
                <a:lnTo>
                  <a:pt x="11334560" y="1473200"/>
                </a:lnTo>
                <a:lnTo>
                  <a:pt x="11437633" y="1371600"/>
                </a:lnTo>
                <a:lnTo>
                  <a:pt x="11506848" y="1371600"/>
                </a:lnTo>
                <a:lnTo>
                  <a:pt x="11512779" y="1384300"/>
                </a:lnTo>
                <a:lnTo>
                  <a:pt x="11518456" y="1384300"/>
                </a:lnTo>
                <a:lnTo>
                  <a:pt x="11522354" y="1397000"/>
                </a:lnTo>
                <a:lnTo>
                  <a:pt x="11526558" y="1409700"/>
                </a:lnTo>
                <a:lnTo>
                  <a:pt x="11527003" y="1409700"/>
                </a:lnTo>
                <a:lnTo>
                  <a:pt x="11524590" y="1422400"/>
                </a:lnTo>
                <a:lnTo>
                  <a:pt x="11521910" y="1435100"/>
                </a:lnTo>
                <a:lnTo>
                  <a:pt x="11517744" y="1435100"/>
                </a:lnTo>
                <a:lnTo>
                  <a:pt x="11514188" y="1447800"/>
                </a:lnTo>
                <a:lnTo>
                  <a:pt x="11509743" y="1447800"/>
                </a:lnTo>
                <a:lnTo>
                  <a:pt x="11504435" y="1460500"/>
                </a:lnTo>
                <a:lnTo>
                  <a:pt x="11498250" y="1460500"/>
                </a:lnTo>
                <a:lnTo>
                  <a:pt x="11412855" y="1549400"/>
                </a:lnTo>
                <a:lnTo>
                  <a:pt x="11413515" y="1549400"/>
                </a:lnTo>
                <a:lnTo>
                  <a:pt x="11415509" y="1562100"/>
                </a:lnTo>
                <a:lnTo>
                  <a:pt x="11432273" y="1562100"/>
                </a:lnTo>
                <a:lnTo>
                  <a:pt x="11518773" y="1485900"/>
                </a:lnTo>
                <a:lnTo>
                  <a:pt x="11525910" y="1473200"/>
                </a:lnTo>
                <a:lnTo>
                  <a:pt x="11532172" y="1460500"/>
                </a:lnTo>
                <a:lnTo>
                  <a:pt x="11537544" y="1460500"/>
                </a:lnTo>
                <a:lnTo>
                  <a:pt x="11542052" y="1447800"/>
                </a:lnTo>
                <a:lnTo>
                  <a:pt x="11545735" y="1447800"/>
                </a:lnTo>
                <a:lnTo>
                  <a:pt x="11548682" y="1435100"/>
                </a:lnTo>
                <a:lnTo>
                  <a:pt x="11550866" y="1435100"/>
                </a:lnTo>
                <a:lnTo>
                  <a:pt x="11552314" y="1422400"/>
                </a:lnTo>
                <a:lnTo>
                  <a:pt x="11552936" y="1422400"/>
                </a:lnTo>
                <a:close/>
              </a:path>
            </a:pathLst>
          </a:custGeom>
          <a:solidFill>
            <a:srgbClr val="000000"/>
          </a:solidFill>
        </p:spPr>
        <p:txBody>
          <a:bodyPr wrap="square" lIns="0" tIns="0" rIns="0" bIns="0" rtlCol="0"/>
          <a:lstStyle/>
          <a:p>
            <a:endParaRPr/>
          </a:p>
        </p:txBody>
      </p:sp>
      <p:sp>
        <p:nvSpPr>
          <p:cNvPr id="19" name="Footer Placeholder 18">
            <a:extLst>
              <a:ext uri="{FF2B5EF4-FFF2-40B4-BE49-F238E27FC236}">
                <a16:creationId xmlns:a16="http://schemas.microsoft.com/office/drawing/2014/main" id="{3DE5F71A-4CD1-44F7-88F4-4FC3B3F9F35C}"/>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9400" y="2046382"/>
            <a:ext cx="6038215" cy="1300480"/>
          </a:xfrm>
          <a:prstGeom prst="rect">
            <a:avLst/>
          </a:prstGeom>
        </p:spPr>
        <p:txBody>
          <a:bodyPr vert="horz" wrap="square" lIns="0" tIns="89535" rIns="0" bIns="0" rtlCol="0">
            <a:spAutoFit/>
          </a:bodyPr>
          <a:lstStyle/>
          <a:p>
            <a:pPr marL="353695" marR="5080" indent="-341630">
              <a:lnSpc>
                <a:spcPts val="4750"/>
              </a:lnSpc>
              <a:spcBef>
                <a:spcPts val="705"/>
              </a:spcBef>
            </a:pPr>
            <a:r>
              <a:rPr spc="-25" dirty="0"/>
              <a:t>Using</a:t>
            </a:r>
            <a:r>
              <a:rPr spc="-110" dirty="0"/>
              <a:t> </a:t>
            </a:r>
            <a:r>
              <a:rPr spc="-25" dirty="0"/>
              <a:t>these</a:t>
            </a:r>
            <a:r>
              <a:rPr spc="-100" dirty="0"/>
              <a:t> </a:t>
            </a:r>
            <a:r>
              <a:rPr spc="-50" dirty="0"/>
              <a:t>abstract</a:t>
            </a:r>
            <a:r>
              <a:rPr spc="-85" dirty="0"/>
              <a:t> </a:t>
            </a:r>
            <a:r>
              <a:rPr spc="-35" dirty="0"/>
              <a:t>crypto </a:t>
            </a:r>
            <a:r>
              <a:rPr spc="-980" dirty="0"/>
              <a:t> </a:t>
            </a:r>
            <a:r>
              <a:rPr spc="-40" dirty="0"/>
              <a:t>concepts</a:t>
            </a:r>
            <a:r>
              <a:rPr spc="-100" dirty="0"/>
              <a:t> </a:t>
            </a:r>
            <a:r>
              <a:rPr spc="-10" dirty="0"/>
              <a:t>in</a:t>
            </a:r>
            <a:r>
              <a:rPr spc="-90" dirty="0"/>
              <a:t> </a:t>
            </a:r>
            <a:r>
              <a:rPr spc="-35" dirty="0"/>
              <a:t>real</a:t>
            </a:r>
            <a:r>
              <a:rPr spc="-85" dirty="0"/>
              <a:t> </a:t>
            </a:r>
            <a:r>
              <a:rPr spc="-65" dirty="0"/>
              <a:t>systems</a:t>
            </a:r>
          </a:p>
        </p:txBody>
      </p:sp>
      <p:sp>
        <p:nvSpPr>
          <p:cNvPr id="7" name="Footer Placeholder 6">
            <a:extLst>
              <a:ext uri="{FF2B5EF4-FFF2-40B4-BE49-F238E27FC236}">
                <a16:creationId xmlns:a16="http://schemas.microsoft.com/office/drawing/2014/main" id="{A4FDFFEA-BC96-4778-8C10-1D5CB5CEB59F}"/>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08070"/>
            <a:ext cx="10154285" cy="1300480"/>
          </a:xfrm>
          <a:prstGeom prst="rect">
            <a:avLst/>
          </a:prstGeom>
        </p:spPr>
        <p:txBody>
          <a:bodyPr vert="horz" wrap="square" lIns="0" tIns="88900" rIns="0" bIns="0" rtlCol="0">
            <a:spAutoFit/>
          </a:bodyPr>
          <a:lstStyle/>
          <a:p>
            <a:pPr marL="12700" marR="5080">
              <a:lnSpc>
                <a:spcPts val="4750"/>
              </a:lnSpc>
              <a:spcBef>
                <a:spcPts val="700"/>
              </a:spcBef>
            </a:pPr>
            <a:r>
              <a:rPr b="0" dirty="0">
                <a:latin typeface="Calibri"/>
                <a:cs typeface="Calibri"/>
              </a:rPr>
              <a:t>Scenario 1:</a:t>
            </a:r>
            <a:r>
              <a:rPr b="0" spc="-15" dirty="0">
                <a:latin typeface="Calibri"/>
                <a:cs typeface="Calibri"/>
              </a:rPr>
              <a:t> </a:t>
            </a:r>
            <a:r>
              <a:rPr b="0" spc="-5" dirty="0">
                <a:latin typeface="Calibri"/>
                <a:cs typeface="Calibri"/>
              </a:rPr>
              <a:t>How </a:t>
            </a:r>
            <a:r>
              <a:rPr b="0" spc="-15" dirty="0">
                <a:latin typeface="Calibri"/>
                <a:cs typeface="Calibri"/>
              </a:rPr>
              <a:t>can</a:t>
            </a:r>
            <a:r>
              <a:rPr b="0" dirty="0">
                <a:latin typeface="Calibri"/>
                <a:cs typeface="Calibri"/>
              </a:rPr>
              <a:t> </a:t>
            </a:r>
            <a:r>
              <a:rPr b="0" spc="-5" dirty="0">
                <a:latin typeface="Calibri"/>
                <a:cs typeface="Calibri"/>
              </a:rPr>
              <a:t>Alice</a:t>
            </a:r>
            <a:r>
              <a:rPr b="0" spc="15" dirty="0">
                <a:latin typeface="Calibri"/>
                <a:cs typeface="Calibri"/>
              </a:rPr>
              <a:t> </a:t>
            </a:r>
            <a:r>
              <a:rPr b="0" dirty="0">
                <a:latin typeface="Calibri"/>
                <a:cs typeface="Calibri"/>
              </a:rPr>
              <a:t>send</a:t>
            </a:r>
            <a:r>
              <a:rPr b="0" spc="-10" dirty="0">
                <a:latin typeface="Calibri"/>
                <a:cs typeface="Calibri"/>
              </a:rPr>
              <a:t> </a:t>
            </a:r>
            <a:r>
              <a:rPr b="0" dirty="0">
                <a:latin typeface="Calibri"/>
                <a:cs typeface="Calibri"/>
              </a:rPr>
              <a:t>a </a:t>
            </a:r>
            <a:r>
              <a:rPr b="0" spc="-5" dirty="0">
                <a:latin typeface="Calibri"/>
                <a:cs typeface="Calibri"/>
              </a:rPr>
              <a:t>message</a:t>
            </a:r>
            <a:r>
              <a:rPr b="0" spc="-15" dirty="0">
                <a:latin typeface="Calibri"/>
                <a:cs typeface="Calibri"/>
              </a:rPr>
              <a:t> </a:t>
            </a:r>
            <a:r>
              <a:rPr b="0" spc="-25" dirty="0">
                <a:latin typeface="Calibri"/>
                <a:cs typeface="Calibri"/>
              </a:rPr>
              <a:t>to </a:t>
            </a:r>
            <a:r>
              <a:rPr b="0" spc="-980" dirty="0">
                <a:latin typeface="Calibri"/>
                <a:cs typeface="Calibri"/>
              </a:rPr>
              <a:t> </a:t>
            </a:r>
            <a:r>
              <a:rPr b="0" dirty="0">
                <a:latin typeface="Calibri"/>
                <a:cs typeface="Calibri"/>
              </a:rPr>
              <a:t>Bob</a:t>
            </a:r>
            <a:r>
              <a:rPr b="0" spc="-20" dirty="0">
                <a:latin typeface="Calibri"/>
                <a:cs typeface="Calibri"/>
              </a:rPr>
              <a:t> </a:t>
            </a:r>
            <a:r>
              <a:rPr b="0" spc="-10" dirty="0">
                <a:latin typeface="Calibri"/>
                <a:cs typeface="Calibri"/>
              </a:rPr>
              <a:t>that</a:t>
            </a:r>
            <a:r>
              <a:rPr b="0" spc="-15" dirty="0">
                <a:latin typeface="Calibri"/>
                <a:cs typeface="Calibri"/>
              </a:rPr>
              <a:t> </a:t>
            </a:r>
            <a:r>
              <a:rPr b="0" dirty="0">
                <a:latin typeface="Calibri"/>
                <a:cs typeface="Calibri"/>
              </a:rPr>
              <a:t>only</a:t>
            </a:r>
            <a:r>
              <a:rPr b="0" spc="-5" dirty="0">
                <a:latin typeface="Calibri"/>
                <a:cs typeface="Calibri"/>
              </a:rPr>
              <a:t> </a:t>
            </a:r>
            <a:r>
              <a:rPr b="0" dirty="0">
                <a:latin typeface="Calibri"/>
                <a:cs typeface="Calibri"/>
              </a:rPr>
              <a:t>Bob</a:t>
            </a:r>
            <a:r>
              <a:rPr b="0" spc="-15" dirty="0">
                <a:latin typeface="Calibri"/>
                <a:cs typeface="Calibri"/>
              </a:rPr>
              <a:t> can</a:t>
            </a:r>
            <a:r>
              <a:rPr b="0" dirty="0">
                <a:latin typeface="Calibri"/>
                <a:cs typeface="Calibri"/>
              </a:rPr>
              <a:t> </a:t>
            </a:r>
            <a:r>
              <a:rPr b="0" spc="-10" dirty="0">
                <a:latin typeface="Calibri"/>
                <a:cs typeface="Calibri"/>
              </a:rPr>
              <a:t>read?</a:t>
            </a:r>
          </a:p>
        </p:txBody>
      </p:sp>
      <p:sp>
        <p:nvSpPr>
          <p:cNvPr id="3" name="object 3"/>
          <p:cNvSpPr txBox="1"/>
          <p:nvPr/>
        </p:nvSpPr>
        <p:spPr>
          <a:xfrm>
            <a:off x="1278127" y="1791716"/>
            <a:ext cx="6997700" cy="937260"/>
          </a:xfrm>
          <a:prstGeom prst="rect">
            <a:avLst/>
          </a:prstGeom>
        </p:spPr>
        <p:txBody>
          <a:bodyPr vert="horz" wrap="square" lIns="0" tIns="102235" rIns="0" bIns="0" rtlCol="0">
            <a:spAutoFit/>
          </a:bodyPr>
          <a:lstStyle/>
          <a:p>
            <a:pPr marL="425450" indent="-413384">
              <a:lnSpc>
                <a:spcPct val="100000"/>
              </a:lnSpc>
              <a:spcBef>
                <a:spcPts val="805"/>
              </a:spcBef>
              <a:buFont typeface="Arial"/>
              <a:buChar char="•"/>
              <a:tabLst>
                <a:tab pos="425450" algn="l"/>
                <a:tab pos="426084" algn="l"/>
              </a:tabLst>
            </a:pPr>
            <a:r>
              <a:rPr sz="2400" spc="-5" dirty="0">
                <a:latin typeface="Calibri"/>
                <a:cs typeface="Calibri"/>
              </a:rPr>
              <a:t>In public</a:t>
            </a:r>
            <a:r>
              <a:rPr sz="2400" spc="-10" dirty="0">
                <a:latin typeface="Calibri"/>
                <a:cs typeface="Calibri"/>
              </a:rPr>
              <a:t> </a:t>
            </a:r>
            <a:r>
              <a:rPr sz="2400" spc="-30" dirty="0">
                <a:latin typeface="Calibri"/>
                <a:cs typeface="Calibri"/>
              </a:rPr>
              <a:t>key</a:t>
            </a:r>
            <a:r>
              <a:rPr sz="2400" spc="-10" dirty="0">
                <a:latin typeface="Calibri"/>
                <a:cs typeface="Calibri"/>
              </a:rPr>
              <a:t> </a:t>
            </a:r>
            <a:r>
              <a:rPr sz="2400" spc="-15" dirty="0">
                <a:latin typeface="Calibri"/>
                <a:cs typeface="Calibri"/>
              </a:rPr>
              <a:t>cryptography</a:t>
            </a:r>
            <a:r>
              <a:rPr sz="2400" spc="-20" dirty="0">
                <a:latin typeface="Calibri"/>
                <a:cs typeface="Calibri"/>
              </a:rPr>
              <a:t> systems,</a:t>
            </a:r>
            <a:endParaRPr sz="2400">
              <a:latin typeface="Calibri"/>
              <a:cs typeface="Calibri"/>
            </a:endParaRPr>
          </a:p>
          <a:p>
            <a:pPr marL="788035" lvl="1" indent="-415290">
              <a:lnSpc>
                <a:spcPct val="100000"/>
              </a:lnSpc>
              <a:spcBef>
                <a:spcPts val="710"/>
              </a:spcBef>
              <a:buFont typeface="Arial"/>
              <a:buChar char="•"/>
              <a:tabLst>
                <a:tab pos="788035" algn="l"/>
                <a:tab pos="788670" algn="l"/>
              </a:tabLst>
            </a:pPr>
            <a:r>
              <a:rPr sz="2400" dirty="0">
                <a:latin typeface="Calibri"/>
                <a:cs typeface="Calibri"/>
              </a:rPr>
              <a:t>All</a:t>
            </a:r>
            <a:r>
              <a:rPr sz="2400" spc="-20" dirty="0">
                <a:latin typeface="Calibri"/>
                <a:cs typeface="Calibri"/>
              </a:rPr>
              <a:t> </a:t>
            </a:r>
            <a:r>
              <a:rPr sz="2400" spc="-5" dirty="0">
                <a:latin typeface="Calibri"/>
                <a:cs typeface="Calibri"/>
              </a:rPr>
              <a:t>identities</a:t>
            </a:r>
            <a:r>
              <a:rPr sz="2400" spc="-20" dirty="0">
                <a:latin typeface="Calibri"/>
                <a:cs typeface="Calibri"/>
              </a:rPr>
              <a:t> </a:t>
            </a:r>
            <a:r>
              <a:rPr sz="2400" spc="-5" dirty="0">
                <a:latin typeface="Calibri"/>
                <a:cs typeface="Calibri"/>
              </a:rPr>
              <a:t>publish</a:t>
            </a:r>
            <a:r>
              <a:rPr sz="2400" spc="5" dirty="0">
                <a:latin typeface="Calibri"/>
                <a:cs typeface="Calibri"/>
              </a:rPr>
              <a:t> </a:t>
            </a:r>
            <a:r>
              <a:rPr sz="2400" dirty="0">
                <a:latin typeface="Calibri"/>
                <a:cs typeface="Calibri"/>
              </a:rPr>
              <a:t>their</a:t>
            </a:r>
            <a:r>
              <a:rPr sz="2400" spc="-15" dirty="0">
                <a:latin typeface="Calibri"/>
                <a:cs typeface="Calibri"/>
              </a:rPr>
              <a:t> </a:t>
            </a:r>
            <a:r>
              <a:rPr sz="2400" spc="-5" dirty="0">
                <a:latin typeface="Calibri"/>
                <a:cs typeface="Calibri"/>
              </a:rPr>
              <a:t>public</a:t>
            </a:r>
            <a:r>
              <a:rPr sz="2400" dirty="0">
                <a:latin typeface="Calibri"/>
                <a:cs typeface="Calibri"/>
              </a:rPr>
              <a:t> </a:t>
            </a:r>
            <a:r>
              <a:rPr sz="2400" spc="-30" dirty="0">
                <a:latin typeface="Calibri"/>
                <a:cs typeface="Calibri"/>
              </a:rPr>
              <a:t>key</a:t>
            </a:r>
            <a:r>
              <a:rPr sz="2400" spc="-25" dirty="0">
                <a:latin typeface="Calibri"/>
                <a:cs typeface="Calibri"/>
              </a:rPr>
              <a:t> </a:t>
            </a:r>
            <a:r>
              <a:rPr sz="2400" spc="-15" dirty="0">
                <a:latin typeface="Calibri"/>
                <a:cs typeface="Calibri"/>
              </a:rPr>
              <a:t>to</a:t>
            </a:r>
            <a:r>
              <a:rPr sz="2400" spc="-10" dirty="0">
                <a:latin typeface="Calibri"/>
                <a:cs typeface="Calibri"/>
              </a:rPr>
              <a:t> </a:t>
            </a:r>
            <a:r>
              <a:rPr sz="2400" dirty="0">
                <a:latin typeface="Calibri"/>
                <a:cs typeface="Calibri"/>
              </a:rPr>
              <a:t>a</a:t>
            </a:r>
            <a:r>
              <a:rPr sz="2400" spc="-15" dirty="0">
                <a:latin typeface="Calibri"/>
                <a:cs typeface="Calibri"/>
              </a:rPr>
              <a:t> </a:t>
            </a:r>
            <a:r>
              <a:rPr sz="2400" spc="-10" dirty="0">
                <a:latin typeface="Calibri"/>
                <a:cs typeface="Calibri"/>
              </a:rPr>
              <a:t>directory</a:t>
            </a:r>
            <a:endParaRPr sz="2400">
              <a:latin typeface="Calibri"/>
              <a:cs typeface="Calibri"/>
            </a:endParaRPr>
          </a:p>
        </p:txBody>
      </p:sp>
      <p:sp>
        <p:nvSpPr>
          <p:cNvPr id="4" name="object 4"/>
          <p:cNvSpPr txBox="1"/>
          <p:nvPr/>
        </p:nvSpPr>
        <p:spPr>
          <a:xfrm>
            <a:off x="1278127" y="4161535"/>
            <a:ext cx="8898890" cy="1633220"/>
          </a:xfrm>
          <a:prstGeom prst="rect">
            <a:avLst/>
          </a:prstGeom>
        </p:spPr>
        <p:txBody>
          <a:bodyPr vert="horz" wrap="square" lIns="0" tIns="12700" rIns="0" bIns="0" rtlCol="0">
            <a:spAutoFit/>
          </a:bodyPr>
          <a:lstStyle/>
          <a:p>
            <a:pPr marL="788035" indent="-415290">
              <a:lnSpc>
                <a:spcPct val="100000"/>
              </a:lnSpc>
              <a:spcBef>
                <a:spcPts val="100"/>
              </a:spcBef>
              <a:buFont typeface="Arial"/>
              <a:buChar char="•"/>
              <a:tabLst>
                <a:tab pos="788035" algn="l"/>
                <a:tab pos="788670" algn="l"/>
              </a:tabLst>
            </a:pPr>
            <a:r>
              <a:rPr sz="2400" dirty="0">
                <a:latin typeface="Calibri"/>
                <a:cs typeface="Calibri"/>
              </a:rPr>
              <a:t>All</a:t>
            </a:r>
            <a:r>
              <a:rPr sz="2400" spc="-20" dirty="0">
                <a:latin typeface="Calibri"/>
                <a:cs typeface="Calibri"/>
              </a:rPr>
              <a:t> </a:t>
            </a:r>
            <a:r>
              <a:rPr sz="2400" spc="-5" dirty="0">
                <a:latin typeface="Calibri"/>
                <a:cs typeface="Calibri"/>
              </a:rPr>
              <a:t>identities</a:t>
            </a:r>
            <a:r>
              <a:rPr sz="2400" spc="-25" dirty="0">
                <a:latin typeface="Calibri"/>
                <a:cs typeface="Calibri"/>
              </a:rPr>
              <a:t> </a:t>
            </a:r>
            <a:r>
              <a:rPr sz="2400" spc="-20" dirty="0">
                <a:latin typeface="Calibri"/>
                <a:cs typeface="Calibri"/>
              </a:rPr>
              <a:t>keep</a:t>
            </a:r>
            <a:r>
              <a:rPr sz="2400" spc="-5" dirty="0">
                <a:latin typeface="Calibri"/>
                <a:cs typeface="Calibri"/>
              </a:rPr>
              <a:t> </a:t>
            </a:r>
            <a:r>
              <a:rPr sz="2400" dirty="0">
                <a:latin typeface="Calibri"/>
                <a:cs typeface="Calibri"/>
              </a:rPr>
              <a:t>their</a:t>
            </a:r>
            <a:r>
              <a:rPr sz="2400" spc="-20" dirty="0">
                <a:latin typeface="Calibri"/>
                <a:cs typeface="Calibri"/>
              </a:rPr>
              <a:t> </a:t>
            </a:r>
            <a:r>
              <a:rPr sz="2400" spc="-15" dirty="0">
                <a:latin typeface="Calibri"/>
                <a:cs typeface="Calibri"/>
              </a:rPr>
              <a:t>private</a:t>
            </a:r>
            <a:r>
              <a:rPr sz="2400" dirty="0">
                <a:latin typeface="Calibri"/>
                <a:cs typeface="Calibri"/>
              </a:rPr>
              <a:t> </a:t>
            </a:r>
            <a:r>
              <a:rPr sz="2400" spc="-30" dirty="0">
                <a:latin typeface="Calibri"/>
                <a:cs typeface="Calibri"/>
              </a:rPr>
              <a:t>key </a:t>
            </a:r>
            <a:r>
              <a:rPr sz="2400" spc="-15" dirty="0">
                <a:latin typeface="Calibri"/>
                <a:cs typeface="Calibri"/>
              </a:rPr>
              <a:t>to </a:t>
            </a:r>
            <a:r>
              <a:rPr sz="2400" spc="-5" dirty="0">
                <a:latin typeface="Calibri"/>
                <a:cs typeface="Calibri"/>
              </a:rPr>
              <a:t>themselves</a:t>
            </a:r>
            <a:endParaRPr sz="2400">
              <a:latin typeface="Calibri"/>
              <a:cs typeface="Calibri"/>
            </a:endParaRPr>
          </a:p>
          <a:p>
            <a:pPr>
              <a:lnSpc>
                <a:spcPct val="100000"/>
              </a:lnSpc>
              <a:spcBef>
                <a:spcPts val="55"/>
              </a:spcBef>
            </a:pPr>
            <a:endParaRPr sz="3750">
              <a:latin typeface="Calibri"/>
              <a:cs typeface="Calibri"/>
            </a:endParaRPr>
          </a:p>
          <a:p>
            <a:pPr marL="425450" marR="5080" indent="-413384">
              <a:lnSpc>
                <a:spcPts val="2590"/>
              </a:lnSpc>
              <a:buFont typeface="Arial"/>
              <a:buChar char="•"/>
              <a:tabLst>
                <a:tab pos="425450" algn="l"/>
                <a:tab pos="426084" algn="l"/>
              </a:tabLst>
            </a:pPr>
            <a:r>
              <a:rPr sz="2400" b="1" spc="-10" dirty="0">
                <a:latin typeface="Calibri"/>
                <a:cs typeface="Calibri"/>
              </a:rPr>
              <a:t>Answer</a:t>
            </a:r>
            <a:r>
              <a:rPr sz="2400" spc="-10" dirty="0">
                <a:latin typeface="Calibri"/>
                <a:cs typeface="Calibri"/>
              </a:rPr>
              <a:t>:</a:t>
            </a:r>
            <a:r>
              <a:rPr sz="2400" dirty="0">
                <a:latin typeface="Calibri"/>
                <a:cs typeface="Calibri"/>
              </a:rPr>
              <a:t> Alice</a:t>
            </a:r>
            <a:r>
              <a:rPr sz="2400" spc="-20" dirty="0">
                <a:latin typeface="Calibri"/>
                <a:cs typeface="Calibri"/>
              </a:rPr>
              <a:t> takes</a:t>
            </a:r>
            <a:r>
              <a:rPr sz="2400" spc="-25" dirty="0">
                <a:latin typeface="Calibri"/>
                <a:cs typeface="Calibri"/>
              </a:rPr>
              <a:t> </a:t>
            </a:r>
            <a:r>
              <a:rPr sz="2400" spc="-35" dirty="0">
                <a:latin typeface="Calibri"/>
                <a:cs typeface="Calibri"/>
              </a:rPr>
              <a:t>Bob’s</a:t>
            </a:r>
            <a:r>
              <a:rPr sz="2400" spc="-5" dirty="0">
                <a:latin typeface="Calibri"/>
                <a:cs typeface="Calibri"/>
              </a:rPr>
              <a:t> public</a:t>
            </a:r>
            <a:r>
              <a:rPr sz="2400" spc="-15" dirty="0">
                <a:latin typeface="Calibri"/>
                <a:cs typeface="Calibri"/>
              </a:rPr>
              <a:t> </a:t>
            </a:r>
            <a:r>
              <a:rPr sz="2400" spc="-30" dirty="0">
                <a:latin typeface="Calibri"/>
                <a:cs typeface="Calibri"/>
              </a:rPr>
              <a:t>key</a:t>
            </a:r>
            <a:r>
              <a:rPr sz="2400" spc="-20" dirty="0">
                <a:latin typeface="Calibri"/>
                <a:cs typeface="Calibri"/>
              </a:rPr>
              <a:t> </a:t>
            </a:r>
            <a:r>
              <a:rPr sz="2400" spc="-15" dirty="0">
                <a:latin typeface="Calibri"/>
                <a:cs typeface="Calibri"/>
              </a:rPr>
              <a:t>from</a:t>
            </a:r>
            <a:r>
              <a:rPr sz="2400" spc="5" dirty="0">
                <a:latin typeface="Calibri"/>
                <a:cs typeface="Calibri"/>
              </a:rPr>
              <a:t> </a:t>
            </a:r>
            <a:r>
              <a:rPr sz="2400" spc="-5" dirty="0">
                <a:latin typeface="Calibri"/>
                <a:cs typeface="Calibri"/>
              </a:rPr>
              <a:t>the </a:t>
            </a:r>
            <a:r>
              <a:rPr sz="2400" spc="-25" dirty="0">
                <a:latin typeface="Calibri"/>
                <a:cs typeface="Calibri"/>
              </a:rPr>
              <a:t>directory,</a:t>
            </a:r>
            <a:r>
              <a:rPr sz="2400" spc="-10" dirty="0">
                <a:latin typeface="Calibri"/>
                <a:cs typeface="Calibri"/>
              </a:rPr>
              <a:t> </a:t>
            </a:r>
            <a:r>
              <a:rPr sz="2400" dirty="0">
                <a:latin typeface="Calibri"/>
                <a:cs typeface="Calibri"/>
              </a:rPr>
              <a:t>encrypts</a:t>
            </a:r>
            <a:r>
              <a:rPr sz="2400" spc="-20" dirty="0">
                <a:latin typeface="Calibri"/>
                <a:cs typeface="Calibri"/>
              </a:rPr>
              <a:t> </a:t>
            </a:r>
            <a:r>
              <a:rPr sz="2400" dirty="0">
                <a:latin typeface="Calibri"/>
                <a:cs typeface="Calibri"/>
              </a:rPr>
              <a:t>her </a:t>
            </a:r>
            <a:r>
              <a:rPr sz="2400" spc="-525" dirty="0">
                <a:latin typeface="Calibri"/>
                <a:cs typeface="Calibri"/>
              </a:rPr>
              <a:t> </a:t>
            </a:r>
            <a:r>
              <a:rPr sz="2400" spc="-5" dirty="0">
                <a:latin typeface="Calibri"/>
                <a:cs typeface="Calibri"/>
              </a:rPr>
              <a:t>message</a:t>
            </a:r>
            <a:r>
              <a:rPr sz="2400" spc="-15" dirty="0">
                <a:latin typeface="Calibri"/>
                <a:cs typeface="Calibri"/>
              </a:rPr>
              <a:t> </a:t>
            </a:r>
            <a:r>
              <a:rPr sz="2400" dirty="0">
                <a:latin typeface="Calibri"/>
                <a:cs typeface="Calibri"/>
              </a:rPr>
              <a:t>with</a:t>
            </a:r>
            <a:r>
              <a:rPr sz="2400" spc="-10" dirty="0">
                <a:latin typeface="Calibri"/>
                <a:cs typeface="Calibri"/>
              </a:rPr>
              <a:t> </a:t>
            </a:r>
            <a:r>
              <a:rPr sz="2400" spc="-35" dirty="0">
                <a:latin typeface="Calibri"/>
                <a:cs typeface="Calibri"/>
              </a:rPr>
              <a:t>Bob’s</a:t>
            </a:r>
            <a:r>
              <a:rPr sz="2400" spc="-20" dirty="0">
                <a:latin typeface="Calibri"/>
                <a:cs typeface="Calibri"/>
              </a:rPr>
              <a:t> </a:t>
            </a:r>
            <a:r>
              <a:rPr sz="2400" spc="-65" dirty="0">
                <a:latin typeface="Calibri"/>
                <a:cs typeface="Calibri"/>
              </a:rPr>
              <a:t>key,</a:t>
            </a:r>
            <a:r>
              <a:rPr sz="2400" spc="-25" dirty="0">
                <a:latin typeface="Calibri"/>
                <a:cs typeface="Calibri"/>
              </a:rPr>
              <a:t> </a:t>
            </a:r>
            <a:r>
              <a:rPr sz="2400" spc="-5" dirty="0">
                <a:latin typeface="Calibri"/>
                <a:cs typeface="Calibri"/>
              </a:rPr>
              <a:t>and </a:t>
            </a:r>
            <a:r>
              <a:rPr sz="2400" dirty="0">
                <a:latin typeface="Calibri"/>
                <a:cs typeface="Calibri"/>
              </a:rPr>
              <a:t>then</a:t>
            </a:r>
            <a:r>
              <a:rPr sz="2400" spc="-5" dirty="0">
                <a:latin typeface="Calibri"/>
                <a:cs typeface="Calibri"/>
              </a:rPr>
              <a:t> sends</a:t>
            </a:r>
            <a:r>
              <a:rPr sz="2400" spc="-10" dirty="0">
                <a:latin typeface="Calibri"/>
                <a:cs typeface="Calibri"/>
              </a:rPr>
              <a:t> </a:t>
            </a:r>
            <a:r>
              <a:rPr sz="2400" dirty="0">
                <a:latin typeface="Calibri"/>
                <a:cs typeface="Calibri"/>
              </a:rPr>
              <a:t>it</a:t>
            </a:r>
            <a:r>
              <a:rPr sz="2400" spc="-10" dirty="0">
                <a:latin typeface="Calibri"/>
                <a:cs typeface="Calibri"/>
              </a:rPr>
              <a:t> </a:t>
            </a:r>
            <a:r>
              <a:rPr sz="2400" spc="-15" dirty="0">
                <a:latin typeface="Calibri"/>
                <a:cs typeface="Calibri"/>
              </a:rPr>
              <a:t>to</a:t>
            </a:r>
            <a:r>
              <a:rPr sz="2400" spc="-25" dirty="0">
                <a:latin typeface="Calibri"/>
                <a:cs typeface="Calibri"/>
              </a:rPr>
              <a:t> </a:t>
            </a:r>
            <a:r>
              <a:rPr sz="2400" spc="-5" dirty="0">
                <a:latin typeface="Calibri"/>
                <a:cs typeface="Calibri"/>
              </a:rPr>
              <a:t>him.</a:t>
            </a:r>
            <a:endParaRPr sz="2400">
              <a:latin typeface="Calibri"/>
              <a:cs typeface="Calibri"/>
            </a:endParaRPr>
          </a:p>
        </p:txBody>
      </p:sp>
      <p:graphicFrame>
        <p:nvGraphicFramePr>
          <p:cNvPr id="5" name="object 5"/>
          <p:cNvGraphicFramePr>
            <a:graphicFrameLocks noGrp="1"/>
          </p:cNvGraphicFramePr>
          <p:nvPr/>
        </p:nvGraphicFramePr>
        <p:xfrm>
          <a:off x="2509043" y="2869495"/>
          <a:ext cx="3987800" cy="1104900"/>
        </p:xfrm>
        <a:graphic>
          <a:graphicData uri="http://schemas.openxmlformats.org/drawingml/2006/table">
            <a:tbl>
              <a:tblPr firstRow="1" bandRow="1">
                <a:tableStyleId>{2D5ABB26-0587-4C30-8999-92F81FD0307C}</a:tableStyleId>
              </a:tblPr>
              <a:tblGrid>
                <a:gridCol w="1993900">
                  <a:extLst>
                    <a:ext uri="{9D8B030D-6E8A-4147-A177-3AD203B41FA5}">
                      <a16:colId xmlns:a16="http://schemas.microsoft.com/office/drawing/2014/main" val="20000"/>
                    </a:ext>
                  </a:extLst>
                </a:gridCol>
                <a:gridCol w="1993900">
                  <a:extLst>
                    <a:ext uri="{9D8B030D-6E8A-4147-A177-3AD203B41FA5}">
                      <a16:colId xmlns:a16="http://schemas.microsoft.com/office/drawing/2014/main" val="20001"/>
                    </a:ext>
                  </a:extLst>
                </a:gridCol>
              </a:tblGrid>
              <a:tr h="368300">
                <a:tc>
                  <a:txBody>
                    <a:bodyPr/>
                    <a:lstStyle/>
                    <a:p>
                      <a:pPr marL="90805">
                        <a:lnSpc>
                          <a:spcPct val="100000"/>
                        </a:lnSpc>
                        <a:spcBef>
                          <a:spcPts val="240"/>
                        </a:spcBef>
                      </a:pPr>
                      <a:r>
                        <a:rPr sz="1800" b="1" dirty="0">
                          <a:solidFill>
                            <a:srgbClr val="FFFFFF"/>
                          </a:solidFill>
                          <a:latin typeface="Calibri"/>
                          <a:cs typeface="Calibri"/>
                        </a:rPr>
                        <a:t>User</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0805">
                        <a:lnSpc>
                          <a:spcPct val="100000"/>
                        </a:lnSpc>
                        <a:spcBef>
                          <a:spcPts val="240"/>
                        </a:spcBef>
                      </a:pPr>
                      <a:r>
                        <a:rPr sz="1800" b="1" dirty="0">
                          <a:solidFill>
                            <a:srgbClr val="FFFFFF"/>
                          </a:solidFill>
                          <a:latin typeface="Calibri"/>
                          <a:cs typeface="Calibri"/>
                        </a:rPr>
                        <a:t>Public</a:t>
                      </a:r>
                      <a:r>
                        <a:rPr sz="1800" b="1" spc="-65" dirty="0">
                          <a:solidFill>
                            <a:srgbClr val="FFFFFF"/>
                          </a:solidFill>
                          <a:latin typeface="Calibri"/>
                          <a:cs typeface="Calibri"/>
                        </a:rPr>
                        <a:t> </a:t>
                      </a:r>
                      <a:r>
                        <a:rPr sz="1800" b="1" spc="-20" dirty="0">
                          <a:solidFill>
                            <a:srgbClr val="FFFFFF"/>
                          </a:solidFill>
                          <a:latin typeface="Calibri"/>
                          <a:cs typeface="Calibri"/>
                        </a:rPr>
                        <a:t>key</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68300">
                <a:tc>
                  <a:txBody>
                    <a:bodyPr/>
                    <a:lstStyle/>
                    <a:p>
                      <a:pPr marL="90805">
                        <a:lnSpc>
                          <a:spcPct val="100000"/>
                        </a:lnSpc>
                        <a:spcBef>
                          <a:spcPts val="240"/>
                        </a:spcBef>
                      </a:pPr>
                      <a:r>
                        <a:rPr sz="1800" spc="-10" dirty="0">
                          <a:latin typeface="Calibri"/>
                          <a:cs typeface="Calibri"/>
                        </a:rPr>
                        <a:t>Alice</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0805">
                        <a:lnSpc>
                          <a:spcPct val="100000"/>
                        </a:lnSpc>
                        <a:spcBef>
                          <a:spcPts val="240"/>
                        </a:spcBef>
                      </a:pPr>
                      <a:r>
                        <a:rPr sz="1800" dirty="0">
                          <a:latin typeface="Calibri"/>
                          <a:cs typeface="Calibri"/>
                        </a:rPr>
                        <a:t>0x1234</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68300">
                <a:tc>
                  <a:txBody>
                    <a:bodyPr/>
                    <a:lstStyle/>
                    <a:p>
                      <a:pPr marL="90805">
                        <a:lnSpc>
                          <a:spcPct val="100000"/>
                        </a:lnSpc>
                        <a:spcBef>
                          <a:spcPts val="240"/>
                        </a:spcBef>
                      </a:pPr>
                      <a:r>
                        <a:rPr sz="1800" dirty="0">
                          <a:latin typeface="Calibri"/>
                          <a:cs typeface="Calibri"/>
                        </a:rPr>
                        <a:t>Bob</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40"/>
                        </a:spcBef>
                      </a:pPr>
                      <a:r>
                        <a:rPr sz="1800" dirty="0">
                          <a:latin typeface="Calibri"/>
                          <a:cs typeface="Calibri"/>
                        </a:rPr>
                        <a:t>0x5678</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bl>
          </a:graphicData>
        </a:graphic>
      </p:graphicFrame>
      <p:sp>
        <p:nvSpPr>
          <p:cNvPr id="10" name="Footer Placeholder 9">
            <a:extLst>
              <a:ext uri="{FF2B5EF4-FFF2-40B4-BE49-F238E27FC236}">
                <a16:creationId xmlns:a16="http://schemas.microsoft.com/office/drawing/2014/main" id="{E7E03A00-FF4F-4FA8-B397-A49449A42198}"/>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33" y="0"/>
            <a:ext cx="11061700" cy="1068070"/>
          </a:xfrm>
          <a:prstGeom prst="rect">
            <a:avLst/>
          </a:prstGeom>
        </p:spPr>
        <p:txBody>
          <a:bodyPr vert="horz" wrap="square" lIns="0" tIns="74295" rIns="0" bIns="0" rtlCol="0">
            <a:spAutoFit/>
          </a:bodyPr>
          <a:lstStyle/>
          <a:p>
            <a:pPr marL="12700" marR="5080">
              <a:lnSpc>
                <a:spcPts val="3890"/>
              </a:lnSpc>
              <a:spcBef>
                <a:spcPts val="585"/>
              </a:spcBef>
            </a:pPr>
            <a:r>
              <a:rPr sz="3600" b="0" spc="-5" dirty="0">
                <a:latin typeface="Calibri"/>
                <a:cs typeface="Calibri"/>
              </a:rPr>
              <a:t>Scenario 2: How </a:t>
            </a:r>
            <a:r>
              <a:rPr sz="3600" b="0" spc="-10" dirty="0">
                <a:latin typeface="Calibri"/>
                <a:cs typeface="Calibri"/>
              </a:rPr>
              <a:t>can </a:t>
            </a:r>
            <a:r>
              <a:rPr sz="3600" b="0" dirty="0">
                <a:latin typeface="Calibri"/>
                <a:cs typeface="Calibri"/>
              </a:rPr>
              <a:t>Alice and </a:t>
            </a:r>
            <a:r>
              <a:rPr sz="3600" b="0" spc="-5" dirty="0">
                <a:latin typeface="Calibri"/>
                <a:cs typeface="Calibri"/>
              </a:rPr>
              <a:t>Bob </a:t>
            </a:r>
            <a:r>
              <a:rPr sz="3600" b="0" spc="-15" dirty="0">
                <a:latin typeface="Calibri"/>
                <a:cs typeface="Calibri"/>
              </a:rPr>
              <a:t>agree </a:t>
            </a:r>
            <a:r>
              <a:rPr sz="3600" b="0" spc="-5" dirty="0">
                <a:latin typeface="Calibri"/>
                <a:cs typeface="Calibri"/>
              </a:rPr>
              <a:t>on </a:t>
            </a:r>
            <a:r>
              <a:rPr sz="3600" b="0" dirty="0">
                <a:latin typeface="Calibri"/>
                <a:cs typeface="Calibri"/>
              </a:rPr>
              <a:t>a </a:t>
            </a:r>
            <a:r>
              <a:rPr sz="3600" b="0" spc="-10" dirty="0">
                <a:latin typeface="Calibri"/>
                <a:cs typeface="Calibri"/>
              </a:rPr>
              <a:t>shared </a:t>
            </a:r>
            <a:r>
              <a:rPr sz="3600" b="0" spc="-15" dirty="0">
                <a:latin typeface="Calibri"/>
                <a:cs typeface="Calibri"/>
              </a:rPr>
              <a:t>secret </a:t>
            </a:r>
            <a:r>
              <a:rPr sz="3600" b="0" spc="-800" dirty="0">
                <a:latin typeface="Calibri"/>
                <a:cs typeface="Calibri"/>
              </a:rPr>
              <a:t> </a:t>
            </a:r>
            <a:r>
              <a:rPr sz="3600" b="0" spc="-5" dirty="0">
                <a:latin typeface="Calibri"/>
                <a:cs typeface="Calibri"/>
              </a:rPr>
              <a:t>without</a:t>
            </a:r>
            <a:r>
              <a:rPr sz="3600" b="0" spc="-25" dirty="0">
                <a:latin typeface="Calibri"/>
                <a:cs typeface="Calibri"/>
              </a:rPr>
              <a:t> </a:t>
            </a:r>
            <a:r>
              <a:rPr sz="3600" b="0" spc="-5" dirty="0">
                <a:latin typeface="Calibri"/>
                <a:cs typeface="Calibri"/>
              </a:rPr>
              <a:t>leaking</a:t>
            </a:r>
            <a:r>
              <a:rPr sz="3600" b="0" spc="-15" dirty="0">
                <a:latin typeface="Calibri"/>
                <a:cs typeface="Calibri"/>
              </a:rPr>
              <a:t> </a:t>
            </a:r>
            <a:r>
              <a:rPr sz="3600" b="0" spc="-5" dirty="0">
                <a:latin typeface="Calibri"/>
                <a:cs typeface="Calibri"/>
              </a:rPr>
              <a:t>it?</a:t>
            </a:r>
            <a:endParaRPr sz="3600">
              <a:latin typeface="Calibri"/>
              <a:cs typeface="Calibri"/>
            </a:endParaRPr>
          </a:p>
        </p:txBody>
      </p:sp>
      <p:sp>
        <p:nvSpPr>
          <p:cNvPr id="3" name="object 3"/>
          <p:cNvSpPr txBox="1"/>
          <p:nvPr/>
        </p:nvSpPr>
        <p:spPr>
          <a:xfrm>
            <a:off x="319228" y="1194149"/>
            <a:ext cx="6352540" cy="36068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2200" spc="-5" dirty="0">
                <a:latin typeface="Calibri"/>
                <a:cs typeface="Calibri"/>
              </a:rPr>
              <a:t>-	Use</a:t>
            </a:r>
            <a:r>
              <a:rPr sz="2200" spc="15" dirty="0">
                <a:latin typeface="Calibri"/>
                <a:cs typeface="Calibri"/>
              </a:rPr>
              <a:t> </a:t>
            </a:r>
            <a:r>
              <a:rPr sz="2200" spc="-5" dirty="0">
                <a:latin typeface="Calibri"/>
                <a:cs typeface="Calibri"/>
              </a:rPr>
              <a:t>a</a:t>
            </a:r>
            <a:r>
              <a:rPr sz="2200" dirty="0">
                <a:latin typeface="Calibri"/>
                <a:cs typeface="Calibri"/>
              </a:rPr>
              <a:t> </a:t>
            </a:r>
            <a:r>
              <a:rPr sz="2200" spc="-10" dirty="0">
                <a:latin typeface="Calibri"/>
                <a:cs typeface="Calibri"/>
              </a:rPr>
              <a:t>technique</a:t>
            </a:r>
            <a:r>
              <a:rPr sz="2200" spc="15" dirty="0">
                <a:latin typeface="Calibri"/>
                <a:cs typeface="Calibri"/>
              </a:rPr>
              <a:t> </a:t>
            </a:r>
            <a:r>
              <a:rPr sz="2200" spc="-5" dirty="0">
                <a:latin typeface="Calibri"/>
                <a:cs typeface="Calibri"/>
              </a:rPr>
              <a:t>such as</a:t>
            </a:r>
            <a:r>
              <a:rPr sz="2200" dirty="0">
                <a:solidFill>
                  <a:srgbClr val="0562C1"/>
                </a:solidFill>
                <a:latin typeface="Calibri"/>
                <a:cs typeface="Calibri"/>
              </a:rPr>
              <a:t> </a:t>
            </a:r>
            <a:r>
              <a:rPr sz="2200" u="sng" spc="-10" dirty="0">
                <a:solidFill>
                  <a:srgbClr val="0562C1"/>
                </a:solidFill>
                <a:uFill>
                  <a:solidFill>
                    <a:srgbClr val="0562C1"/>
                  </a:solidFill>
                </a:uFill>
                <a:latin typeface="Calibri"/>
                <a:cs typeface="Calibri"/>
                <a:hlinkClick r:id="rId3"/>
              </a:rPr>
              <a:t>Diffie-Hellman</a:t>
            </a:r>
            <a:r>
              <a:rPr sz="2200" u="sng" spc="20" dirty="0">
                <a:solidFill>
                  <a:srgbClr val="0562C1"/>
                </a:solidFill>
                <a:uFill>
                  <a:solidFill>
                    <a:srgbClr val="0562C1"/>
                  </a:solidFill>
                </a:uFill>
                <a:latin typeface="Calibri"/>
                <a:cs typeface="Calibri"/>
                <a:hlinkClick r:id="rId3"/>
              </a:rPr>
              <a:t> </a:t>
            </a:r>
            <a:r>
              <a:rPr sz="2200" u="sng" spc="-35" dirty="0">
                <a:solidFill>
                  <a:srgbClr val="0562C1"/>
                </a:solidFill>
                <a:uFill>
                  <a:solidFill>
                    <a:srgbClr val="0562C1"/>
                  </a:solidFill>
                </a:uFill>
                <a:latin typeface="Calibri"/>
                <a:cs typeface="Calibri"/>
                <a:hlinkClick r:id="rId3"/>
              </a:rPr>
              <a:t>key</a:t>
            </a:r>
            <a:r>
              <a:rPr sz="2200" u="sng" spc="20" dirty="0">
                <a:solidFill>
                  <a:srgbClr val="0562C1"/>
                </a:solidFill>
                <a:uFill>
                  <a:solidFill>
                    <a:srgbClr val="0562C1"/>
                  </a:solidFill>
                </a:uFill>
                <a:latin typeface="Calibri"/>
                <a:cs typeface="Calibri"/>
                <a:hlinkClick r:id="rId3"/>
              </a:rPr>
              <a:t> </a:t>
            </a:r>
            <a:r>
              <a:rPr sz="2200" u="sng" spc="-20" dirty="0">
                <a:solidFill>
                  <a:srgbClr val="0562C1"/>
                </a:solidFill>
                <a:uFill>
                  <a:solidFill>
                    <a:srgbClr val="0562C1"/>
                  </a:solidFill>
                </a:uFill>
                <a:latin typeface="Calibri"/>
                <a:cs typeface="Calibri"/>
                <a:hlinkClick r:id="rId3"/>
              </a:rPr>
              <a:t>exchange</a:t>
            </a:r>
            <a:endParaRPr sz="2200" dirty="0">
              <a:latin typeface="Calibri"/>
              <a:cs typeface="Calibri"/>
            </a:endParaRPr>
          </a:p>
        </p:txBody>
      </p:sp>
      <p:sp>
        <p:nvSpPr>
          <p:cNvPr id="4" name="object 4"/>
          <p:cNvSpPr txBox="1"/>
          <p:nvPr/>
        </p:nvSpPr>
        <p:spPr>
          <a:xfrm>
            <a:off x="319228" y="5936837"/>
            <a:ext cx="8630920" cy="36068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2200" spc="-5" dirty="0">
                <a:latin typeface="Calibri"/>
                <a:cs typeface="Calibri"/>
              </a:rPr>
              <a:t>-	</a:t>
            </a:r>
            <a:r>
              <a:rPr sz="2200" dirty="0">
                <a:latin typeface="Calibri"/>
                <a:cs typeface="Calibri"/>
              </a:rPr>
              <a:t>DH</a:t>
            </a:r>
            <a:r>
              <a:rPr sz="2200" spc="5" dirty="0">
                <a:latin typeface="Calibri"/>
                <a:cs typeface="Calibri"/>
              </a:rPr>
              <a:t> </a:t>
            </a:r>
            <a:r>
              <a:rPr sz="2200" spc="-5" dirty="0">
                <a:latin typeface="Calibri"/>
                <a:cs typeface="Calibri"/>
              </a:rPr>
              <a:t>isn’t </a:t>
            </a:r>
            <a:r>
              <a:rPr sz="2200" spc="-10" dirty="0">
                <a:latin typeface="Calibri"/>
                <a:cs typeface="Calibri"/>
              </a:rPr>
              <a:t>widely</a:t>
            </a:r>
            <a:r>
              <a:rPr sz="2200" spc="10" dirty="0">
                <a:latin typeface="Calibri"/>
                <a:cs typeface="Calibri"/>
              </a:rPr>
              <a:t> </a:t>
            </a:r>
            <a:r>
              <a:rPr sz="2200" spc="-5" dirty="0">
                <a:latin typeface="Calibri"/>
                <a:cs typeface="Calibri"/>
              </a:rPr>
              <a:t>used</a:t>
            </a:r>
            <a:r>
              <a:rPr sz="2200" spc="5" dirty="0">
                <a:latin typeface="Calibri"/>
                <a:cs typeface="Calibri"/>
              </a:rPr>
              <a:t> </a:t>
            </a:r>
            <a:r>
              <a:rPr sz="2200" spc="-5" dirty="0">
                <a:latin typeface="Calibri"/>
                <a:cs typeface="Calibri"/>
              </a:rPr>
              <a:t>in </a:t>
            </a:r>
            <a:r>
              <a:rPr sz="2200" spc="-15" dirty="0">
                <a:latin typeface="Calibri"/>
                <a:cs typeface="Calibri"/>
              </a:rPr>
              <a:t>Kerberos</a:t>
            </a:r>
            <a:r>
              <a:rPr sz="2200" spc="-5" dirty="0">
                <a:latin typeface="Calibri"/>
                <a:cs typeface="Calibri"/>
              </a:rPr>
              <a:t> </a:t>
            </a:r>
            <a:r>
              <a:rPr sz="2200" spc="-10" dirty="0">
                <a:latin typeface="Calibri"/>
                <a:cs typeface="Calibri"/>
              </a:rPr>
              <a:t>deployments,</a:t>
            </a:r>
            <a:r>
              <a:rPr sz="2200" spc="35" dirty="0">
                <a:latin typeface="Calibri"/>
                <a:cs typeface="Calibri"/>
              </a:rPr>
              <a:t> </a:t>
            </a:r>
            <a:r>
              <a:rPr sz="2200" spc="-10" dirty="0">
                <a:latin typeface="Calibri"/>
                <a:cs typeface="Calibri"/>
              </a:rPr>
              <a:t>but</a:t>
            </a:r>
            <a:r>
              <a:rPr sz="2200" spc="5" dirty="0">
                <a:latin typeface="Calibri"/>
                <a:cs typeface="Calibri"/>
              </a:rPr>
              <a:t> </a:t>
            </a:r>
            <a:r>
              <a:rPr sz="2200" spc="-20" dirty="0">
                <a:latin typeface="Calibri"/>
                <a:cs typeface="Calibri"/>
              </a:rPr>
              <a:t>it’s</a:t>
            </a:r>
            <a:r>
              <a:rPr sz="2200" spc="15" dirty="0">
                <a:latin typeface="Calibri"/>
                <a:cs typeface="Calibri"/>
              </a:rPr>
              <a:t> </a:t>
            </a:r>
            <a:r>
              <a:rPr sz="2200" spc="-10" dirty="0">
                <a:latin typeface="Calibri"/>
                <a:cs typeface="Calibri"/>
              </a:rPr>
              <a:t>still</a:t>
            </a:r>
            <a:r>
              <a:rPr sz="2200" spc="-5" dirty="0">
                <a:latin typeface="Calibri"/>
                <a:cs typeface="Calibri"/>
              </a:rPr>
              <a:t> good </a:t>
            </a:r>
            <a:r>
              <a:rPr sz="2200" spc="-20" dirty="0">
                <a:latin typeface="Calibri"/>
                <a:cs typeface="Calibri"/>
              </a:rPr>
              <a:t>to</a:t>
            </a:r>
            <a:r>
              <a:rPr sz="2200" spc="10" dirty="0">
                <a:latin typeface="Calibri"/>
                <a:cs typeface="Calibri"/>
              </a:rPr>
              <a:t> </a:t>
            </a:r>
            <a:r>
              <a:rPr sz="2200" spc="-10" dirty="0">
                <a:latin typeface="Calibri"/>
                <a:cs typeface="Calibri"/>
              </a:rPr>
              <a:t>know!</a:t>
            </a:r>
            <a:endParaRPr sz="2200">
              <a:latin typeface="Calibri"/>
              <a:cs typeface="Calibri"/>
            </a:endParaRPr>
          </a:p>
        </p:txBody>
      </p:sp>
      <p:pic>
        <p:nvPicPr>
          <p:cNvPr id="5" name="object 5"/>
          <p:cNvPicPr/>
          <p:nvPr/>
        </p:nvPicPr>
        <p:blipFill>
          <a:blip r:embed="rId4" cstate="print"/>
          <a:stretch>
            <a:fillRect/>
          </a:stretch>
        </p:blipFill>
        <p:spPr>
          <a:xfrm>
            <a:off x="923544" y="1752600"/>
            <a:ext cx="2609907" cy="3914458"/>
          </a:xfrm>
          <a:prstGeom prst="rect">
            <a:avLst/>
          </a:prstGeom>
        </p:spPr>
      </p:pic>
      <p:pic>
        <p:nvPicPr>
          <p:cNvPr id="6" name="object 6"/>
          <p:cNvPicPr/>
          <p:nvPr/>
        </p:nvPicPr>
        <p:blipFill>
          <a:blip r:embed="rId5" cstate="print"/>
          <a:stretch>
            <a:fillRect/>
          </a:stretch>
        </p:blipFill>
        <p:spPr>
          <a:xfrm>
            <a:off x="4430649" y="1933587"/>
            <a:ext cx="7172702" cy="3209912"/>
          </a:xfrm>
          <a:prstGeom prst="rect">
            <a:avLst/>
          </a:prstGeom>
        </p:spPr>
      </p:pic>
      <p:sp>
        <p:nvSpPr>
          <p:cNvPr id="11" name="Footer Placeholder 10">
            <a:extLst>
              <a:ext uri="{FF2B5EF4-FFF2-40B4-BE49-F238E27FC236}">
                <a16:creationId xmlns:a16="http://schemas.microsoft.com/office/drawing/2014/main" id="{92E2FD3B-EEC4-45A2-9125-187E880B6B66}"/>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933" y="85723"/>
            <a:ext cx="9305925" cy="1300480"/>
          </a:xfrm>
          <a:prstGeom prst="rect">
            <a:avLst/>
          </a:prstGeom>
        </p:spPr>
        <p:txBody>
          <a:bodyPr vert="horz" wrap="square" lIns="0" tIns="88900" rIns="0" bIns="0" rtlCol="0">
            <a:spAutoFit/>
          </a:bodyPr>
          <a:lstStyle/>
          <a:p>
            <a:pPr marL="12700" marR="5080">
              <a:lnSpc>
                <a:spcPts val="4750"/>
              </a:lnSpc>
              <a:spcBef>
                <a:spcPts val="700"/>
              </a:spcBef>
            </a:pPr>
            <a:r>
              <a:rPr spc="-5" dirty="0"/>
              <a:t>Scenario</a:t>
            </a:r>
            <a:r>
              <a:rPr spc="-10" dirty="0"/>
              <a:t> </a:t>
            </a:r>
            <a:r>
              <a:rPr spc="-5" dirty="0"/>
              <a:t>3: </a:t>
            </a:r>
            <a:r>
              <a:rPr dirty="0"/>
              <a:t>Suppose</a:t>
            </a:r>
            <a:r>
              <a:rPr spc="-15" dirty="0"/>
              <a:t> </a:t>
            </a:r>
            <a:r>
              <a:rPr spc="-5" dirty="0"/>
              <a:t>Alice</a:t>
            </a:r>
            <a:r>
              <a:rPr spc="5" dirty="0"/>
              <a:t> </a:t>
            </a:r>
            <a:r>
              <a:rPr dirty="0"/>
              <a:t>and</a:t>
            </a:r>
            <a:r>
              <a:rPr spc="-10" dirty="0"/>
              <a:t> </a:t>
            </a:r>
            <a:r>
              <a:rPr spc="-5" dirty="0"/>
              <a:t>Bob</a:t>
            </a:r>
            <a:r>
              <a:rPr spc="15" dirty="0"/>
              <a:t> </a:t>
            </a:r>
            <a:r>
              <a:rPr spc="-30" dirty="0"/>
              <a:t>have</a:t>
            </a:r>
            <a:r>
              <a:rPr spc="-5" dirty="0"/>
              <a:t> </a:t>
            </a:r>
            <a:r>
              <a:rPr dirty="0"/>
              <a:t>a </a:t>
            </a:r>
            <a:r>
              <a:rPr spc="-980" dirty="0"/>
              <a:t> </a:t>
            </a:r>
            <a:r>
              <a:rPr spc="-10" dirty="0"/>
              <a:t>shared</a:t>
            </a:r>
            <a:r>
              <a:rPr spc="-25" dirty="0"/>
              <a:t> </a:t>
            </a:r>
            <a:r>
              <a:rPr spc="-15" dirty="0"/>
              <a:t>symmetric</a:t>
            </a:r>
            <a:r>
              <a:rPr spc="-25" dirty="0"/>
              <a:t> </a:t>
            </a:r>
            <a:r>
              <a:rPr spc="-60" dirty="0"/>
              <a:t>key</a:t>
            </a:r>
          </a:p>
        </p:txBody>
      </p:sp>
      <p:sp>
        <p:nvSpPr>
          <p:cNvPr id="3" name="object 3"/>
          <p:cNvSpPr txBox="1"/>
          <p:nvPr/>
        </p:nvSpPr>
        <p:spPr>
          <a:xfrm>
            <a:off x="917049" y="1477588"/>
            <a:ext cx="10171430" cy="836294"/>
          </a:xfrm>
          <a:prstGeom prst="rect">
            <a:avLst/>
          </a:prstGeom>
        </p:spPr>
        <p:txBody>
          <a:bodyPr vert="horz" wrap="square" lIns="0" tIns="59690" rIns="0" bIns="0" rtlCol="0">
            <a:spAutoFit/>
          </a:bodyPr>
          <a:lstStyle/>
          <a:p>
            <a:pPr marL="12700" marR="5080">
              <a:lnSpc>
                <a:spcPts val="3030"/>
              </a:lnSpc>
              <a:spcBef>
                <a:spcPts val="470"/>
              </a:spcBef>
            </a:pPr>
            <a:r>
              <a:rPr sz="2800" b="1" spc="-5" dirty="0">
                <a:latin typeface="Calibri"/>
                <a:cs typeface="Calibri"/>
              </a:rPr>
              <a:t>How</a:t>
            </a:r>
            <a:r>
              <a:rPr sz="2800" b="1" spc="-10" dirty="0">
                <a:latin typeface="Calibri"/>
                <a:cs typeface="Calibri"/>
              </a:rPr>
              <a:t> can</a:t>
            </a:r>
            <a:r>
              <a:rPr sz="2800" b="1" spc="10" dirty="0">
                <a:latin typeface="Calibri"/>
                <a:cs typeface="Calibri"/>
              </a:rPr>
              <a:t> </a:t>
            </a:r>
            <a:r>
              <a:rPr sz="2800" b="1" spc="-5" dirty="0">
                <a:latin typeface="Calibri"/>
                <a:cs typeface="Calibri"/>
              </a:rPr>
              <a:t>Alice</a:t>
            </a:r>
            <a:r>
              <a:rPr sz="2800" b="1" spc="20" dirty="0">
                <a:latin typeface="Calibri"/>
                <a:cs typeface="Calibri"/>
              </a:rPr>
              <a:t> </a:t>
            </a:r>
            <a:r>
              <a:rPr sz="2800" b="1" spc="-20" dirty="0">
                <a:latin typeface="Calibri"/>
                <a:cs typeface="Calibri"/>
              </a:rPr>
              <a:t>prove</a:t>
            </a:r>
            <a:r>
              <a:rPr sz="2800" b="1" spc="20" dirty="0">
                <a:latin typeface="Calibri"/>
                <a:cs typeface="Calibri"/>
              </a:rPr>
              <a:t> </a:t>
            </a:r>
            <a:r>
              <a:rPr sz="2800" b="1" spc="-15" dirty="0">
                <a:latin typeface="Calibri"/>
                <a:cs typeface="Calibri"/>
              </a:rPr>
              <a:t>to</a:t>
            </a:r>
            <a:r>
              <a:rPr sz="2800" b="1" spc="-5" dirty="0">
                <a:latin typeface="Calibri"/>
                <a:cs typeface="Calibri"/>
              </a:rPr>
              <a:t> Bob</a:t>
            </a:r>
            <a:r>
              <a:rPr sz="2800" b="1" dirty="0">
                <a:latin typeface="Calibri"/>
                <a:cs typeface="Calibri"/>
              </a:rPr>
              <a:t> </a:t>
            </a:r>
            <a:r>
              <a:rPr sz="2800" b="1" spc="-10" dirty="0">
                <a:latin typeface="Calibri"/>
                <a:cs typeface="Calibri"/>
              </a:rPr>
              <a:t>that</a:t>
            </a:r>
            <a:r>
              <a:rPr sz="2800" b="1" spc="15" dirty="0">
                <a:latin typeface="Calibri"/>
                <a:cs typeface="Calibri"/>
              </a:rPr>
              <a:t> </a:t>
            </a:r>
            <a:r>
              <a:rPr sz="2800" b="1" spc="-5" dirty="0">
                <a:latin typeface="Calibri"/>
                <a:cs typeface="Calibri"/>
              </a:rPr>
              <a:t>she</a:t>
            </a:r>
            <a:r>
              <a:rPr sz="2800" b="1" spc="10" dirty="0">
                <a:latin typeface="Calibri"/>
                <a:cs typeface="Calibri"/>
              </a:rPr>
              <a:t> </a:t>
            </a:r>
            <a:r>
              <a:rPr sz="2800" b="1" spc="-5" dirty="0">
                <a:latin typeface="Calibri"/>
                <a:cs typeface="Calibri"/>
              </a:rPr>
              <a:t>has the</a:t>
            </a:r>
            <a:r>
              <a:rPr sz="2800" b="1" spc="10" dirty="0">
                <a:latin typeface="Calibri"/>
                <a:cs typeface="Calibri"/>
              </a:rPr>
              <a:t> </a:t>
            </a:r>
            <a:r>
              <a:rPr sz="2800" b="1" spc="-40" dirty="0">
                <a:latin typeface="Calibri"/>
                <a:cs typeface="Calibri"/>
              </a:rPr>
              <a:t>key</a:t>
            </a:r>
            <a:r>
              <a:rPr sz="2800" b="1" spc="20" dirty="0">
                <a:latin typeface="Calibri"/>
                <a:cs typeface="Calibri"/>
              </a:rPr>
              <a:t> </a:t>
            </a:r>
            <a:r>
              <a:rPr sz="2800" b="1" spc="-5" dirty="0">
                <a:latin typeface="Calibri"/>
                <a:cs typeface="Calibri"/>
              </a:rPr>
              <a:t>without</a:t>
            </a:r>
            <a:r>
              <a:rPr sz="2800" b="1" dirty="0">
                <a:latin typeface="Calibri"/>
                <a:cs typeface="Calibri"/>
              </a:rPr>
              <a:t> </a:t>
            </a:r>
            <a:r>
              <a:rPr sz="2800" b="1" spc="-10" dirty="0">
                <a:latin typeface="Calibri"/>
                <a:cs typeface="Calibri"/>
              </a:rPr>
              <a:t>sending</a:t>
            </a:r>
            <a:r>
              <a:rPr sz="2800" b="1" spc="20" dirty="0">
                <a:latin typeface="Calibri"/>
                <a:cs typeface="Calibri"/>
              </a:rPr>
              <a:t> </a:t>
            </a:r>
            <a:r>
              <a:rPr sz="2800" b="1" spc="-5" dirty="0">
                <a:latin typeface="Calibri"/>
                <a:cs typeface="Calibri"/>
              </a:rPr>
              <a:t>the </a:t>
            </a:r>
            <a:r>
              <a:rPr sz="2800" b="1" spc="-620" dirty="0">
                <a:latin typeface="Calibri"/>
                <a:cs typeface="Calibri"/>
              </a:rPr>
              <a:t> </a:t>
            </a:r>
            <a:r>
              <a:rPr sz="2800" b="1" spc="-40" dirty="0">
                <a:latin typeface="Calibri"/>
                <a:cs typeface="Calibri"/>
              </a:rPr>
              <a:t>key</a:t>
            </a:r>
            <a:r>
              <a:rPr sz="2800" b="1" spc="5" dirty="0">
                <a:latin typeface="Calibri"/>
                <a:cs typeface="Calibri"/>
              </a:rPr>
              <a:t> </a:t>
            </a:r>
            <a:r>
              <a:rPr sz="2800" b="1" spc="-5" dirty="0">
                <a:latin typeface="Calibri"/>
                <a:cs typeface="Calibri"/>
              </a:rPr>
              <a:t>itself?</a:t>
            </a:r>
            <a:endParaRPr sz="2800">
              <a:latin typeface="Calibri"/>
              <a:cs typeface="Calibri"/>
            </a:endParaRPr>
          </a:p>
        </p:txBody>
      </p:sp>
      <p:pic>
        <p:nvPicPr>
          <p:cNvPr id="4" name="object 4"/>
          <p:cNvPicPr/>
          <p:nvPr/>
        </p:nvPicPr>
        <p:blipFill>
          <a:blip r:embed="rId2" cstate="print"/>
          <a:stretch>
            <a:fillRect/>
          </a:stretch>
        </p:blipFill>
        <p:spPr>
          <a:xfrm>
            <a:off x="2396990" y="5136424"/>
            <a:ext cx="628410" cy="967384"/>
          </a:xfrm>
          <a:prstGeom prst="rect">
            <a:avLst/>
          </a:prstGeom>
        </p:spPr>
      </p:pic>
      <p:pic>
        <p:nvPicPr>
          <p:cNvPr id="5" name="object 5"/>
          <p:cNvPicPr/>
          <p:nvPr/>
        </p:nvPicPr>
        <p:blipFill>
          <a:blip r:embed="rId3" cstate="print"/>
          <a:stretch>
            <a:fillRect/>
          </a:stretch>
        </p:blipFill>
        <p:spPr>
          <a:xfrm>
            <a:off x="9476447" y="5136424"/>
            <a:ext cx="628402" cy="967384"/>
          </a:xfrm>
          <a:prstGeom prst="rect">
            <a:avLst/>
          </a:prstGeom>
        </p:spPr>
      </p:pic>
      <p:sp>
        <p:nvSpPr>
          <p:cNvPr id="6" name="object 6"/>
          <p:cNvSpPr txBox="1"/>
          <p:nvPr/>
        </p:nvSpPr>
        <p:spPr>
          <a:xfrm>
            <a:off x="1591055" y="2805683"/>
            <a:ext cx="2743200" cy="1630680"/>
          </a:xfrm>
          <a:prstGeom prst="rect">
            <a:avLst/>
          </a:prstGeom>
          <a:solidFill>
            <a:srgbClr val="5B9BD4"/>
          </a:solidFill>
          <a:ln w="12700">
            <a:solidFill>
              <a:srgbClr val="41709C"/>
            </a:solidFill>
          </a:ln>
        </p:spPr>
        <p:txBody>
          <a:bodyPr vert="horz" wrap="square" lIns="0" tIns="30480" rIns="0" bIns="0" rtlCol="0">
            <a:spAutoFit/>
          </a:bodyPr>
          <a:lstStyle/>
          <a:p>
            <a:pPr marL="122555">
              <a:lnSpc>
                <a:spcPct val="100000"/>
              </a:lnSpc>
              <a:spcBef>
                <a:spcPts val="240"/>
              </a:spcBef>
            </a:pPr>
            <a:r>
              <a:rPr sz="1800" spc="-10" dirty="0">
                <a:solidFill>
                  <a:srgbClr val="FFFFFF"/>
                </a:solidFill>
                <a:latin typeface="Calibri"/>
                <a:cs typeface="Calibri"/>
              </a:rPr>
              <a:t>Encrypted</a:t>
            </a:r>
            <a:r>
              <a:rPr sz="1800" spc="15" dirty="0">
                <a:solidFill>
                  <a:srgbClr val="FFFFFF"/>
                </a:solidFill>
                <a:latin typeface="Calibri"/>
                <a:cs typeface="Calibri"/>
              </a:rPr>
              <a:t> </a:t>
            </a:r>
            <a:r>
              <a:rPr sz="1800" spc="-5" dirty="0">
                <a:solidFill>
                  <a:srgbClr val="FFFFFF"/>
                </a:solidFill>
                <a:latin typeface="Calibri"/>
                <a:cs typeface="Calibri"/>
              </a:rPr>
              <a:t>with</a:t>
            </a:r>
            <a:r>
              <a:rPr sz="1800" spc="5" dirty="0">
                <a:solidFill>
                  <a:srgbClr val="FFFFFF"/>
                </a:solidFill>
                <a:latin typeface="Calibri"/>
                <a:cs typeface="Calibri"/>
              </a:rPr>
              <a:t> </a:t>
            </a:r>
            <a:r>
              <a:rPr sz="1800" spc="-5" dirty="0">
                <a:solidFill>
                  <a:srgbClr val="FFFFFF"/>
                </a:solidFill>
                <a:latin typeface="Calibri"/>
                <a:cs typeface="Calibri"/>
              </a:rPr>
              <a:t>session</a:t>
            </a:r>
            <a:r>
              <a:rPr sz="1800" spc="-15"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7" name="object 7"/>
          <p:cNvSpPr txBox="1"/>
          <p:nvPr/>
        </p:nvSpPr>
        <p:spPr>
          <a:xfrm>
            <a:off x="2353055" y="3415284"/>
            <a:ext cx="1371600" cy="533400"/>
          </a:xfrm>
          <a:prstGeom prst="rect">
            <a:avLst/>
          </a:prstGeom>
          <a:solidFill>
            <a:srgbClr val="FFFFFF"/>
          </a:solidFill>
          <a:ln w="12700">
            <a:solidFill>
              <a:srgbClr val="41709C"/>
            </a:solidFill>
          </a:ln>
        </p:spPr>
        <p:txBody>
          <a:bodyPr vert="horz" wrap="square" lIns="0" tIns="114300" rIns="0" bIns="0" rtlCol="0">
            <a:spAutoFit/>
          </a:bodyPr>
          <a:lstStyle/>
          <a:p>
            <a:pPr marL="96520">
              <a:lnSpc>
                <a:spcPct val="100000"/>
              </a:lnSpc>
              <a:spcBef>
                <a:spcPts val="900"/>
              </a:spcBef>
            </a:pPr>
            <a:r>
              <a:rPr sz="1800" spc="-10" dirty="0">
                <a:latin typeface="Calibri"/>
                <a:cs typeface="Calibri"/>
              </a:rPr>
              <a:t>{Timestamp}</a:t>
            </a:r>
            <a:endParaRPr sz="1800">
              <a:latin typeface="Calibri"/>
              <a:cs typeface="Calibri"/>
            </a:endParaRPr>
          </a:p>
        </p:txBody>
      </p:sp>
      <p:pic>
        <p:nvPicPr>
          <p:cNvPr id="8" name="object 8"/>
          <p:cNvPicPr/>
          <p:nvPr/>
        </p:nvPicPr>
        <p:blipFill>
          <a:blip r:embed="rId4" cstate="print"/>
          <a:stretch>
            <a:fillRect/>
          </a:stretch>
        </p:blipFill>
        <p:spPr>
          <a:xfrm>
            <a:off x="1454879" y="4773071"/>
            <a:ext cx="691453" cy="1057265"/>
          </a:xfrm>
          <a:prstGeom prst="rect">
            <a:avLst/>
          </a:prstGeom>
        </p:spPr>
      </p:pic>
      <p:grpSp>
        <p:nvGrpSpPr>
          <p:cNvPr id="9" name="object 9"/>
          <p:cNvGrpSpPr/>
          <p:nvPr/>
        </p:nvGrpSpPr>
        <p:grpSpPr>
          <a:xfrm>
            <a:off x="4498085" y="3225543"/>
            <a:ext cx="2819400" cy="76200"/>
            <a:chOff x="4498085" y="3225543"/>
            <a:chExt cx="2819400" cy="76200"/>
          </a:xfrm>
        </p:grpSpPr>
        <p:sp>
          <p:nvSpPr>
            <p:cNvPr id="10" name="object 10"/>
            <p:cNvSpPr/>
            <p:nvPr/>
          </p:nvSpPr>
          <p:spPr>
            <a:xfrm>
              <a:off x="4498085" y="3263645"/>
              <a:ext cx="2755900" cy="0"/>
            </a:xfrm>
            <a:custGeom>
              <a:avLst/>
              <a:gdLst/>
              <a:ahLst/>
              <a:cxnLst/>
              <a:rect l="l" t="t" r="r" b="b"/>
              <a:pathLst>
                <a:path w="2755900">
                  <a:moveTo>
                    <a:pt x="0" y="0"/>
                  </a:moveTo>
                  <a:lnTo>
                    <a:pt x="2755900" y="0"/>
                  </a:lnTo>
                </a:path>
              </a:pathLst>
            </a:custGeom>
            <a:ln w="19050">
              <a:solidFill>
                <a:srgbClr val="000000"/>
              </a:solidFill>
            </a:ln>
          </p:spPr>
          <p:txBody>
            <a:bodyPr wrap="square" lIns="0" tIns="0" rIns="0" bIns="0" rtlCol="0"/>
            <a:lstStyle/>
            <a:p>
              <a:endParaRPr/>
            </a:p>
          </p:txBody>
        </p:sp>
        <p:sp>
          <p:nvSpPr>
            <p:cNvPr id="11" name="object 11"/>
            <p:cNvSpPr/>
            <p:nvPr/>
          </p:nvSpPr>
          <p:spPr>
            <a:xfrm>
              <a:off x="7241287" y="3225543"/>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7773923" y="2843783"/>
            <a:ext cx="2743200" cy="1630680"/>
          </a:xfrm>
          <a:prstGeom prst="rect">
            <a:avLst/>
          </a:prstGeom>
          <a:solidFill>
            <a:srgbClr val="5B9BD4"/>
          </a:solidFill>
          <a:ln w="12700">
            <a:solidFill>
              <a:srgbClr val="41709C"/>
            </a:solidFill>
          </a:ln>
        </p:spPr>
        <p:txBody>
          <a:bodyPr vert="horz" wrap="square" lIns="0" tIns="30480" rIns="0" bIns="0" rtlCol="0">
            <a:spAutoFit/>
          </a:bodyPr>
          <a:lstStyle/>
          <a:p>
            <a:pPr marL="121285">
              <a:lnSpc>
                <a:spcPct val="100000"/>
              </a:lnSpc>
              <a:spcBef>
                <a:spcPts val="240"/>
              </a:spcBef>
            </a:pPr>
            <a:r>
              <a:rPr sz="1800" spc="-10" dirty="0">
                <a:solidFill>
                  <a:srgbClr val="FFFFFF"/>
                </a:solidFill>
                <a:latin typeface="Calibri"/>
                <a:cs typeface="Calibri"/>
              </a:rPr>
              <a:t>Encrypted</a:t>
            </a:r>
            <a:r>
              <a:rPr sz="1800" spc="15" dirty="0">
                <a:solidFill>
                  <a:srgbClr val="FFFFFF"/>
                </a:solidFill>
                <a:latin typeface="Calibri"/>
                <a:cs typeface="Calibri"/>
              </a:rPr>
              <a:t> </a:t>
            </a:r>
            <a:r>
              <a:rPr sz="1800" spc="-5" dirty="0">
                <a:solidFill>
                  <a:srgbClr val="FFFFFF"/>
                </a:solidFill>
                <a:latin typeface="Calibri"/>
                <a:cs typeface="Calibri"/>
              </a:rPr>
              <a:t>with</a:t>
            </a:r>
            <a:r>
              <a:rPr sz="1800" spc="5" dirty="0">
                <a:solidFill>
                  <a:srgbClr val="FFFFFF"/>
                </a:solidFill>
                <a:latin typeface="Calibri"/>
                <a:cs typeface="Calibri"/>
              </a:rPr>
              <a:t> </a:t>
            </a:r>
            <a:r>
              <a:rPr sz="1800" spc="-5" dirty="0">
                <a:solidFill>
                  <a:srgbClr val="FFFFFF"/>
                </a:solidFill>
                <a:latin typeface="Calibri"/>
                <a:cs typeface="Calibri"/>
              </a:rPr>
              <a:t>session</a:t>
            </a:r>
            <a:r>
              <a:rPr sz="1800" spc="-15"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13" name="object 13"/>
          <p:cNvSpPr txBox="1"/>
          <p:nvPr/>
        </p:nvSpPr>
        <p:spPr>
          <a:xfrm>
            <a:off x="8535923" y="3453384"/>
            <a:ext cx="1371600" cy="533400"/>
          </a:xfrm>
          <a:prstGeom prst="rect">
            <a:avLst/>
          </a:prstGeom>
          <a:solidFill>
            <a:srgbClr val="FFFFFF"/>
          </a:solidFill>
          <a:ln w="12700">
            <a:solidFill>
              <a:srgbClr val="41709C"/>
            </a:solidFill>
          </a:ln>
        </p:spPr>
        <p:txBody>
          <a:bodyPr vert="horz" wrap="square" lIns="0" tIns="114300" rIns="0" bIns="0" rtlCol="0">
            <a:spAutoFit/>
          </a:bodyPr>
          <a:lstStyle/>
          <a:p>
            <a:pPr marL="95885">
              <a:lnSpc>
                <a:spcPct val="100000"/>
              </a:lnSpc>
              <a:spcBef>
                <a:spcPts val="900"/>
              </a:spcBef>
            </a:pPr>
            <a:r>
              <a:rPr sz="1800" spc="-10" dirty="0">
                <a:latin typeface="Calibri"/>
                <a:cs typeface="Calibri"/>
              </a:rPr>
              <a:t>{Timestamp}</a:t>
            </a:r>
            <a:endParaRPr sz="1800">
              <a:latin typeface="Calibri"/>
              <a:cs typeface="Calibri"/>
            </a:endParaRPr>
          </a:p>
        </p:txBody>
      </p:sp>
      <p:pic>
        <p:nvPicPr>
          <p:cNvPr id="14" name="object 14"/>
          <p:cNvPicPr/>
          <p:nvPr/>
        </p:nvPicPr>
        <p:blipFill>
          <a:blip r:embed="rId4" cstate="print"/>
          <a:stretch>
            <a:fillRect/>
          </a:stretch>
        </p:blipFill>
        <p:spPr>
          <a:xfrm>
            <a:off x="10504391" y="4802028"/>
            <a:ext cx="691453" cy="1057274"/>
          </a:xfrm>
          <a:prstGeom prst="rect">
            <a:avLst/>
          </a:prstGeom>
        </p:spPr>
      </p:pic>
      <p:sp>
        <p:nvSpPr>
          <p:cNvPr id="19" name="Footer Placeholder 18">
            <a:extLst>
              <a:ext uri="{FF2B5EF4-FFF2-40B4-BE49-F238E27FC236}">
                <a16:creationId xmlns:a16="http://schemas.microsoft.com/office/drawing/2014/main" id="{05F1D964-7BD2-42B9-8EF1-7C0F761C0E5D}"/>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68523" y="5020055"/>
            <a:ext cx="2306320" cy="1303020"/>
          </a:xfrm>
          <a:prstGeom prst="rect">
            <a:avLst/>
          </a:prstGeom>
          <a:solidFill>
            <a:srgbClr val="5B9BD4"/>
          </a:solidFill>
          <a:ln w="12700">
            <a:solidFill>
              <a:srgbClr val="41709C"/>
            </a:solidFill>
          </a:ln>
        </p:spPr>
        <p:txBody>
          <a:bodyPr vert="horz" wrap="square" lIns="0" tIns="29845" rIns="0" bIns="0" rtlCol="0">
            <a:spAutoFit/>
          </a:bodyPr>
          <a:lstStyle/>
          <a:p>
            <a:pPr marL="688340" marR="127000" indent="-554990">
              <a:lnSpc>
                <a:spcPct val="100000"/>
              </a:lnSpc>
              <a:spcBef>
                <a:spcPts val="235"/>
              </a:spcBef>
            </a:pPr>
            <a:r>
              <a:rPr sz="1800" spc="-10" dirty="0">
                <a:solidFill>
                  <a:srgbClr val="FFFFFF"/>
                </a:solidFill>
                <a:latin typeface="Calibri"/>
                <a:cs typeface="Calibri"/>
              </a:rPr>
              <a:t>Encrypted</a:t>
            </a:r>
            <a:r>
              <a:rPr sz="1800" dirty="0">
                <a:solidFill>
                  <a:srgbClr val="FFFFFF"/>
                </a:solidFill>
                <a:latin typeface="Calibri"/>
                <a:cs typeface="Calibri"/>
              </a:rPr>
              <a:t> </a:t>
            </a:r>
            <a:r>
              <a:rPr sz="1800" spc="-5" dirty="0">
                <a:solidFill>
                  <a:srgbClr val="FFFFFF"/>
                </a:solidFill>
                <a:latin typeface="Calibri"/>
                <a:cs typeface="Calibri"/>
              </a:rPr>
              <a:t>with</a:t>
            </a:r>
            <a:r>
              <a:rPr sz="1800" spc="-15" dirty="0">
                <a:solidFill>
                  <a:srgbClr val="FFFFFF"/>
                </a:solidFill>
                <a:latin typeface="Calibri"/>
                <a:cs typeface="Calibri"/>
              </a:rPr>
              <a:t> </a:t>
            </a:r>
            <a:r>
              <a:rPr sz="1800" spc="-20" dirty="0">
                <a:solidFill>
                  <a:srgbClr val="FFFFFF"/>
                </a:solidFill>
                <a:latin typeface="Calibri"/>
                <a:cs typeface="Calibri"/>
              </a:rPr>
              <a:t>Alice’s </a:t>
            </a:r>
            <a:r>
              <a:rPr sz="1800" spc="-390" dirty="0">
                <a:solidFill>
                  <a:srgbClr val="FFFFFF"/>
                </a:solidFill>
                <a:latin typeface="Calibri"/>
                <a:cs typeface="Calibri"/>
              </a:rPr>
              <a:t> </a:t>
            </a:r>
            <a:r>
              <a:rPr sz="1800" spc="-5" dirty="0">
                <a:solidFill>
                  <a:srgbClr val="FFFFFF"/>
                </a:solidFill>
                <a:latin typeface="Calibri"/>
                <a:cs typeface="Calibri"/>
              </a:rPr>
              <a:t>public</a:t>
            </a:r>
            <a:r>
              <a:rPr sz="1800" spc="10"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3" name="object 3"/>
          <p:cNvSpPr txBox="1">
            <a:spLocks noGrp="1"/>
          </p:cNvSpPr>
          <p:nvPr>
            <p:ph type="title"/>
          </p:nvPr>
        </p:nvSpPr>
        <p:spPr>
          <a:xfrm>
            <a:off x="193833" y="43683"/>
            <a:ext cx="11409045" cy="1300480"/>
          </a:xfrm>
          <a:prstGeom prst="rect">
            <a:avLst/>
          </a:prstGeom>
        </p:spPr>
        <p:txBody>
          <a:bodyPr vert="horz" wrap="square" lIns="0" tIns="88900" rIns="0" bIns="0" rtlCol="0">
            <a:spAutoFit/>
          </a:bodyPr>
          <a:lstStyle/>
          <a:p>
            <a:pPr marL="12700" marR="5080">
              <a:lnSpc>
                <a:spcPts val="4750"/>
              </a:lnSpc>
              <a:spcBef>
                <a:spcPts val="700"/>
              </a:spcBef>
            </a:pPr>
            <a:r>
              <a:rPr dirty="0"/>
              <a:t>Scenario </a:t>
            </a:r>
            <a:r>
              <a:rPr spc="-5" dirty="0"/>
              <a:t>4: Suppose </a:t>
            </a:r>
            <a:r>
              <a:rPr dirty="0"/>
              <a:t>Alice and </a:t>
            </a:r>
            <a:r>
              <a:rPr spc="-5" dirty="0"/>
              <a:t>Bob </a:t>
            </a:r>
            <a:r>
              <a:rPr spc="-20" dirty="0"/>
              <a:t>are </a:t>
            </a:r>
            <a:r>
              <a:rPr spc="-15" dirty="0"/>
              <a:t>members </a:t>
            </a:r>
            <a:r>
              <a:rPr spc="-10" dirty="0"/>
              <a:t>of </a:t>
            </a:r>
            <a:r>
              <a:rPr spc="-980" dirty="0"/>
              <a:t> </a:t>
            </a:r>
            <a:r>
              <a:rPr dirty="0"/>
              <a:t>the</a:t>
            </a:r>
            <a:r>
              <a:rPr spc="-15" dirty="0"/>
              <a:t> </a:t>
            </a:r>
            <a:r>
              <a:rPr dirty="0"/>
              <a:t>same</a:t>
            </a:r>
            <a:r>
              <a:rPr spc="-5" dirty="0"/>
              <a:t> </a:t>
            </a:r>
            <a:r>
              <a:rPr spc="-25" dirty="0"/>
              <a:t>Kerberos</a:t>
            </a:r>
            <a:r>
              <a:rPr spc="-15" dirty="0"/>
              <a:t> realm</a:t>
            </a:r>
            <a:r>
              <a:rPr dirty="0"/>
              <a:t> </a:t>
            </a:r>
            <a:r>
              <a:rPr sz="2800" spc="-10" dirty="0"/>
              <a:t>(Windows</a:t>
            </a:r>
            <a:r>
              <a:rPr sz="2800" dirty="0"/>
              <a:t> </a:t>
            </a:r>
            <a:r>
              <a:rPr sz="2800" spc="-5" dirty="0"/>
              <a:t>domain)</a:t>
            </a:r>
            <a:r>
              <a:rPr spc="-5" dirty="0"/>
              <a:t>.</a:t>
            </a:r>
            <a:endParaRPr sz="2800"/>
          </a:p>
        </p:txBody>
      </p:sp>
      <p:sp>
        <p:nvSpPr>
          <p:cNvPr id="4" name="object 4"/>
          <p:cNvSpPr txBox="1"/>
          <p:nvPr/>
        </p:nvSpPr>
        <p:spPr>
          <a:xfrm>
            <a:off x="976640" y="1472741"/>
            <a:ext cx="9798050" cy="422275"/>
          </a:xfrm>
          <a:prstGeom prst="rect">
            <a:avLst/>
          </a:prstGeom>
        </p:spPr>
        <p:txBody>
          <a:bodyPr vert="horz" wrap="square" lIns="0" tIns="13335" rIns="0" bIns="0" rtlCol="0">
            <a:spAutoFit/>
          </a:bodyPr>
          <a:lstStyle/>
          <a:p>
            <a:pPr marL="12700">
              <a:lnSpc>
                <a:spcPct val="100000"/>
              </a:lnSpc>
              <a:spcBef>
                <a:spcPts val="105"/>
              </a:spcBef>
            </a:pPr>
            <a:r>
              <a:rPr sz="2600" b="1" dirty="0">
                <a:latin typeface="Calibri"/>
                <a:cs typeface="Calibri"/>
              </a:rPr>
              <a:t>How</a:t>
            </a:r>
            <a:r>
              <a:rPr sz="2600" b="1" spc="-20" dirty="0">
                <a:latin typeface="Calibri"/>
                <a:cs typeface="Calibri"/>
              </a:rPr>
              <a:t> </a:t>
            </a:r>
            <a:r>
              <a:rPr sz="2600" b="1" spc="-5" dirty="0">
                <a:latin typeface="Calibri"/>
                <a:cs typeface="Calibri"/>
              </a:rPr>
              <a:t>can the</a:t>
            </a:r>
            <a:r>
              <a:rPr sz="2600" b="1" spc="10" dirty="0">
                <a:latin typeface="Calibri"/>
                <a:cs typeface="Calibri"/>
              </a:rPr>
              <a:t> </a:t>
            </a:r>
            <a:r>
              <a:rPr sz="2600" b="1" dirty="0">
                <a:latin typeface="Calibri"/>
                <a:cs typeface="Calibri"/>
              </a:rPr>
              <a:t>KDC</a:t>
            </a:r>
            <a:r>
              <a:rPr sz="2600" b="1" spc="-5" dirty="0">
                <a:latin typeface="Calibri"/>
                <a:cs typeface="Calibri"/>
              </a:rPr>
              <a:t> send</a:t>
            </a:r>
            <a:r>
              <a:rPr sz="2600" b="1" spc="5" dirty="0">
                <a:latin typeface="Calibri"/>
                <a:cs typeface="Calibri"/>
              </a:rPr>
              <a:t> </a:t>
            </a:r>
            <a:r>
              <a:rPr sz="2600" b="1" spc="-15" dirty="0">
                <a:latin typeface="Calibri"/>
                <a:cs typeface="Calibri"/>
              </a:rPr>
              <a:t>private,</a:t>
            </a:r>
            <a:r>
              <a:rPr sz="2600" b="1" spc="15" dirty="0">
                <a:latin typeface="Calibri"/>
                <a:cs typeface="Calibri"/>
              </a:rPr>
              <a:t> </a:t>
            </a:r>
            <a:r>
              <a:rPr sz="2600" b="1" spc="-10" dirty="0">
                <a:latin typeface="Calibri"/>
                <a:cs typeface="Calibri"/>
              </a:rPr>
              <a:t>confidential</a:t>
            </a:r>
            <a:r>
              <a:rPr sz="2600" b="1" spc="25" dirty="0">
                <a:latin typeface="Calibri"/>
                <a:cs typeface="Calibri"/>
              </a:rPr>
              <a:t> </a:t>
            </a:r>
            <a:r>
              <a:rPr sz="2600" b="1" spc="-5" dirty="0">
                <a:latin typeface="Calibri"/>
                <a:cs typeface="Calibri"/>
              </a:rPr>
              <a:t>messages</a:t>
            </a:r>
            <a:r>
              <a:rPr sz="2600" b="1" spc="-15" dirty="0">
                <a:latin typeface="Calibri"/>
                <a:cs typeface="Calibri"/>
              </a:rPr>
              <a:t> to</a:t>
            </a:r>
            <a:r>
              <a:rPr sz="2600" b="1" dirty="0">
                <a:latin typeface="Calibri"/>
                <a:cs typeface="Calibri"/>
              </a:rPr>
              <a:t> Alice</a:t>
            </a:r>
            <a:r>
              <a:rPr sz="2600" b="1" spc="-15" dirty="0">
                <a:latin typeface="Calibri"/>
                <a:cs typeface="Calibri"/>
              </a:rPr>
              <a:t> </a:t>
            </a:r>
            <a:r>
              <a:rPr sz="2600" b="1" spc="-5" dirty="0">
                <a:latin typeface="Calibri"/>
                <a:cs typeface="Calibri"/>
              </a:rPr>
              <a:t>and</a:t>
            </a:r>
            <a:r>
              <a:rPr sz="2600" b="1" spc="20" dirty="0">
                <a:latin typeface="Calibri"/>
                <a:cs typeface="Calibri"/>
              </a:rPr>
              <a:t> </a:t>
            </a:r>
            <a:r>
              <a:rPr sz="2600" b="1" spc="-5" dirty="0">
                <a:latin typeface="Calibri"/>
                <a:cs typeface="Calibri"/>
              </a:rPr>
              <a:t>Bob?</a:t>
            </a:r>
            <a:endParaRPr sz="2600">
              <a:latin typeface="Calibri"/>
              <a:cs typeface="Calibri"/>
            </a:endParaRPr>
          </a:p>
        </p:txBody>
      </p:sp>
      <p:grpSp>
        <p:nvGrpSpPr>
          <p:cNvPr id="5" name="object 5"/>
          <p:cNvGrpSpPr/>
          <p:nvPr/>
        </p:nvGrpSpPr>
        <p:grpSpPr>
          <a:xfrm>
            <a:off x="7999215" y="2252472"/>
            <a:ext cx="3452495" cy="1829435"/>
            <a:chOff x="7999215" y="2252472"/>
            <a:chExt cx="3452495" cy="1829435"/>
          </a:xfrm>
        </p:grpSpPr>
        <p:pic>
          <p:nvPicPr>
            <p:cNvPr id="6" name="object 6"/>
            <p:cNvPicPr/>
            <p:nvPr/>
          </p:nvPicPr>
          <p:blipFill>
            <a:blip r:embed="rId3" cstate="print"/>
            <a:stretch>
              <a:fillRect/>
            </a:stretch>
          </p:blipFill>
          <p:spPr>
            <a:xfrm>
              <a:off x="7999215" y="3114076"/>
              <a:ext cx="628410" cy="967384"/>
            </a:xfrm>
            <a:prstGeom prst="rect">
              <a:avLst/>
            </a:prstGeom>
          </p:spPr>
        </p:pic>
        <p:sp>
          <p:nvSpPr>
            <p:cNvPr id="7" name="object 7"/>
            <p:cNvSpPr/>
            <p:nvPr/>
          </p:nvSpPr>
          <p:spPr>
            <a:xfrm>
              <a:off x="9145524" y="2252472"/>
              <a:ext cx="2306320" cy="1303020"/>
            </a:xfrm>
            <a:custGeom>
              <a:avLst/>
              <a:gdLst/>
              <a:ahLst/>
              <a:cxnLst/>
              <a:rect l="l" t="t" r="r" b="b"/>
              <a:pathLst>
                <a:path w="2306320" h="1303020">
                  <a:moveTo>
                    <a:pt x="2305812" y="0"/>
                  </a:moveTo>
                  <a:lnTo>
                    <a:pt x="0" y="0"/>
                  </a:lnTo>
                  <a:lnTo>
                    <a:pt x="0" y="1303020"/>
                  </a:lnTo>
                  <a:lnTo>
                    <a:pt x="2305812" y="1303020"/>
                  </a:lnTo>
                  <a:lnTo>
                    <a:pt x="2305812" y="0"/>
                  </a:lnTo>
                  <a:close/>
                </a:path>
              </a:pathLst>
            </a:custGeom>
            <a:solidFill>
              <a:srgbClr val="5B9BD4"/>
            </a:solidFill>
          </p:spPr>
          <p:txBody>
            <a:bodyPr wrap="square" lIns="0" tIns="0" rIns="0" bIns="0" rtlCol="0"/>
            <a:lstStyle/>
            <a:p>
              <a:endParaRPr/>
            </a:p>
          </p:txBody>
        </p:sp>
      </p:grpSp>
      <p:grpSp>
        <p:nvGrpSpPr>
          <p:cNvPr id="8" name="object 8"/>
          <p:cNvGrpSpPr/>
          <p:nvPr/>
        </p:nvGrpSpPr>
        <p:grpSpPr>
          <a:xfrm>
            <a:off x="4965572" y="4796574"/>
            <a:ext cx="4485640" cy="1410970"/>
            <a:chOff x="4965572" y="4796574"/>
            <a:chExt cx="4485640" cy="1410970"/>
          </a:xfrm>
        </p:grpSpPr>
        <p:pic>
          <p:nvPicPr>
            <p:cNvPr id="9" name="object 9"/>
            <p:cNvPicPr/>
            <p:nvPr/>
          </p:nvPicPr>
          <p:blipFill>
            <a:blip r:embed="rId4" cstate="print"/>
            <a:stretch>
              <a:fillRect/>
            </a:stretch>
          </p:blipFill>
          <p:spPr>
            <a:xfrm>
              <a:off x="7992074" y="4796574"/>
              <a:ext cx="628410" cy="967393"/>
            </a:xfrm>
            <a:prstGeom prst="rect">
              <a:avLst/>
            </a:prstGeom>
          </p:spPr>
        </p:pic>
        <p:pic>
          <p:nvPicPr>
            <p:cNvPr id="10" name="object 10"/>
            <p:cNvPicPr/>
            <p:nvPr/>
          </p:nvPicPr>
          <p:blipFill>
            <a:blip r:embed="rId5" cstate="print"/>
            <a:stretch>
              <a:fillRect/>
            </a:stretch>
          </p:blipFill>
          <p:spPr>
            <a:xfrm>
              <a:off x="8464295" y="5225795"/>
              <a:ext cx="697991" cy="970787"/>
            </a:xfrm>
            <a:prstGeom prst="rect">
              <a:avLst/>
            </a:prstGeom>
          </p:spPr>
        </p:pic>
        <p:sp>
          <p:nvSpPr>
            <p:cNvPr id="11" name="object 11"/>
            <p:cNvSpPr/>
            <p:nvPr/>
          </p:nvSpPr>
          <p:spPr>
            <a:xfrm>
              <a:off x="4975097" y="6167295"/>
              <a:ext cx="4412615" cy="30480"/>
            </a:xfrm>
            <a:custGeom>
              <a:avLst/>
              <a:gdLst/>
              <a:ahLst/>
              <a:cxnLst/>
              <a:rect l="l" t="t" r="r" b="b"/>
              <a:pathLst>
                <a:path w="4412615" h="30479">
                  <a:moveTo>
                    <a:pt x="0" y="30175"/>
                  </a:moveTo>
                  <a:lnTo>
                    <a:pt x="4412234" y="0"/>
                  </a:lnTo>
                </a:path>
              </a:pathLst>
            </a:custGeom>
            <a:ln w="19050">
              <a:solidFill>
                <a:srgbClr val="000000"/>
              </a:solidFill>
            </a:ln>
          </p:spPr>
          <p:txBody>
            <a:bodyPr wrap="square" lIns="0" tIns="0" rIns="0" bIns="0" rtlCol="0"/>
            <a:lstStyle/>
            <a:p>
              <a:endParaRPr/>
            </a:p>
          </p:txBody>
        </p:sp>
        <p:sp>
          <p:nvSpPr>
            <p:cNvPr id="12" name="object 12"/>
            <p:cNvSpPr/>
            <p:nvPr/>
          </p:nvSpPr>
          <p:spPr>
            <a:xfrm>
              <a:off x="9374372" y="6129289"/>
              <a:ext cx="76835" cy="76200"/>
            </a:xfrm>
            <a:custGeom>
              <a:avLst/>
              <a:gdLst/>
              <a:ahLst/>
              <a:cxnLst/>
              <a:rect l="l" t="t" r="r" b="b"/>
              <a:pathLst>
                <a:path w="76834" h="76200">
                  <a:moveTo>
                    <a:pt x="0" y="0"/>
                  </a:moveTo>
                  <a:lnTo>
                    <a:pt x="520" y="76200"/>
                  </a:lnTo>
                  <a:lnTo>
                    <a:pt x="76454" y="37579"/>
                  </a:lnTo>
                  <a:lnTo>
                    <a:pt x="0" y="0"/>
                  </a:lnTo>
                  <a:close/>
                </a:path>
              </a:pathLst>
            </a:custGeom>
            <a:solidFill>
              <a:srgbClr val="000000"/>
            </a:solidFill>
          </p:spPr>
          <p:txBody>
            <a:bodyPr wrap="square" lIns="0" tIns="0" rIns="0" bIns="0" rtlCol="0"/>
            <a:lstStyle/>
            <a:p>
              <a:endParaRPr/>
            </a:p>
          </p:txBody>
        </p:sp>
      </p:grpSp>
      <p:pic>
        <p:nvPicPr>
          <p:cNvPr id="13" name="object 13"/>
          <p:cNvPicPr/>
          <p:nvPr/>
        </p:nvPicPr>
        <p:blipFill>
          <a:blip r:embed="rId6" cstate="print"/>
          <a:stretch>
            <a:fillRect/>
          </a:stretch>
        </p:blipFill>
        <p:spPr>
          <a:xfrm>
            <a:off x="1642191" y="5079353"/>
            <a:ext cx="637777" cy="1028422"/>
          </a:xfrm>
          <a:prstGeom prst="rect">
            <a:avLst/>
          </a:prstGeom>
        </p:spPr>
      </p:pic>
      <p:grpSp>
        <p:nvGrpSpPr>
          <p:cNvPr id="14" name="object 14"/>
          <p:cNvGrpSpPr/>
          <p:nvPr/>
        </p:nvGrpSpPr>
        <p:grpSpPr>
          <a:xfrm>
            <a:off x="-6350" y="2534258"/>
            <a:ext cx="4001135" cy="2069464"/>
            <a:chOff x="-6350" y="2534258"/>
            <a:chExt cx="4001135" cy="2069464"/>
          </a:xfrm>
        </p:grpSpPr>
        <p:sp>
          <p:nvSpPr>
            <p:cNvPr id="15" name="object 15"/>
            <p:cNvSpPr/>
            <p:nvPr/>
          </p:nvSpPr>
          <p:spPr>
            <a:xfrm>
              <a:off x="1994166" y="2546959"/>
              <a:ext cx="1994535" cy="659130"/>
            </a:xfrm>
            <a:custGeom>
              <a:avLst/>
              <a:gdLst/>
              <a:ahLst/>
              <a:cxnLst/>
              <a:rect l="l" t="t" r="r" b="b"/>
              <a:pathLst>
                <a:path w="1994535" h="659130">
                  <a:moveTo>
                    <a:pt x="0" y="658576"/>
                  </a:moveTo>
                  <a:lnTo>
                    <a:pt x="1994166" y="658576"/>
                  </a:lnTo>
                  <a:lnTo>
                    <a:pt x="1994166" y="0"/>
                  </a:lnTo>
                  <a:lnTo>
                    <a:pt x="0" y="0"/>
                  </a:lnTo>
                  <a:lnTo>
                    <a:pt x="0" y="658576"/>
                  </a:lnTo>
                  <a:close/>
                </a:path>
              </a:pathLst>
            </a:custGeom>
            <a:solidFill>
              <a:srgbClr val="5B9BD4"/>
            </a:solidFill>
          </p:spPr>
          <p:txBody>
            <a:bodyPr wrap="square" lIns="0" tIns="0" rIns="0" bIns="0" rtlCol="0"/>
            <a:lstStyle/>
            <a:p>
              <a:endParaRPr/>
            </a:p>
          </p:txBody>
        </p:sp>
        <p:sp>
          <p:nvSpPr>
            <p:cNvPr id="16" name="object 16"/>
            <p:cNvSpPr/>
            <p:nvPr/>
          </p:nvSpPr>
          <p:spPr>
            <a:xfrm>
              <a:off x="1994166" y="3243635"/>
              <a:ext cx="1994535" cy="664210"/>
            </a:xfrm>
            <a:custGeom>
              <a:avLst/>
              <a:gdLst/>
              <a:ahLst/>
              <a:cxnLst/>
              <a:rect l="l" t="t" r="r" b="b"/>
              <a:pathLst>
                <a:path w="1994535" h="664210">
                  <a:moveTo>
                    <a:pt x="0" y="664154"/>
                  </a:moveTo>
                  <a:lnTo>
                    <a:pt x="1994166" y="664154"/>
                  </a:lnTo>
                  <a:lnTo>
                    <a:pt x="1994166" y="0"/>
                  </a:lnTo>
                  <a:lnTo>
                    <a:pt x="0" y="0"/>
                  </a:lnTo>
                  <a:lnTo>
                    <a:pt x="0" y="664154"/>
                  </a:lnTo>
                  <a:close/>
                </a:path>
              </a:pathLst>
            </a:custGeom>
            <a:solidFill>
              <a:srgbClr val="D2DEEE"/>
            </a:solidFill>
          </p:spPr>
          <p:txBody>
            <a:bodyPr wrap="square" lIns="0" tIns="0" rIns="0" bIns="0" rtlCol="0"/>
            <a:lstStyle/>
            <a:p>
              <a:endParaRPr/>
            </a:p>
          </p:txBody>
        </p:sp>
        <p:sp>
          <p:nvSpPr>
            <p:cNvPr id="17" name="object 17"/>
            <p:cNvSpPr/>
            <p:nvPr/>
          </p:nvSpPr>
          <p:spPr>
            <a:xfrm>
              <a:off x="1994166" y="3907789"/>
              <a:ext cx="1994535" cy="683260"/>
            </a:xfrm>
            <a:custGeom>
              <a:avLst/>
              <a:gdLst/>
              <a:ahLst/>
              <a:cxnLst/>
              <a:rect l="l" t="t" r="r" b="b"/>
              <a:pathLst>
                <a:path w="1994535" h="683260">
                  <a:moveTo>
                    <a:pt x="1994166" y="0"/>
                  </a:moveTo>
                  <a:lnTo>
                    <a:pt x="0" y="0"/>
                  </a:lnTo>
                  <a:lnTo>
                    <a:pt x="0" y="683209"/>
                  </a:lnTo>
                  <a:lnTo>
                    <a:pt x="1994166" y="683209"/>
                  </a:lnTo>
                  <a:lnTo>
                    <a:pt x="1994166" y="0"/>
                  </a:lnTo>
                  <a:close/>
                </a:path>
              </a:pathLst>
            </a:custGeom>
            <a:solidFill>
              <a:srgbClr val="EAEEF7"/>
            </a:solidFill>
          </p:spPr>
          <p:txBody>
            <a:bodyPr wrap="square" lIns="0" tIns="0" rIns="0" bIns="0" rtlCol="0"/>
            <a:lstStyle/>
            <a:p>
              <a:endParaRPr/>
            </a:p>
          </p:txBody>
        </p:sp>
        <p:sp>
          <p:nvSpPr>
            <p:cNvPr id="18" name="object 18"/>
            <p:cNvSpPr/>
            <p:nvPr/>
          </p:nvSpPr>
          <p:spPr>
            <a:xfrm>
              <a:off x="1994165" y="2540608"/>
              <a:ext cx="0" cy="2056764"/>
            </a:xfrm>
            <a:custGeom>
              <a:avLst/>
              <a:gdLst/>
              <a:ahLst/>
              <a:cxnLst/>
              <a:rect l="l" t="t" r="r" b="b"/>
              <a:pathLst>
                <a:path h="2056764">
                  <a:moveTo>
                    <a:pt x="0" y="0"/>
                  </a:moveTo>
                  <a:lnTo>
                    <a:pt x="0" y="2056739"/>
                  </a:lnTo>
                </a:path>
              </a:pathLst>
            </a:custGeom>
            <a:ln w="12700">
              <a:solidFill>
                <a:srgbClr val="FFFFFF"/>
              </a:solidFill>
            </a:ln>
          </p:spPr>
          <p:txBody>
            <a:bodyPr wrap="square" lIns="0" tIns="0" rIns="0" bIns="0" rtlCol="0"/>
            <a:lstStyle/>
            <a:p>
              <a:endParaRPr/>
            </a:p>
          </p:txBody>
        </p:sp>
        <p:sp>
          <p:nvSpPr>
            <p:cNvPr id="19" name="object 19"/>
            <p:cNvSpPr/>
            <p:nvPr/>
          </p:nvSpPr>
          <p:spPr>
            <a:xfrm>
              <a:off x="0" y="3205543"/>
              <a:ext cx="3994785" cy="708660"/>
            </a:xfrm>
            <a:custGeom>
              <a:avLst/>
              <a:gdLst/>
              <a:ahLst/>
              <a:cxnLst/>
              <a:rect l="l" t="t" r="r" b="b"/>
              <a:pathLst>
                <a:path w="3994785" h="708660">
                  <a:moveTo>
                    <a:pt x="3994683" y="695896"/>
                  </a:moveTo>
                  <a:lnTo>
                    <a:pt x="0" y="695896"/>
                  </a:lnTo>
                  <a:lnTo>
                    <a:pt x="0" y="708596"/>
                  </a:lnTo>
                  <a:lnTo>
                    <a:pt x="3994683" y="708596"/>
                  </a:lnTo>
                  <a:lnTo>
                    <a:pt x="3994683" y="695896"/>
                  </a:lnTo>
                  <a:close/>
                </a:path>
                <a:path w="3994785" h="708660">
                  <a:moveTo>
                    <a:pt x="3994683" y="0"/>
                  </a:moveTo>
                  <a:lnTo>
                    <a:pt x="0" y="0"/>
                  </a:lnTo>
                  <a:lnTo>
                    <a:pt x="0" y="38100"/>
                  </a:lnTo>
                  <a:lnTo>
                    <a:pt x="3994683" y="38100"/>
                  </a:lnTo>
                  <a:lnTo>
                    <a:pt x="3994683" y="0"/>
                  </a:lnTo>
                  <a:close/>
                </a:path>
              </a:pathLst>
            </a:custGeom>
            <a:solidFill>
              <a:srgbClr val="FFFFFF"/>
            </a:solidFill>
          </p:spPr>
          <p:txBody>
            <a:bodyPr wrap="square" lIns="0" tIns="0" rIns="0" bIns="0" rtlCol="0"/>
            <a:lstStyle/>
            <a:p>
              <a:endParaRPr/>
            </a:p>
          </p:txBody>
        </p:sp>
        <p:sp>
          <p:nvSpPr>
            <p:cNvPr id="20" name="object 20"/>
            <p:cNvSpPr/>
            <p:nvPr/>
          </p:nvSpPr>
          <p:spPr>
            <a:xfrm>
              <a:off x="0" y="2540608"/>
              <a:ext cx="0" cy="2056764"/>
            </a:xfrm>
            <a:custGeom>
              <a:avLst/>
              <a:gdLst/>
              <a:ahLst/>
              <a:cxnLst/>
              <a:rect l="l" t="t" r="r" b="b"/>
              <a:pathLst>
                <a:path h="2056764">
                  <a:moveTo>
                    <a:pt x="0" y="0"/>
                  </a:moveTo>
                  <a:lnTo>
                    <a:pt x="0" y="2056739"/>
                  </a:lnTo>
                </a:path>
              </a:pathLst>
            </a:custGeom>
            <a:ln w="12700">
              <a:solidFill>
                <a:srgbClr val="FFFFFF"/>
              </a:solidFill>
            </a:ln>
          </p:spPr>
          <p:txBody>
            <a:bodyPr wrap="square" lIns="0" tIns="0" rIns="0" bIns="0" rtlCol="0"/>
            <a:lstStyle/>
            <a:p>
              <a:endParaRPr/>
            </a:p>
          </p:txBody>
        </p:sp>
        <p:sp>
          <p:nvSpPr>
            <p:cNvPr id="21" name="object 21"/>
            <p:cNvSpPr/>
            <p:nvPr/>
          </p:nvSpPr>
          <p:spPr>
            <a:xfrm>
              <a:off x="3988329" y="2540608"/>
              <a:ext cx="0" cy="2056764"/>
            </a:xfrm>
            <a:custGeom>
              <a:avLst/>
              <a:gdLst/>
              <a:ahLst/>
              <a:cxnLst/>
              <a:rect l="l" t="t" r="r" b="b"/>
              <a:pathLst>
                <a:path h="2056764">
                  <a:moveTo>
                    <a:pt x="0" y="0"/>
                  </a:moveTo>
                  <a:lnTo>
                    <a:pt x="0" y="2056739"/>
                  </a:lnTo>
                </a:path>
              </a:pathLst>
            </a:custGeom>
            <a:ln w="12700">
              <a:solidFill>
                <a:srgbClr val="FFFFFF"/>
              </a:solidFill>
            </a:ln>
          </p:spPr>
          <p:txBody>
            <a:bodyPr wrap="square" lIns="0" tIns="0" rIns="0" bIns="0" rtlCol="0"/>
            <a:lstStyle/>
            <a:p>
              <a:endParaRPr/>
            </a:p>
          </p:txBody>
        </p:sp>
        <p:sp>
          <p:nvSpPr>
            <p:cNvPr id="22" name="object 22"/>
            <p:cNvSpPr/>
            <p:nvPr/>
          </p:nvSpPr>
          <p:spPr>
            <a:xfrm>
              <a:off x="0" y="2540609"/>
              <a:ext cx="3994785" cy="2056764"/>
            </a:xfrm>
            <a:custGeom>
              <a:avLst/>
              <a:gdLst/>
              <a:ahLst/>
              <a:cxnLst/>
              <a:rect l="l" t="t" r="r" b="b"/>
              <a:pathLst>
                <a:path w="3994785" h="2056764">
                  <a:moveTo>
                    <a:pt x="3994683" y="2044039"/>
                  </a:moveTo>
                  <a:lnTo>
                    <a:pt x="0" y="2044039"/>
                  </a:lnTo>
                  <a:lnTo>
                    <a:pt x="0" y="2056739"/>
                  </a:lnTo>
                  <a:lnTo>
                    <a:pt x="3994683" y="2056739"/>
                  </a:lnTo>
                  <a:lnTo>
                    <a:pt x="3994683" y="2044039"/>
                  </a:lnTo>
                  <a:close/>
                </a:path>
                <a:path w="3994785" h="2056764">
                  <a:moveTo>
                    <a:pt x="3994683" y="0"/>
                  </a:moveTo>
                  <a:lnTo>
                    <a:pt x="0" y="0"/>
                  </a:lnTo>
                  <a:lnTo>
                    <a:pt x="0" y="12700"/>
                  </a:lnTo>
                  <a:lnTo>
                    <a:pt x="3994683" y="12700"/>
                  </a:lnTo>
                  <a:lnTo>
                    <a:pt x="3994683"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6350" y="2553308"/>
            <a:ext cx="1981835" cy="652780"/>
          </a:xfrm>
          <a:prstGeom prst="rect">
            <a:avLst/>
          </a:prstGeom>
          <a:solidFill>
            <a:srgbClr val="5B9BD4"/>
          </a:solidFill>
        </p:spPr>
        <p:txBody>
          <a:bodyPr vert="horz" wrap="square" lIns="0" tIns="24130" rIns="0" bIns="0" rtlCol="0">
            <a:spAutoFit/>
          </a:bodyPr>
          <a:lstStyle/>
          <a:p>
            <a:pPr marL="85090">
              <a:lnSpc>
                <a:spcPct val="100000"/>
              </a:lnSpc>
              <a:spcBef>
                <a:spcPts val="190"/>
              </a:spcBef>
            </a:pPr>
            <a:r>
              <a:rPr sz="1800" b="1" dirty="0">
                <a:solidFill>
                  <a:srgbClr val="FFFFFF"/>
                </a:solidFill>
                <a:latin typeface="Calibri"/>
                <a:cs typeface="Calibri"/>
              </a:rPr>
              <a:t>User</a:t>
            </a:r>
            <a:endParaRPr sz="1800">
              <a:latin typeface="Calibri"/>
              <a:cs typeface="Calibri"/>
            </a:endParaRPr>
          </a:p>
        </p:txBody>
      </p:sp>
      <p:sp>
        <p:nvSpPr>
          <p:cNvPr id="24" name="object 24"/>
          <p:cNvSpPr txBox="1"/>
          <p:nvPr/>
        </p:nvSpPr>
        <p:spPr>
          <a:xfrm>
            <a:off x="2000515" y="2564738"/>
            <a:ext cx="1981835" cy="299720"/>
          </a:xfrm>
          <a:prstGeom prst="rect">
            <a:avLst/>
          </a:prstGeom>
        </p:spPr>
        <p:txBody>
          <a:bodyPr vert="horz" wrap="square" lIns="0" tIns="12700" rIns="0" bIns="0" rtlCol="0">
            <a:spAutoFit/>
          </a:bodyPr>
          <a:lstStyle/>
          <a:p>
            <a:pPr marL="84455">
              <a:lnSpc>
                <a:spcPct val="100000"/>
              </a:lnSpc>
              <a:spcBef>
                <a:spcPts val="100"/>
              </a:spcBef>
            </a:pPr>
            <a:r>
              <a:rPr sz="1800" b="1" dirty="0">
                <a:solidFill>
                  <a:srgbClr val="FFFFFF"/>
                </a:solidFill>
                <a:latin typeface="Calibri"/>
                <a:cs typeface="Calibri"/>
              </a:rPr>
              <a:t>Public</a:t>
            </a:r>
            <a:r>
              <a:rPr sz="1800" b="1" spc="-65" dirty="0">
                <a:solidFill>
                  <a:srgbClr val="FFFFFF"/>
                </a:solidFill>
                <a:latin typeface="Calibri"/>
                <a:cs typeface="Calibri"/>
              </a:rPr>
              <a:t> </a:t>
            </a:r>
            <a:r>
              <a:rPr sz="1800" b="1" spc="-20" dirty="0">
                <a:solidFill>
                  <a:srgbClr val="FFFFFF"/>
                </a:solidFill>
                <a:latin typeface="Calibri"/>
                <a:cs typeface="Calibri"/>
              </a:rPr>
              <a:t>key</a:t>
            </a:r>
            <a:endParaRPr sz="1800">
              <a:latin typeface="Calibri"/>
              <a:cs typeface="Calibri"/>
            </a:endParaRPr>
          </a:p>
        </p:txBody>
      </p:sp>
      <p:sp>
        <p:nvSpPr>
          <p:cNvPr id="25" name="object 25"/>
          <p:cNvSpPr txBox="1"/>
          <p:nvPr/>
        </p:nvSpPr>
        <p:spPr>
          <a:xfrm>
            <a:off x="6350" y="3243635"/>
            <a:ext cx="1981835" cy="657860"/>
          </a:xfrm>
          <a:prstGeom prst="rect">
            <a:avLst/>
          </a:prstGeom>
          <a:solidFill>
            <a:srgbClr val="D2DEEE"/>
          </a:solidFill>
        </p:spPr>
        <p:txBody>
          <a:bodyPr vert="horz" wrap="square" lIns="0" tIns="11430" rIns="0" bIns="0" rtlCol="0">
            <a:spAutoFit/>
          </a:bodyPr>
          <a:lstStyle/>
          <a:p>
            <a:pPr marL="84455">
              <a:lnSpc>
                <a:spcPct val="100000"/>
              </a:lnSpc>
              <a:spcBef>
                <a:spcPts val="90"/>
              </a:spcBef>
            </a:pPr>
            <a:r>
              <a:rPr sz="1800" spc="-10" dirty="0">
                <a:latin typeface="Calibri"/>
                <a:cs typeface="Calibri"/>
              </a:rPr>
              <a:t>Alice</a:t>
            </a:r>
            <a:endParaRPr sz="1800">
              <a:latin typeface="Calibri"/>
              <a:cs typeface="Calibri"/>
            </a:endParaRPr>
          </a:p>
        </p:txBody>
      </p:sp>
      <p:sp>
        <p:nvSpPr>
          <p:cNvPr id="26" name="object 26"/>
          <p:cNvSpPr txBox="1"/>
          <p:nvPr/>
        </p:nvSpPr>
        <p:spPr>
          <a:xfrm>
            <a:off x="0" y="3907790"/>
            <a:ext cx="1994535" cy="683260"/>
          </a:xfrm>
          <a:prstGeom prst="rect">
            <a:avLst/>
          </a:prstGeom>
          <a:solidFill>
            <a:srgbClr val="EAEEF7"/>
          </a:solidFill>
          <a:ln w="12700">
            <a:solidFill>
              <a:srgbClr val="FFFFFF"/>
            </a:solidFill>
          </a:ln>
        </p:spPr>
        <p:txBody>
          <a:bodyPr vert="horz" wrap="square" lIns="0" tIns="30480" rIns="0" bIns="0" rtlCol="0">
            <a:spAutoFit/>
          </a:bodyPr>
          <a:lstStyle/>
          <a:p>
            <a:pPr marL="90805">
              <a:lnSpc>
                <a:spcPct val="100000"/>
              </a:lnSpc>
              <a:spcBef>
                <a:spcPts val="240"/>
              </a:spcBef>
            </a:pPr>
            <a:r>
              <a:rPr sz="1800" dirty="0">
                <a:latin typeface="Calibri"/>
                <a:cs typeface="Calibri"/>
              </a:rPr>
              <a:t>Bob</a:t>
            </a:r>
            <a:endParaRPr sz="1800">
              <a:latin typeface="Calibri"/>
              <a:cs typeface="Calibri"/>
            </a:endParaRPr>
          </a:p>
        </p:txBody>
      </p:sp>
      <p:sp>
        <p:nvSpPr>
          <p:cNvPr id="27" name="object 27"/>
          <p:cNvSpPr txBox="1"/>
          <p:nvPr/>
        </p:nvSpPr>
        <p:spPr>
          <a:xfrm>
            <a:off x="3134867" y="5632703"/>
            <a:ext cx="1371600" cy="533400"/>
          </a:xfrm>
          <a:prstGeom prst="rect">
            <a:avLst/>
          </a:prstGeom>
          <a:solidFill>
            <a:srgbClr val="FFFFFF"/>
          </a:solidFill>
          <a:ln w="12700">
            <a:solidFill>
              <a:srgbClr val="41709C"/>
            </a:solidFill>
          </a:ln>
        </p:spPr>
        <p:txBody>
          <a:bodyPr vert="horz" wrap="square" lIns="0" tIns="113664" rIns="0" bIns="0" rtlCol="0">
            <a:spAutoFit/>
          </a:bodyPr>
          <a:lstStyle/>
          <a:p>
            <a:pPr marL="203200">
              <a:lnSpc>
                <a:spcPct val="100000"/>
              </a:lnSpc>
              <a:spcBef>
                <a:spcPts val="894"/>
              </a:spcBef>
            </a:pPr>
            <a:r>
              <a:rPr sz="1800" spc="-5" dirty="0">
                <a:latin typeface="Calibri"/>
                <a:cs typeface="Calibri"/>
              </a:rPr>
              <a:t>{Message}</a:t>
            </a:r>
            <a:endParaRPr sz="1800">
              <a:latin typeface="Calibri"/>
              <a:cs typeface="Calibri"/>
            </a:endParaRPr>
          </a:p>
        </p:txBody>
      </p:sp>
      <p:grpSp>
        <p:nvGrpSpPr>
          <p:cNvPr id="28" name="object 28"/>
          <p:cNvGrpSpPr/>
          <p:nvPr/>
        </p:nvGrpSpPr>
        <p:grpSpPr>
          <a:xfrm>
            <a:off x="2135124" y="2982467"/>
            <a:ext cx="1351915" cy="1655445"/>
            <a:chOff x="2135124" y="2982467"/>
            <a:chExt cx="1351915" cy="1655445"/>
          </a:xfrm>
        </p:grpSpPr>
        <p:pic>
          <p:nvPicPr>
            <p:cNvPr id="29" name="object 29"/>
            <p:cNvPicPr/>
            <p:nvPr/>
          </p:nvPicPr>
          <p:blipFill>
            <a:blip r:embed="rId7" cstate="print"/>
            <a:stretch>
              <a:fillRect/>
            </a:stretch>
          </p:blipFill>
          <p:spPr>
            <a:xfrm>
              <a:off x="2135124" y="2982467"/>
              <a:ext cx="838199" cy="954023"/>
            </a:xfrm>
            <a:prstGeom prst="rect">
              <a:avLst/>
            </a:prstGeom>
          </p:spPr>
        </p:pic>
        <p:pic>
          <p:nvPicPr>
            <p:cNvPr id="30" name="object 30"/>
            <p:cNvPicPr/>
            <p:nvPr/>
          </p:nvPicPr>
          <p:blipFill>
            <a:blip r:embed="rId8" cstate="print"/>
            <a:stretch>
              <a:fillRect/>
            </a:stretch>
          </p:blipFill>
          <p:spPr>
            <a:xfrm>
              <a:off x="2825496" y="3723131"/>
              <a:ext cx="661415" cy="914399"/>
            </a:xfrm>
            <a:prstGeom prst="rect">
              <a:avLst/>
            </a:prstGeom>
          </p:spPr>
        </p:pic>
      </p:grpSp>
      <p:sp>
        <p:nvSpPr>
          <p:cNvPr id="31" name="object 31"/>
          <p:cNvSpPr txBox="1"/>
          <p:nvPr/>
        </p:nvSpPr>
        <p:spPr>
          <a:xfrm>
            <a:off x="9145523" y="2252472"/>
            <a:ext cx="2306320" cy="1303020"/>
          </a:xfrm>
          <a:prstGeom prst="rect">
            <a:avLst/>
          </a:prstGeom>
          <a:ln w="12700">
            <a:solidFill>
              <a:srgbClr val="41709C"/>
            </a:solidFill>
          </a:ln>
        </p:spPr>
        <p:txBody>
          <a:bodyPr vert="horz" wrap="square" lIns="0" tIns="29845" rIns="0" bIns="0" rtlCol="0">
            <a:spAutoFit/>
          </a:bodyPr>
          <a:lstStyle/>
          <a:p>
            <a:pPr marL="688340" marR="127000" indent="-554990">
              <a:lnSpc>
                <a:spcPct val="100000"/>
              </a:lnSpc>
              <a:spcBef>
                <a:spcPts val="235"/>
              </a:spcBef>
            </a:pPr>
            <a:r>
              <a:rPr sz="1800" spc="-10" dirty="0">
                <a:solidFill>
                  <a:srgbClr val="FFFFFF"/>
                </a:solidFill>
                <a:latin typeface="Calibri"/>
                <a:cs typeface="Calibri"/>
              </a:rPr>
              <a:t>Encrypted</a:t>
            </a:r>
            <a:r>
              <a:rPr sz="1800" dirty="0">
                <a:solidFill>
                  <a:srgbClr val="FFFFFF"/>
                </a:solidFill>
                <a:latin typeface="Calibri"/>
                <a:cs typeface="Calibri"/>
              </a:rPr>
              <a:t> </a:t>
            </a:r>
            <a:r>
              <a:rPr sz="1800" spc="-5" dirty="0">
                <a:solidFill>
                  <a:srgbClr val="FFFFFF"/>
                </a:solidFill>
                <a:latin typeface="Calibri"/>
                <a:cs typeface="Calibri"/>
              </a:rPr>
              <a:t>with</a:t>
            </a:r>
            <a:r>
              <a:rPr sz="1800" spc="-15" dirty="0">
                <a:solidFill>
                  <a:srgbClr val="FFFFFF"/>
                </a:solidFill>
                <a:latin typeface="Calibri"/>
                <a:cs typeface="Calibri"/>
              </a:rPr>
              <a:t> </a:t>
            </a:r>
            <a:r>
              <a:rPr sz="1800" spc="-20" dirty="0">
                <a:solidFill>
                  <a:srgbClr val="FFFFFF"/>
                </a:solidFill>
                <a:latin typeface="Calibri"/>
                <a:cs typeface="Calibri"/>
              </a:rPr>
              <a:t>Alice’s </a:t>
            </a:r>
            <a:r>
              <a:rPr sz="1800" spc="-390" dirty="0">
                <a:solidFill>
                  <a:srgbClr val="FFFFFF"/>
                </a:solidFill>
                <a:latin typeface="Calibri"/>
                <a:cs typeface="Calibri"/>
              </a:rPr>
              <a:t> </a:t>
            </a:r>
            <a:r>
              <a:rPr sz="1800" spc="-5" dirty="0">
                <a:solidFill>
                  <a:srgbClr val="FFFFFF"/>
                </a:solidFill>
                <a:latin typeface="Calibri"/>
                <a:cs typeface="Calibri"/>
              </a:rPr>
              <a:t>public</a:t>
            </a:r>
            <a:r>
              <a:rPr sz="1800" spc="10"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32" name="object 32"/>
          <p:cNvSpPr txBox="1"/>
          <p:nvPr/>
        </p:nvSpPr>
        <p:spPr>
          <a:xfrm>
            <a:off x="9611868" y="2865120"/>
            <a:ext cx="1371600" cy="533400"/>
          </a:xfrm>
          <a:prstGeom prst="rect">
            <a:avLst/>
          </a:prstGeom>
          <a:solidFill>
            <a:srgbClr val="FFFFFF"/>
          </a:solidFill>
          <a:ln w="12700">
            <a:solidFill>
              <a:srgbClr val="41709C"/>
            </a:solidFill>
          </a:ln>
        </p:spPr>
        <p:txBody>
          <a:bodyPr vert="horz" wrap="square" lIns="0" tIns="113664" rIns="0" bIns="0" rtlCol="0">
            <a:spAutoFit/>
          </a:bodyPr>
          <a:lstStyle/>
          <a:p>
            <a:pPr marL="203200">
              <a:lnSpc>
                <a:spcPct val="100000"/>
              </a:lnSpc>
              <a:spcBef>
                <a:spcPts val="894"/>
              </a:spcBef>
            </a:pPr>
            <a:r>
              <a:rPr sz="1800" spc="-5" dirty="0">
                <a:latin typeface="Calibri"/>
                <a:cs typeface="Calibri"/>
              </a:rPr>
              <a:t>{Message}</a:t>
            </a:r>
            <a:endParaRPr sz="1800">
              <a:latin typeface="Calibri"/>
              <a:cs typeface="Calibri"/>
            </a:endParaRPr>
          </a:p>
        </p:txBody>
      </p:sp>
      <p:grpSp>
        <p:nvGrpSpPr>
          <p:cNvPr id="33" name="object 33"/>
          <p:cNvGrpSpPr/>
          <p:nvPr/>
        </p:nvGrpSpPr>
        <p:grpSpPr>
          <a:xfrm>
            <a:off x="4965572" y="3617210"/>
            <a:ext cx="2849245" cy="1575435"/>
            <a:chOff x="4965572" y="3617210"/>
            <a:chExt cx="2849245" cy="1575435"/>
          </a:xfrm>
        </p:grpSpPr>
        <p:sp>
          <p:nvSpPr>
            <p:cNvPr id="34" name="object 34"/>
            <p:cNvSpPr/>
            <p:nvPr/>
          </p:nvSpPr>
          <p:spPr>
            <a:xfrm>
              <a:off x="4975097" y="3647885"/>
              <a:ext cx="2783840" cy="1535430"/>
            </a:xfrm>
            <a:custGeom>
              <a:avLst/>
              <a:gdLst/>
              <a:ahLst/>
              <a:cxnLst/>
              <a:rect l="l" t="t" r="r" b="b"/>
              <a:pathLst>
                <a:path w="2783840" h="1535429">
                  <a:moveTo>
                    <a:pt x="0" y="1535176"/>
                  </a:moveTo>
                  <a:lnTo>
                    <a:pt x="2783713" y="0"/>
                  </a:lnTo>
                </a:path>
              </a:pathLst>
            </a:custGeom>
            <a:ln w="19050">
              <a:solidFill>
                <a:srgbClr val="000000"/>
              </a:solidFill>
            </a:ln>
          </p:spPr>
          <p:txBody>
            <a:bodyPr wrap="square" lIns="0" tIns="0" rIns="0" bIns="0" rtlCol="0"/>
            <a:lstStyle/>
            <a:p>
              <a:endParaRPr/>
            </a:p>
          </p:txBody>
        </p:sp>
        <p:sp>
          <p:nvSpPr>
            <p:cNvPr id="35" name="object 35"/>
            <p:cNvSpPr/>
            <p:nvPr/>
          </p:nvSpPr>
          <p:spPr>
            <a:xfrm>
              <a:off x="7729285" y="3617210"/>
              <a:ext cx="85725" cy="70485"/>
            </a:xfrm>
            <a:custGeom>
              <a:avLst/>
              <a:gdLst/>
              <a:ahLst/>
              <a:cxnLst/>
              <a:rect l="l" t="t" r="r" b="b"/>
              <a:pathLst>
                <a:path w="85725" h="70485">
                  <a:moveTo>
                    <a:pt x="85128" y="0"/>
                  </a:moveTo>
                  <a:lnTo>
                    <a:pt x="0" y="3441"/>
                  </a:lnTo>
                  <a:lnTo>
                    <a:pt x="36804" y="70167"/>
                  </a:lnTo>
                  <a:lnTo>
                    <a:pt x="85128" y="0"/>
                  </a:lnTo>
                  <a:close/>
                </a:path>
              </a:pathLst>
            </a:custGeom>
            <a:solidFill>
              <a:srgbClr val="000000"/>
            </a:solidFill>
          </p:spPr>
          <p:txBody>
            <a:bodyPr wrap="square" lIns="0" tIns="0" rIns="0" bIns="0" rtlCol="0"/>
            <a:lstStyle/>
            <a:p>
              <a:endParaRPr/>
            </a:p>
          </p:txBody>
        </p:sp>
      </p:grpSp>
      <p:pic>
        <p:nvPicPr>
          <p:cNvPr id="36" name="object 36"/>
          <p:cNvPicPr/>
          <p:nvPr/>
        </p:nvPicPr>
        <p:blipFill>
          <a:blip r:embed="rId9" cstate="print"/>
          <a:stretch>
            <a:fillRect/>
          </a:stretch>
        </p:blipFill>
        <p:spPr>
          <a:xfrm>
            <a:off x="8407907" y="3258311"/>
            <a:ext cx="810766" cy="1054595"/>
          </a:xfrm>
          <a:prstGeom prst="rect">
            <a:avLst/>
          </a:prstGeom>
        </p:spPr>
      </p:pic>
      <p:sp>
        <p:nvSpPr>
          <p:cNvPr id="37" name="object 37"/>
          <p:cNvSpPr txBox="1"/>
          <p:nvPr/>
        </p:nvSpPr>
        <p:spPr>
          <a:xfrm>
            <a:off x="9464040" y="5017008"/>
            <a:ext cx="2307590" cy="1304925"/>
          </a:xfrm>
          <a:prstGeom prst="rect">
            <a:avLst/>
          </a:prstGeom>
          <a:solidFill>
            <a:srgbClr val="5B9BD4"/>
          </a:solidFill>
          <a:ln w="12700">
            <a:solidFill>
              <a:srgbClr val="41709C"/>
            </a:solidFill>
          </a:ln>
        </p:spPr>
        <p:txBody>
          <a:bodyPr vert="horz" wrap="square" lIns="0" tIns="30480" rIns="0" bIns="0" rtlCol="0">
            <a:spAutoFit/>
          </a:bodyPr>
          <a:lstStyle/>
          <a:p>
            <a:pPr marL="689610" marR="127000" indent="-554990">
              <a:lnSpc>
                <a:spcPct val="100000"/>
              </a:lnSpc>
              <a:spcBef>
                <a:spcPts val="240"/>
              </a:spcBef>
            </a:pPr>
            <a:r>
              <a:rPr sz="1800" spc="-10" dirty="0">
                <a:solidFill>
                  <a:srgbClr val="FFFFFF"/>
                </a:solidFill>
                <a:latin typeface="Calibri"/>
                <a:cs typeface="Calibri"/>
              </a:rPr>
              <a:t>Encrypted</a:t>
            </a:r>
            <a:r>
              <a:rPr sz="1800" dirty="0">
                <a:solidFill>
                  <a:srgbClr val="FFFFFF"/>
                </a:solidFill>
                <a:latin typeface="Calibri"/>
                <a:cs typeface="Calibri"/>
              </a:rPr>
              <a:t> </a:t>
            </a:r>
            <a:r>
              <a:rPr sz="1800" spc="-5" dirty="0">
                <a:solidFill>
                  <a:srgbClr val="FFFFFF"/>
                </a:solidFill>
                <a:latin typeface="Calibri"/>
                <a:cs typeface="Calibri"/>
              </a:rPr>
              <a:t>with</a:t>
            </a:r>
            <a:r>
              <a:rPr sz="1800" spc="-15" dirty="0">
                <a:solidFill>
                  <a:srgbClr val="FFFFFF"/>
                </a:solidFill>
                <a:latin typeface="Calibri"/>
                <a:cs typeface="Calibri"/>
              </a:rPr>
              <a:t> </a:t>
            </a:r>
            <a:r>
              <a:rPr sz="1800" spc="-20" dirty="0">
                <a:solidFill>
                  <a:srgbClr val="FFFFFF"/>
                </a:solidFill>
                <a:latin typeface="Calibri"/>
                <a:cs typeface="Calibri"/>
              </a:rPr>
              <a:t>Alice’s </a:t>
            </a:r>
            <a:r>
              <a:rPr sz="1800" spc="-390" dirty="0">
                <a:solidFill>
                  <a:srgbClr val="FFFFFF"/>
                </a:solidFill>
                <a:latin typeface="Calibri"/>
                <a:cs typeface="Calibri"/>
              </a:rPr>
              <a:t> </a:t>
            </a:r>
            <a:r>
              <a:rPr sz="1800" spc="-5" dirty="0">
                <a:solidFill>
                  <a:srgbClr val="FFFFFF"/>
                </a:solidFill>
                <a:latin typeface="Calibri"/>
                <a:cs typeface="Calibri"/>
              </a:rPr>
              <a:t>public</a:t>
            </a:r>
            <a:r>
              <a:rPr sz="1800" spc="10"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38" name="object 38"/>
          <p:cNvSpPr txBox="1"/>
          <p:nvPr/>
        </p:nvSpPr>
        <p:spPr>
          <a:xfrm>
            <a:off x="9931907" y="5629655"/>
            <a:ext cx="1371600" cy="533400"/>
          </a:xfrm>
          <a:prstGeom prst="rect">
            <a:avLst/>
          </a:prstGeom>
          <a:solidFill>
            <a:srgbClr val="FFFFFF"/>
          </a:solidFill>
          <a:ln w="12700">
            <a:solidFill>
              <a:srgbClr val="41709C"/>
            </a:solidFill>
          </a:ln>
        </p:spPr>
        <p:txBody>
          <a:bodyPr vert="horz" wrap="square" lIns="0" tIns="114300" rIns="0" bIns="0" rtlCol="0">
            <a:spAutoFit/>
          </a:bodyPr>
          <a:lstStyle/>
          <a:p>
            <a:pPr marL="203200">
              <a:lnSpc>
                <a:spcPct val="100000"/>
              </a:lnSpc>
              <a:spcBef>
                <a:spcPts val="900"/>
              </a:spcBef>
            </a:pPr>
            <a:r>
              <a:rPr sz="1800" spc="-5" dirty="0">
                <a:latin typeface="Calibri"/>
                <a:cs typeface="Calibri"/>
              </a:rPr>
              <a:t>{Message}</a:t>
            </a:r>
            <a:endParaRPr sz="1800">
              <a:latin typeface="Calibri"/>
              <a:cs typeface="Calibri"/>
            </a:endParaRPr>
          </a:p>
        </p:txBody>
      </p:sp>
      <p:sp>
        <p:nvSpPr>
          <p:cNvPr id="43" name="Footer Placeholder 42">
            <a:extLst>
              <a:ext uri="{FF2B5EF4-FFF2-40B4-BE49-F238E27FC236}">
                <a16:creationId xmlns:a16="http://schemas.microsoft.com/office/drawing/2014/main" id="{75ED62B4-6492-496F-B2F5-94E6B6A7427A}"/>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933" y="2454497"/>
            <a:ext cx="3792854" cy="696595"/>
          </a:xfrm>
          <a:prstGeom prst="rect">
            <a:avLst/>
          </a:prstGeom>
        </p:spPr>
        <p:txBody>
          <a:bodyPr vert="horz" wrap="square" lIns="0" tIns="13335" rIns="0" bIns="0" rtlCol="0">
            <a:spAutoFit/>
          </a:bodyPr>
          <a:lstStyle/>
          <a:p>
            <a:pPr marL="12700">
              <a:lnSpc>
                <a:spcPct val="100000"/>
              </a:lnSpc>
              <a:spcBef>
                <a:spcPts val="105"/>
              </a:spcBef>
            </a:pPr>
            <a:r>
              <a:rPr spc="-5" dirty="0"/>
              <a:t>Back</a:t>
            </a:r>
            <a:r>
              <a:rPr spc="-35" dirty="0"/>
              <a:t> </a:t>
            </a:r>
            <a:r>
              <a:rPr spc="-25" dirty="0"/>
              <a:t>to</a:t>
            </a:r>
            <a:r>
              <a:rPr spc="-20" dirty="0"/>
              <a:t> </a:t>
            </a:r>
            <a:r>
              <a:rPr spc="-25" dirty="0"/>
              <a:t>Kerberos</a:t>
            </a:r>
          </a:p>
        </p:txBody>
      </p:sp>
      <p:sp>
        <p:nvSpPr>
          <p:cNvPr id="7" name="Footer Placeholder 6">
            <a:extLst>
              <a:ext uri="{FF2B5EF4-FFF2-40B4-BE49-F238E27FC236}">
                <a16:creationId xmlns:a16="http://schemas.microsoft.com/office/drawing/2014/main" id="{256E4FED-7AEF-4FCD-993B-1FAAA6F8EF9A}"/>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064" y="223602"/>
            <a:ext cx="3839845" cy="696595"/>
          </a:xfrm>
          <a:prstGeom prst="rect">
            <a:avLst/>
          </a:prstGeom>
        </p:spPr>
        <p:txBody>
          <a:bodyPr vert="horz" wrap="square" lIns="0" tIns="12700" rIns="0" bIns="0" rtlCol="0">
            <a:spAutoFit/>
          </a:bodyPr>
          <a:lstStyle/>
          <a:p>
            <a:pPr marL="12700">
              <a:lnSpc>
                <a:spcPct val="100000"/>
              </a:lnSpc>
              <a:spcBef>
                <a:spcPts val="100"/>
              </a:spcBef>
            </a:pPr>
            <a:r>
              <a:rPr spc="-15" dirty="0"/>
              <a:t>What</a:t>
            </a:r>
            <a:r>
              <a:rPr spc="-30" dirty="0"/>
              <a:t> </a:t>
            </a:r>
            <a:r>
              <a:rPr dirty="0"/>
              <a:t>is</a:t>
            </a:r>
            <a:r>
              <a:rPr spc="-30" dirty="0"/>
              <a:t> </a:t>
            </a:r>
            <a:r>
              <a:rPr spc="-25" dirty="0"/>
              <a:t>Kerberos</a:t>
            </a:r>
          </a:p>
        </p:txBody>
      </p:sp>
      <p:sp>
        <p:nvSpPr>
          <p:cNvPr id="3" name="object 3"/>
          <p:cNvSpPr txBox="1"/>
          <p:nvPr/>
        </p:nvSpPr>
        <p:spPr>
          <a:xfrm>
            <a:off x="1358264" y="1348232"/>
            <a:ext cx="10001250" cy="47224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dirty="0">
                <a:latin typeface="Calibri"/>
                <a:cs typeface="Calibri"/>
              </a:rPr>
              <a:t>An</a:t>
            </a:r>
            <a:r>
              <a:rPr sz="2400" spc="-5" dirty="0">
                <a:latin typeface="Calibri"/>
                <a:cs typeface="Calibri"/>
              </a:rPr>
              <a:t> </a:t>
            </a:r>
            <a:r>
              <a:rPr sz="2400" b="1" spc="-10" dirty="0">
                <a:latin typeface="Calibri"/>
                <a:cs typeface="Calibri"/>
              </a:rPr>
              <a:t>authentication</a:t>
            </a:r>
            <a:r>
              <a:rPr sz="2400" b="1" spc="20" dirty="0">
                <a:latin typeface="Calibri"/>
                <a:cs typeface="Calibri"/>
              </a:rPr>
              <a:t> </a:t>
            </a:r>
            <a:r>
              <a:rPr sz="2400" b="1" spc="-10" dirty="0">
                <a:latin typeface="Calibri"/>
                <a:cs typeface="Calibri"/>
              </a:rPr>
              <a:t>protocol</a:t>
            </a:r>
            <a:r>
              <a:rPr sz="2400" b="1" spc="-40" dirty="0">
                <a:latin typeface="Calibri"/>
                <a:cs typeface="Calibri"/>
              </a:rPr>
              <a:t> </a:t>
            </a:r>
            <a:r>
              <a:rPr sz="2400" spc="-10" dirty="0">
                <a:latin typeface="Calibri"/>
                <a:cs typeface="Calibri"/>
              </a:rPr>
              <a:t>developed</a:t>
            </a:r>
            <a:r>
              <a:rPr sz="2400" spc="10" dirty="0">
                <a:latin typeface="Calibri"/>
                <a:cs typeface="Calibri"/>
              </a:rPr>
              <a:t> </a:t>
            </a:r>
            <a:r>
              <a:rPr sz="2400" spc="-15" dirty="0">
                <a:latin typeface="Calibri"/>
                <a:cs typeface="Calibri"/>
              </a:rPr>
              <a:t>at</a:t>
            </a:r>
            <a:r>
              <a:rPr sz="2400" dirty="0">
                <a:latin typeface="Calibri"/>
                <a:cs typeface="Calibri"/>
              </a:rPr>
              <a:t> </a:t>
            </a:r>
            <a:r>
              <a:rPr sz="2400" spc="-5" dirty="0">
                <a:latin typeface="Calibri"/>
                <a:cs typeface="Calibri"/>
              </a:rPr>
              <a:t>MIT during</a:t>
            </a:r>
            <a:r>
              <a:rPr sz="2400" spc="-10" dirty="0">
                <a:latin typeface="Calibri"/>
                <a:cs typeface="Calibri"/>
              </a:rPr>
              <a:t> </a:t>
            </a:r>
            <a:r>
              <a:rPr sz="2400" dirty="0">
                <a:latin typeface="Calibri"/>
                <a:cs typeface="Calibri"/>
              </a:rPr>
              <a:t>the</a:t>
            </a:r>
            <a:r>
              <a:rPr sz="2400" spc="5" dirty="0">
                <a:latin typeface="Calibri"/>
                <a:cs typeface="Calibri"/>
              </a:rPr>
              <a:t> </a:t>
            </a:r>
            <a:r>
              <a:rPr sz="2400" spc="-5" dirty="0">
                <a:latin typeface="Calibri"/>
                <a:cs typeface="Calibri"/>
              </a:rPr>
              <a:t>80s</a:t>
            </a:r>
            <a:endParaRPr sz="2400">
              <a:latin typeface="Calibri"/>
              <a:cs typeface="Calibri"/>
            </a:endParaRPr>
          </a:p>
          <a:p>
            <a:pPr>
              <a:lnSpc>
                <a:spcPct val="100000"/>
              </a:lnSpc>
              <a:buFont typeface="Arial"/>
              <a:buChar char="•"/>
            </a:pPr>
            <a:endParaRPr sz="2300">
              <a:latin typeface="Calibri"/>
              <a:cs typeface="Calibri"/>
            </a:endParaRPr>
          </a:p>
          <a:p>
            <a:pPr marL="241300" indent="-228600">
              <a:lnSpc>
                <a:spcPct val="100000"/>
              </a:lnSpc>
              <a:buFont typeface="Arial"/>
              <a:buChar char="•"/>
              <a:tabLst>
                <a:tab pos="241300" algn="l"/>
              </a:tabLst>
            </a:pPr>
            <a:r>
              <a:rPr sz="2400" spc="-5" dirty="0">
                <a:latin typeface="Calibri"/>
                <a:cs typeface="Calibri"/>
              </a:rPr>
              <a:t>V4</a:t>
            </a:r>
            <a:r>
              <a:rPr sz="2400" spc="-10" dirty="0">
                <a:latin typeface="Calibri"/>
                <a:cs typeface="Calibri"/>
              </a:rPr>
              <a:t> was </a:t>
            </a:r>
            <a:r>
              <a:rPr sz="2400" spc="-15" dirty="0">
                <a:latin typeface="Calibri"/>
                <a:cs typeface="Calibri"/>
              </a:rPr>
              <a:t>first </a:t>
            </a:r>
            <a:r>
              <a:rPr sz="2400" spc="-5" dirty="0">
                <a:latin typeface="Calibri"/>
                <a:cs typeface="Calibri"/>
              </a:rPr>
              <a:t>“public”</a:t>
            </a:r>
            <a:r>
              <a:rPr sz="2400" spc="-25" dirty="0">
                <a:latin typeface="Calibri"/>
                <a:cs typeface="Calibri"/>
              </a:rPr>
              <a:t> </a:t>
            </a:r>
            <a:r>
              <a:rPr sz="2400" spc="-10" dirty="0">
                <a:latin typeface="Calibri"/>
                <a:cs typeface="Calibri"/>
              </a:rPr>
              <a:t>version,</a:t>
            </a:r>
            <a:r>
              <a:rPr sz="2400" spc="-5" dirty="0">
                <a:latin typeface="Calibri"/>
                <a:cs typeface="Calibri"/>
              </a:rPr>
              <a:t> had </a:t>
            </a:r>
            <a:r>
              <a:rPr sz="2400" dirty="0">
                <a:latin typeface="Calibri"/>
                <a:cs typeface="Calibri"/>
              </a:rPr>
              <a:t>a</a:t>
            </a:r>
            <a:r>
              <a:rPr sz="2400" spc="-5" dirty="0">
                <a:latin typeface="Calibri"/>
                <a:cs typeface="Calibri"/>
              </a:rPr>
              <a:t> number</a:t>
            </a:r>
            <a:r>
              <a:rPr sz="2400" spc="-15" dirty="0">
                <a:latin typeface="Calibri"/>
                <a:cs typeface="Calibri"/>
              </a:rPr>
              <a:t> </a:t>
            </a:r>
            <a:r>
              <a:rPr sz="2400" spc="-5" dirty="0">
                <a:latin typeface="Calibri"/>
                <a:cs typeface="Calibri"/>
              </a:rPr>
              <a:t>of</a:t>
            </a:r>
            <a:r>
              <a:rPr sz="2400" spc="15" dirty="0">
                <a:latin typeface="Calibri"/>
                <a:cs typeface="Calibri"/>
              </a:rPr>
              <a:t> </a:t>
            </a:r>
            <a:r>
              <a:rPr sz="2400" dirty="0">
                <a:latin typeface="Calibri"/>
                <a:cs typeface="Calibri"/>
              </a:rPr>
              <a:t>security</a:t>
            </a:r>
            <a:r>
              <a:rPr sz="2400" spc="-25" dirty="0">
                <a:latin typeface="Calibri"/>
                <a:cs typeface="Calibri"/>
              </a:rPr>
              <a:t> </a:t>
            </a:r>
            <a:r>
              <a:rPr sz="2400" spc="-10" dirty="0">
                <a:latin typeface="Calibri"/>
                <a:cs typeface="Calibri"/>
              </a:rPr>
              <a:t>problems</a:t>
            </a:r>
            <a:endParaRPr sz="2400">
              <a:latin typeface="Calibri"/>
              <a:cs typeface="Calibri"/>
            </a:endParaRPr>
          </a:p>
          <a:p>
            <a:pPr>
              <a:lnSpc>
                <a:spcPct val="100000"/>
              </a:lnSpc>
              <a:buFont typeface="Arial"/>
              <a:buChar char="•"/>
            </a:pPr>
            <a:endParaRPr sz="2300">
              <a:latin typeface="Calibri"/>
              <a:cs typeface="Calibri"/>
            </a:endParaRPr>
          </a:p>
          <a:p>
            <a:pPr marL="241300" indent="-228600">
              <a:lnSpc>
                <a:spcPct val="100000"/>
              </a:lnSpc>
              <a:buFont typeface="Arial"/>
              <a:buChar char="•"/>
              <a:tabLst>
                <a:tab pos="241300" algn="l"/>
              </a:tabLst>
            </a:pPr>
            <a:r>
              <a:rPr sz="2400" spc="-5" dirty="0">
                <a:latin typeface="Calibri"/>
                <a:cs typeface="Calibri"/>
              </a:rPr>
              <a:t>V5</a:t>
            </a:r>
            <a:r>
              <a:rPr sz="2400" spc="-15" dirty="0">
                <a:latin typeface="Calibri"/>
                <a:cs typeface="Calibri"/>
              </a:rPr>
              <a:t> </a:t>
            </a:r>
            <a:r>
              <a:rPr sz="2400" spc="-5" dirty="0">
                <a:latin typeface="Calibri"/>
                <a:cs typeface="Calibri"/>
              </a:rPr>
              <a:t>initially</a:t>
            </a:r>
            <a:r>
              <a:rPr sz="2400" spc="-15" dirty="0">
                <a:latin typeface="Calibri"/>
                <a:cs typeface="Calibri"/>
              </a:rPr>
              <a:t> </a:t>
            </a:r>
            <a:r>
              <a:rPr sz="2400" spc="-5" dirty="0">
                <a:latin typeface="Calibri"/>
                <a:cs typeface="Calibri"/>
              </a:rPr>
              <a:t>published </a:t>
            </a:r>
            <a:r>
              <a:rPr sz="2400" dirty="0">
                <a:latin typeface="Calibri"/>
                <a:cs typeface="Calibri"/>
              </a:rPr>
              <a:t>in</a:t>
            </a:r>
            <a:r>
              <a:rPr sz="2400" spc="-5" dirty="0">
                <a:latin typeface="Calibri"/>
                <a:cs typeface="Calibri"/>
              </a:rPr>
              <a:t> </a:t>
            </a:r>
            <a:r>
              <a:rPr sz="2400" dirty="0">
                <a:latin typeface="Calibri"/>
                <a:cs typeface="Calibri"/>
              </a:rPr>
              <a:t>early</a:t>
            </a:r>
            <a:r>
              <a:rPr sz="2400" spc="-10" dirty="0">
                <a:latin typeface="Calibri"/>
                <a:cs typeface="Calibri"/>
              </a:rPr>
              <a:t> </a:t>
            </a:r>
            <a:r>
              <a:rPr sz="2400" spc="-5" dirty="0">
                <a:latin typeface="Calibri"/>
                <a:cs typeface="Calibri"/>
              </a:rPr>
              <a:t>90s</a:t>
            </a:r>
            <a:r>
              <a:rPr sz="2400" spc="-10" dirty="0">
                <a:latin typeface="Calibri"/>
                <a:cs typeface="Calibri"/>
              </a:rPr>
              <a:t> </a:t>
            </a:r>
            <a:r>
              <a:rPr sz="2400" spc="-5" dirty="0">
                <a:latin typeface="Calibri"/>
                <a:cs typeface="Calibri"/>
              </a:rPr>
              <a:t>under</a:t>
            </a:r>
            <a:r>
              <a:rPr sz="2400" dirty="0">
                <a:latin typeface="Calibri"/>
                <a:cs typeface="Calibri"/>
              </a:rPr>
              <a:t> </a:t>
            </a:r>
            <a:r>
              <a:rPr sz="2400" spc="-10" dirty="0">
                <a:latin typeface="Calibri"/>
                <a:cs typeface="Calibri"/>
              </a:rPr>
              <a:t>RFC</a:t>
            </a:r>
            <a:r>
              <a:rPr sz="2400" spc="-15" dirty="0">
                <a:latin typeface="Calibri"/>
                <a:cs typeface="Calibri"/>
              </a:rPr>
              <a:t> </a:t>
            </a:r>
            <a:r>
              <a:rPr sz="2400" spc="-5" dirty="0">
                <a:latin typeface="Calibri"/>
                <a:cs typeface="Calibri"/>
              </a:rPr>
              <a:t>1510</a:t>
            </a:r>
            <a:endParaRPr sz="2400">
              <a:latin typeface="Calibri"/>
              <a:cs typeface="Calibri"/>
            </a:endParaRPr>
          </a:p>
          <a:p>
            <a:pPr marL="698500" lvl="1" indent="-229235">
              <a:lnSpc>
                <a:spcPct val="100000"/>
              </a:lnSpc>
              <a:spcBef>
                <a:spcPts val="204"/>
              </a:spcBef>
              <a:buClr>
                <a:srgbClr val="000000"/>
              </a:buClr>
              <a:buFont typeface="Arial"/>
              <a:buChar char="•"/>
              <a:tabLst>
                <a:tab pos="698500" algn="l"/>
              </a:tabLst>
            </a:pPr>
            <a:r>
              <a:rPr sz="2400" u="sng" spc="-15" dirty="0">
                <a:solidFill>
                  <a:srgbClr val="6FAC46"/>
                </a:solidFill>
                <a:uFill>
                  <a:solidFill>
                    <a:srgbClr val="6FAC46"/>
                  </a:solidFill>
                </a:uFill>
                <a:latin typeface="Calibri"/>
                <a:cs typeface="Calibri"/>
                <a:hlinkClick r:id="rId3"/>
              </a:rPr>
              <a:t>https://tools.ietf.org/html/rfc1510</a:t>
            </a:r>
            <a:endParaRPr sz="2400">
              <a:latin typeface="Calibri"/>
              <a:cs typeface="Calibri"/>
            </a:endParaRPr>
          </a:p>
          <a:p>
            <a:pPr lvl="1">
              <a:lnSpc>
                <a:spcPct val="100000"/>
              </a:lnSpc>
              <a:spcBef>
                <a:spcPts val="20"/>
              </a:spcBef>
              <a:buFont typeface="Arial"/>
              <a:buChar char="•"/>
            </a:pPr>
            <a:endParaRPr sz="2550">
              <a:latin typeface="Calibri"/>
              <a:cs typeface="Calibri"/>
            </a:endParaRPr>
          </a:p>
          <a:p>
            <a:pPr marL="241300" marR="300990" indent="-228600">
              <a:lnSpc>
                <a:spcPts val="2590"/>
              </a:lnSpc>
              <a:buFont typeface="Arial"/>
              <a:buChar char="•"/>
              <a:tabLst>
                <a:tab pos="241300" algn="l"/>
              </a:tabLst>
            </a:pPr>
            <a:r>
              <a:rPr sz="2400" spc="-5" dirty="0">
                <a:latin typeface="Calibri"/>
                <a:cs typeface="Calibri"/>
              </a:rPr>
              <a:t>V5 </a:t>
            </a:r>
            <a:r>
              <a:rPr sz="2400" spc="-10" dirty="0">
                <a:latin typeface="Calibri"/>
                <a:cs typeface="Calibri"/>
              </a:rPr>
              <a:t>updated </a:t>
            </a:r>
            <a:r>
              <a:rPr sz="2400" dirty="0">
                <a:latin typeface="Calibri"/>
                <a:cs typeface="Calibri"/>
              </a:rPr>
              <a:t>in </a:t>
            </a:r>
            <a:r>
              <a:rPr sz="2400" spc="-5" dirty="0">
                <a:latin typeface="Calibri"/>
                <a:cs typeface="Calibri"/>
              </a:rPr>
              <a:t>2005 </a:t>
            </a:r>
            <a:r>
              <a:rPr sz="2400" dirty="0">
                <a:latin typeface="Calibri"/>
                <a:cs typeface="Calibri"/>
              </a:rPr>
              <a:t>with </a:t>
            </a:r>
            <a:r>
              <a:rPr sz="2400" spc="-10" dirty="0">
                <a:latin typeface="Calibri"/>
                <a:cs typeface="Calibri"/>
              </a:rPr>
              <a:t>RFC </a:t>
            </a:r>
            <a:r>
              <a:rPr sz="2400" spc="-5" dirty="0">
                <a:latin typeface="Calibri"/>
                <a:cs typeface="Calibri"/>
              </a:rPr>
              <a:t>4120 </a:t>
            </a:r>
            <a:r>
              <a:rPr sz="2400" spc="-15" dirty="0">
                <a:latin typeface="Calibri"/>
                <a:cs typeface="Calibri"/>
              </a:rPr>
              <a:t>to </a:t>
            </a:r>
            <a:r>
              <a:rPr sz="2400" spc="-10" dirty="0">
                <a:latin typeface="Calibri"/>
                <a:cs typeface="Calibri"/>
              </a:rPr>
              <a:t>address </a:t>
            </a:r>
            <a:r>
              <a:rPr sz="2400" spc="-15" dirty="0">
                <a:latin typeface="Calibri"/>
                <a:cs typeface="Calibri"/>
              </a:rPr>
              <a:t>more </a:t>
            </a:r>
            <a:r>
              <a:rPr sz="2400" dirty="0">
                <a:latin typeface="Calibri"/>
                <a:cs typeface="Calibri"/>
              </a:rPr>
              <a:t>security </a:t>
            </a:r>
            <a:r>
              <a:rPr sz="2400" spc="-10" dirty="0">
                <a:latin typeface="Calibri"/>
                <a:cs typeface="Calibri"/>
              </a:rPr>
              <a:t>problems </a:t>
            </a:r>
            <a:r>
              <a:rPr sz="2400" spc="-15" dirty="0">
                <a:latin typeface="Calibri"/>
                <a:cs typeface="Calibri"/>
              </a:rPr>
              <a:t>(latest </a:t>
            </a:r>
            <a:r>
              <a:rPr sz="2400" spc="-530" dirty="0">
                <a:latin typeface="Calibri"/>
                <a:cs typeface="Calibri"/>
              </a:rPr>
              <a:t> </a:t>
            </a:r>
            <a:r>
              <a:rPr sz="2400" spc="-10" dirty="0">
                <a:latin typeface="Calibri"/>
                <a:cs typeface="Calibri"/>
              </a:rPr>
              <a:t>version)</a:t>
            </a:r>
            <a:endParaRPr sz="2400">
              <a:latin typeface="Calibri"/>
              <a:cs typeface="Calibri"/>
            </a:endParaRPr>
          </a:p>
          <a:p>
            <a:pPr marL="698500" lvl="1" indent="-229235">
              <a:lnSpc>
                <a:spcPct val="100000"/>
              </a:lnSpc>
              <a:spcBef>
                <a:spcPts val="180"/>
              </a:spcBef>
              <a:buClr>
                <a:srgbClr val="000000"/>
              </a:buClr>
              <a:buFont typeface="Arial"/>
              <a:buChar char="•"/>
              <a:tabLst>
                <a:tab pos="698500" algn="l"/>
              </a:tabLst>
            </a:pPr>
            <a:r>
              <a:rPr sz="2400" u="sng" spc="-15" dirty="0">
                <a:solidFill>
                  <a:srgbClr val="6FAC46"/>
                </a:solidFill>
                <a:uFill>
                  <a:solidFill>
                    <a:srgbClr val="6FAC46"/>
                  </a:solidFill>
                </a:uFill>
                <a:latin typeface="Calibri"/>
                <a:cs typeface="Calibri"/>
                <a:hlinkClick r:id="rId4"/>
              </a:rPr>
              <a:t>https://tools.ietf.org/html/rfc4120</a:t>
            </a:r>
            <a:endParaRPr sz="2400">
              <a:latin typeface="Calibri"/>
              <a:cs typeface="Calibri"/>
            </a:endParaRPr>
          </a:p>
          <a:p>
            <a:pPr lvl="1">
              <a:lnSpc>
                <a:spcPct val="100000"/>
              </a:lnSpc>
              <a:spcBef>
                <a:spcPts val="10"/>
              </a:spcBef>
              <a:buFont typeface="Arial"/>
              <a:buChar char="•"/>
            </a:pPr>
            <a:endParaRPr sz="2550">
              <a:latin typeface="Calibri"/>
              <a:cs typeface="Calibri"/>
            </a:endParaRPr>
          </a:p>
          <a:p>
            <a:pPr marL="240665" marR="5080" indent="-228600">
              <a:lnSpc>
                <a:spcPts val="2590"/>
              </a:lnSpc>
              <a:spcBef>
                <a:spcPts val="5"/>
              </a:spcBef>
              <a:buFont typeface="Arial"/>
              <a:buChar char="•"/>
              <a:tabLst>
                <a:tab pos="241300" algn="l"/>
              </a:tabLst>
            </a:pPr>
            <a:r>
              <a:rPr sz="2400" dirty="0">
                <a:latin typeface="Calibri"/>
                <a:cs typeface="Calibri"/>
              </a:rPr>
              <a:t>A</a:t>
            </a:r>
            <a:r>
              <a:rPr sz="2400" spc="-10" dirty="0">
                <a:latin typeface="Calibri"/>
                <a:cs typeface="Calibri"/>
              </a:rPr>
              <a:t> </a:t>
            </a:r>
            <a:r>
              <a:rPr sz="2400" spc="-5" dirty="0">
                <a:latin typeface="Calibri"/>
                <a:cs typeface="Calibri"/>
              </a:rPr>
              <a:t>number</a:t>
            </a:r>
            <a:r>
              <a:rPr sz="2400" spc="10" dirty="0">
                <a:latin typeface="Calibri"/>
                <a:cs typeface="Calibri"/>
              </a:rPr>
              <a:t> </a:t>
            </a:r>
            <a:r>
              <a:rPr sz="2400" spc="-5" dirty="0">
                <a:latin typeface="Calibri"/>
                <a:cs typeface="Calibri"/>
              </a:rPr>
              <a:t>of</a:t>
            </a:r>
            <a:r>
              <a:rPr sz="2400" spc="5" dirty="0">
                <a:latin typeface="Calibri"/>
                <a:cs typeface="Calibri"/>
              </a:rPr>
              <a:t> </a:t>
            </a:r>
            <a:r>
              <a:rPr sz="2400" spc="-15" dirty="0">
                <a:latin typeface="Calibri"/>
                <a:cs typeface="Calibri"/>
              </a:rPr>
              <a:t>related</a:t>
            </a:r>
            <a:r>
              <a:rPr sz="2400" spc="5" dirty="0">
                <a:latin typeface="Calibri"/>
                <a:cs typeface="Calibri"/>
              </a:rPr>
              <a:t> </a:t>
            </a:r>
            <a:r>
              <a:rPr sz="2400" spc="-10" dirty="0">
                <a:latin typeface="Calibri"/>
                <a:cs typeface="Calibri"/>
              </a:rPr>
              <a:t>RFCs</a:t>
            </a:r>
            <a:r>
              <a:rPr sz="2400" spc="-20" dirty="0">
                <a:latin typeface="Calibri"/>
                <a:cs typeface="Calibri"/>
              </a:rPr>
              <a:t> </a:t>
            </a:r>
            <a:r>
              <a:rPr sz="2400" spc="-15" dirty="0">
                <a:latin typeface="Calibri"/>
                <a:cs typeface="Calibri"/>
              </a:rPr>
              <a:t>exist</a:t>
            </a:r>
            <a:r>
              <a:rPr sz="2400" spc="-10" dirty="0">
                <a:latin typeface="Calibri"/>
                <a:cs typeface="Calibri"/>
              </a:rPr>
              <a:t> </a:t>
            </a:r>
            <a:r>
              <a:rPr sz="2400" spc="-15" dirty="0">
                <a:latin typeface="Calibri"/>
                <a:cs typeface="Calibri"/>
              </a:rPr>
              <a:t>to</a:t>
            </a:r>
            <a:r>
              <a:rPr sz="2400" dirty="0">
                <a:latin typeface="Calibri"/>
                <a:cs typeface="Calibri"/>
              </a:rPr>
              <a:t> specify </a:t>
            </a:r>
            <a:r>
              <a:rPr sz="2400" spc="-15" dirty="0">
                <a:latin typeface="Calibri"/>
                <a:cs typeface="Calibri"/>
              </a:rPr>
              <a:t>cryptography </a:t>
            </a:r>
            <a:r>
              <a:rPr sz="2400" spc="-5" dirty="0">
                <a:latin typeface="Calibri"/>
                <a:cs typeface="Calibri"/>
              </a:rPr>
              <a:t>and</a:t>
            </a:r>
            <a:r>
              <a:rPr sz="2400" spc="5" dirty="0">
                <a:latin typeface="Calibri"/>
                <a:cs typeface="Calibri"/>
              </a:rPr>
              <a:t> </a:t>
            </a:r>
            <a:r>
              <a:rPr sz="2400" spc="-5" dirty="0">
                <a:latin typeface="Calibri"/>
                <a:cs typeface="Calibri"/>
              </a:rPr>
              <a:t>other</a:t>
            </a:r>
            <a:r>
              <a:rPr sz="2400" spc="5" dirty="0">
                <a:latin typeface="Calibri"/>
                <a:cs typeface="Calibri"/>
              </a:rPr>
              <a:t> </a:t>
            </a:r>
            <a:r>
              <a:rPr sz="2400" spc="-10" dirty="0">
                <a:latin typeface="Calibri"/>
                <a:cs typeface="Calibri"/>
              </a:rPr>
              <a:t>extensions </a:t>
            </a:r>
            <a:r>
              <a:rPr sz="2400" spc="-15" dirty="0">
                <a:latin typeface="Calibri"/>
                <a:cs typeface="Calibri"/>
              </a:rPr>
              <a:t>to </a:t>
            </a:r>
            <a:r>
              <a:rPr sz="2400" spc="-530" dirty="0">
                <a:latin typeface="Calibri"/>
                <a:cs typeface="Calibri"/>
              </a:rPr>
              <a:t> </a:t>
            </a:r>
            <a:r>
              <a:rPr sz="2400" spc="-15" dirty="0">
                <a:latin typeface="Calibri"/>
                <a:cs typeface="Calibri"/>
              </a:rPr>
              <a:t>Kerberos</a:t>
            </a:r>
            <a:endParaRPr sz="2400">
              <a:latin typeface="Calibri"/>
              <a:cs typeface="Calibri"/>
            </a:endParaRPr>
          </a:p>
        </p:txBody>
      </p:sp>
      <p:sp>
        <p:nvSpPr>
          <p:cNvPr id="8" name="Footer Placeholder 7">
            <a:extLst>
              <a:ext uri="{FF2B5EF4-FFF2-40B4-BE49-F238E27FC236}">
                <a16:creationId xmlns:a16="http://schemas.microsoft.com/office/drawing/2014/main" id="{75B77004-8F79-4276-AEED-5B50380078E0}"/>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2440" y="665071"/>
            <a:ext cx="6494360" cy="687207"/>
          </a:xfrm>
          <a:prstGeom prst="rect">
            <a:avLst/>
          </a:prstGeom>
        </p:spPr>
        <p:txBody>
          <a:bodyPr vert="horz" wrap="square" lIns="0" tIns="10001" rIns="0" bIns="0" rtlCol="0">
            <a:spAutoFit/>
          </a:bodyPr>
          <a:lstStyle/>
          <a:p>
            <a:pPr marL="9525">
              <a:spcBef>
                <a:spcPts val="79"/>
              </a:spcBef>
            </a:pPr>
            <a:r>
              <a:rPr spc="-11" dirty="0"/>
              <a:t>Course</a:t>
            </a:r>
            <a:r>
              <a:rPr spc="-30" dirty="0"/>
              <a:t> </a:t>
            </a:r>
            <a:r>
              <a:rPr spc="-19" dirty="0"/>
              <a:t>Layout </a:t>
            </a:r>
            <a:r>
              <a:rPr dirty="0"/>
              <a:t>–</a:t>
            </a:r>
            <a:r>
              <a:rPr spc="-11" dirty="0"/>
              <a:t> </a:t>
            </a:r>
            <a:r>
              <a:rPr dirty="0"/>
              <a:t>Hacking</a:t>
            </a:r>
            <a:r>
              <a:rPr spc="-11" dirty="0"/>
              <a:t> </a:t>
            </a:r>
            <a:r>
              <a:rPr dirty="0"/>
              <a:t>300</a:t>
            </a:r>
          </a:p>
        </p:txBody>
      </p:sp>
      <p:sp>
        <p:nvSpPr>
          <p:cNvPr id="3" name="object 3"/>
          <p:cNvSpPr txBox="1"/>
          <p:nvPr/>
        </p:nvSpPr>
        <p:spPr>
          <a:xfrm>
            <a:off x="2226499" y="1690149"/>
            <a:ext cx="7546503" cy="3705982"/>
          </a:xfrm>
          <a:prstGeom prst="rect">
            <a:avLst/>
          </a:prstGeom>
        </p:spPr>
        <p:txBody>
          <a:bodyPr vert="horz" wrap="square" lIns="0" tIns="10001" rIns="0" bIns="0" rtlCol="0">
            <a:spAutoFit/>
          </a:bodyPr>
          <a:lstStyle/>
          <a:p>
            <a:pPr marL="9525" marR="3810">
              <a:lnSpc>
                <a:spcPct val="115599"/>
              </a:lnSpc>
              <a:spcBef>
                <a:spcPts val="79"/>
              </a:spcBef>
              <a:tabLst>
                <a:tab pos="982046" algn="l"/>
              </a:tabLst>
            </a:pPr>
            <a:r>
              <a:rPr sz="2176" dirty="0">
                <a:latin typeface="Calibri"/>
                <a:cs typeface="Calibri"/>
              </a:rPr>
              <a:t>Lesson 1 – </a:t>
            </a:r>
            <a:r>
              <a:rPr sz="2176" spc="-4" dirty="0">
                <a:latin typeface="Calibri"/>
                <a:cs typeface="Calibri"/>
              </a:rPr>
              <a:t>Introduction </a:t>
            </a:r>
            <a:r>
              <a:rPr sz="2176" spc="-11" dirty="0">
                <a:latin typeface="Calibri"/>
                <a:cs typeface="Calibri"/>
              </a:rPr>
              <a:t>to </a:t>
            </a:r>
            <a:r>
              <a:rPr sz="2176" spc="-4" dirty="0">
                <a:latin typeface="Calibri"/>
                <a:cs typeface="Calibri"/>
              </a:rPr>
              <a:t>Enterprise </a:t>
            </a:r>
            <a:r>
              <a:rPr sz="2176" spc="-7" dirty="0">
                <a:latin typeface="Calibri"/>
                <a:cs typeface="Calibri"/>
              </a:rPr>
              <a:t>Networks </a:t>
            </a:r>
            <a:r>
              <a:rPr sz="2176" spc="-4" dirty="0">
                <a:latin typeface="Calibri"/>
                <a:cs typeface="Calibri"/>
              </a:rPr>
              <a:t> </a:t>
            </a:r>
            <a:br>
              <a:rPr lang="en-US" sz="2176" spc="-4" dirty="0">
                <a:latin typeface="Calibri"/>
                <a:cs typeface="Calibri"/>
              </a:rPr>
            </a:br>
            <a:r>
              <a:rPr sz="2176" dirty="0">
                <a:latin typeface="Calibri"/>
                <a:cs typeface="Calibri"/>
              </a:rPr>
              <a:t>Lesson 2 – </a:t>
            </a:r>
            <a:r>
              <a:rPr sz="2176" spc="-7" dirty="0">
                <a:latin typeface="Calibri"/>
                <a:cs typeface="Calibri"/>
              </a:rPr>
              <a:t>Windows </a:t>
            </a:r>
            <a:r>
              <a:rPr sz="2176" spc="-4" dirty="0">
                <a:latin typeface="Calibri"/>
                <a:cs typeface="Calibri"/>
              </a:rPr>
              <a:t>Domains </a:t>
            </a:r>
            <a:r>
              <a:rPr sz="2176" dirty="0">
                <a:latin typeface="Calibri"/>
                <a:cs typeface="Calibri"/>
              </a:rPr>
              <a:t>and </a:t>
            </a:r>
            <a:r>
              <a:rPr sz="2176" spc="-4" dirty="0">
                <a:latin typeface="Calibri"/>
                <a:cs typeface="Calibri"/>
              </a:rPr>
              <a:t>Active Directory </a:t>
            </a:r>
            <a:r>
              <a:rPr sz="2176" spc="-435" dirty="0">
                <a:latin typeface="Calibri"/>
                <a:cs typeface="Calibri"/>
              </a:rPr>
              <a:t> </a:t>
            </a:r>
            <a:br>
              <a:rPr lang="en-US" sz="2176" b="1" spc="-435" dirty="0">
                <a:latin typeface="Calibri"/>
                <a:cs typeface="Calibri"/>
              </a:rPr>
            </a:br>
            <a:r>
              <a:rPr sz="2176" dirty="0">
                <a:latin typeface="Calibri"/>
                <a:cs typeface="Calibri"/>
              </a:rPr>
              <a:t>Lesson</a:t>
            </a:r>
            <a:r>
              <a:rPr sz="2176" spc="-23" dirty="0">
                <a:latin typeface="Calibri"/>
                <a:cs typeface="Calibri"/>
              </a:rPr>
              <a:t> </a:t>
            </a:r>
            <a:r>
              <a:rPr sz="2176" dirty="0">
                <a:latin typeface="Calibri"/>
                <a:cs typeface="Calibri"/>
              </a:rPr>
              <a:t>3	- </a:t>
            </a:r>
            <a:r>
              <a:rPr sz="2176" spc="-4" dirty="0">
                <a:latin typeface="Calibri"/>
                <a:cs typeface="Calibri"/>
              </a:rPr>
              <a:t>Linux</a:t>
            </a:r>
            <a:r>
              <a:rPr sz="2176" spc="-19" dirty="0">
                <a:latin typeface="Calibri"/>
                <a:cs typeface="Calibri"/>
              </a:rPr>
              <a:t> </a:t>
            </a:r>
            <a:r>
              <a:rPr sz="2176" spc="-7" dirty="0">
                <a:latin typeface="Calibri"/>
                <a:cs typeface="Calibri"/>
              </a:rPr>
              <a:t>Networks</a:t>
            </a:r>
            <a:endParaRPr sz="2176" dirty="0">
              <a:latin typeface="Calibri"/>
              <a:cs typeface="Calibri"/>
            </a:endParaRPr>
          </a:p>
          <a:p>
            <a:pPr marL="10001">
              <a:spcBef>
                <a:spcPts val="367"/>
              </a:spcBef>
            </a:pPr>
            <a:r>
              <a:rPr sz="2176" b="1" dirty="0">
                <a:latin typeface="Calibri"/>
                <a:cs typeface="Calibri"/>
              </a:rPr>
              <a:t>Lesson</a:t>
            </a:r>
            <a:r>
              <a:rPr sz="2176" b="1" spc="-26" dirty="0">
                <a:latin typeface="Calibri"/>
                <a:cs typeface="Calibri"/>
              </a:rPr>
              <a:t> </a:t>
            </a:r>
            <a:r>
              <a:rPr sz="2176" b="1" dirty="0">
                <a:latin typeface="Calibri"/>
                <a:cs typeface="Calibri"/>
              </a:rPr>
              <a:t>4</a:t>
            </a:r>
            <a:r>
              <a:rPr sz="2176" b="1" spc="-11" dirty="0">
                <a:latin typeface="Calibri"/>
                <a:cs typeface="Calibri"/>
              </a:rPr>
              <a:t> </a:t>
            </a:r>
            <a:r>
              <a:rPr sz="2176" b="1" dirty="0">
                <a:latin typeface="Calibri"/>
                <a:cs typeface="Calibri"/>
              </a:rPr>
              <a:t>– </a:t>
            </a:r>
            <a:r>
              <a:rPr sz="2176" b="1" spc="-11" dirty="0">
                <a:latin typeface="Calibri"/>
                <a:cs typeface="Calibri"/>
              </a:rPr>
              <a:t>Kerberos</a:t>
            </a:r>
            <a:r>
              <a:rPr sz="2176" b="1" spc="-19" dirty="0">
                <a:latin typeface="Calibri"/>
                <a:cs typeface="Calibri"/>
              </a:rPr>
              <a:t> </a:t>
            </a:r>
            <a:r>
              <a:rPr sz="2176" b="1" spc="-7" dirty="0">
                <a:latin typeface="Calibri"/>
                <a:cs typeface="Calibri"/>
              </a:rPr>
              <a:t>Fundamentals</a:t>
            </a:r>
            <a:endParaRPr sz="2176" b="1" dirty="0">
              <a:latin typeface="Calibri"/>
              <a:cs typeface="Calibri"/>
            </a:endParaRPr>
          </a:p>
          <a:p>
            <a:pPr marL="9525">
              <a:spcBef>
                <a:spcPts val="379"/>
              </a:spcBef>
            </a:pPr>
            <a:r>
              <a:rPr sz="2176" dirty="0">
                <a:latin typeface="Calibri"/>
                <a:cs typeface="Calibri"/>
              </a:rPr>
              <a:t>Lesson</a:t>
            </a:r>
            <a:r>
              <a:rPr sz="2176" spc="-15" dirty="0">
                <a:latin typeface="Calibri"/>
                <a:cs typeface="Calibri"/>
              </a:rPr>
              <a:t> </a:t>
            </a:r>
            <a:r>
              <a:rPr sz="2176" dirty="0">
                <a:latin typeface="Calibri"/>
                <a:cs typeface="Calibri"/>
              </a:rPr>
              <a:t>5 – </a:t>
            </a:r>
            <a:r>
              <a:rPr sz="2176" spc="-15" dirty="0">
                <a:latin typeface="Calibri"/>
                <a:cs typeface="Calibri"/>
              </a:rPr>
              <a:t>Attacking</a:t>
            </a:r>
            <a:r>
              <a:rPr sz="2176" spc="7" dirty="0">
                <a:latin typeface="Calibri"/>
                <a:cs typeface="Calibri"/>
              </a:rPr>
              <a:t> </a:t>
            </a:r>
            <a:r>
              <a:rPr sz="2176" dirty="0">
                <a:latin typeface="Calibri"/>
                <a:cs typeface="Calibri"/>
              </a:rPr>
              <a:t>Domain</a:t>
            </a:r>
            <a:r>
              <a:rPr sz="2176" spc="-11" dirty="0">
                <a:latin typeface="Calibri"/>
                <a:cs typeface="Calibri"/>
              </a:rPr>
              <a:t> Environments</a:t>
            </a:r>
            <a:endParaRPr sz="2176" dirty="0">
              <a:latin typeface="Calibri"/>
              <a:cs typeface="Calibri"/>
            </a:endParaRPr>
          </a:p>
          <a:p>
            <a:pPr marL="9525" marR="3075205" indent="-476">
              <a:lnSpc>
                <a:spcPts val="2708"/>
              </a:lnSpc>
              <a:spcBef>
                <a:spcPts val="135"/>
              </a:spcBef>
            </a:pPr>
            <a:r>
              <a:rPr sz="2176" dirty="0">
                <a:latin typeface="Calibri"/>
                <a:cs typeface="Calibri"/>
              </a:rPr>
              <a:t>Lesson</a:t>
            </a:r>
            <a:r>
              <a:rPr sz="2176" spc="-37" dirty="0">
                <a:latin typeface="Calibri"/>
                <a:cs typeface="Calibri"/>
              </a:rPr>
              <a:t> </a:t>
            </a:r>
            <a:r>
              <a:rPr sz="2176" dirty="0">
                <a:latin typeface="Calibri"/>
                <a:cs typeface="Calibri"/>
              </a:rPr>
              <a:t>6</a:t>
            </a:r>
            <a:r>
              <a:rPr sz="2176" spc="-23" dirty="0">
                <a:latin typeface="Calibri"/>
                <a:cs typeface="Calibri"/>
              </a:rPr>
              <a:t> </a:t>
            </a:r>
            <a:r>
              <a:rPr sz="2176" dirty="0">
                <a:latin typeface="Calibri"/>
                <a:cs typeface="Calibri"/>
              </a:rPr>
              <a:t>–</a:t>
            </a:r>
            <a:r>
              <a:rPr sz="2176" spc="-11" dirty="0">
                <a:latin typeface="Calibri"/>
                <a:cs typeface="Calibri"/>
              </a:rPr>
              <a:t> </a:t>
            </a:r>
            <a:r>
              <a:rPr sz="2176" spc="4" dirty="0">
                <a:latin typeface="Calibri"/>
                <a:cs typeface="Calibri"/>
              </a:rPr>
              <a:t>CTF</a:t>
            </a:r>
            <a:r>
              <a:rPr sz="2176" spc="-19" dirty="0">
                <a:latin typeface="Calibri"/>
                <a:cs typeface="Calibri"/>
              </a:rPr>
              <a:t> </a:t>
            </a:r>
            <a:r>
              <a:rPr sz="2176" spc="-7" dirty="0">
                <a:latin typeface="Calibri"/>
                <a:cs typeface="Calibri"/>
              </a:rPr>
              <a:t>Start </a:t>
            </a:r>
            <a:r>
              <a:rPr sz="2176" spc="-432" dirty="0">
                <a:latin typeface="Calibri"/>
                <a:cs typeface="Calibri"/>
              </a:rPr>
              <a:t> </a:t>
            </a:r>
            <a:br>
              <a:rPr lang="en-US" sz="2176" spc="-432" dirty="0">
                <a:latin typeface="Calibri"/>
                <a:cs typeface="Calibri"/>
              </a:rPr>
            </a:br>
            <a:r>
              <a:rPr sz="2176" dirty="0">
                <a:latin typeface="Calibri"/>
                <a:cs typeface="Calibri"/>
              </a:rPr>
              <a:t>Lesson</a:t>
            </a:r>
            <a:r>
              <a:rPr sz="2176" spc="-37" dirty="0">
                <a:latin typeface="Calibri"/>
                <a:cs typeface="Calibri"/>
              </a:rPr>
              <a:t> </a:t>
            </a:r>
            <a:r>
              <a:rPr sz="2176" dirty="0">
                <a:latin typeface="Calibri"/>
                <a:cs typeface="Calibri"/>
              </a:rPr>
              <a:t>7</a:t>
            </a:r>
            <a:r>
              <a:rPr sz="2176" spc="-26" dirty="0">
                <a:latin typeface="Calibri"/>
                <a:cs typeface="Calibri"/>
              </a:rPr>
              <a:t> </a:t>
            </a:r>
            <a:r>
              <a:rPr sz="2176" dirty="0">
                <a:latin typeface="Calibri"/>
                <a:cs typeface="Calibri"/>
              </a:rPr>
              <a:t>–</a:t>
            </a:r>
            <a:r>
              <a:rPr sz="2176" spc="-19" dirty="0">
                <a:latin typeface="Calibri"/>
                <a:cs typeface="Calibri"/>
              </a:rPr>
              <a:t> </a:t>
            </a:r>
            <a:r>
              <a:rPr sz="2176" spc="4" dirty="0">
                <a:latin typeface="Calibri"/>
                <a:cs typeface="Calibri"/>
              </a:rPr>
              <a:t>CTF</a:t>
            </a:r>
            <a:r>
              <a:rPr sz="2176" spc="-23" dirty="0">
                <a:latin typeface="Calibri"/>
                <a:cs typeface="Calibri"/>
              </a:rPr>
              <a:t> </a:t>
            </a:r>
            <a:r>
              <a:rPr sz="2176" dirty="0">
                <a:latin typeface="Calibri"/>
                <a:cs typeface="Calibri"/>
              </a:rPr>
              <a:t>Q&amp;A</a:t>
            </a:r>
          </a:p>
          <a:p>
            <a:pPr marL="10001" marR="3078062" indent="-476">
              <a:lnSpc>
                <a:spcPts val="2700"/>
              </a:lnSpc>
              <a:spcBef>
                <a:spcPts val="7"/>
              </a:spcBef>
            </a:pPr>
            <a:r>
              <a:rPr sz="2176" dirty="0">
                <a:latin typeface="Calibri"/>
                <a:cs typeface="Calibri"/>
              </a:rPr>
              <a:t>Lesson</a:t>
            </a:r>
            <a:r>
              <a:rPr sz="2176" spc="-37" dirty="0">
                <a:latin typeface="Calibri"/>
                <a:cs typeface="Calibri"/>
              </a:rPr>
              <a:t> </a:t>
            </a:r>
            <a:r>
              <a:rPr sz="2176" dirty="0">
                <a:latin typeface="Calibri"/>
                <a:cs typeface="Calibri"/>
              </a:rPr>
              <a:t>8</a:t>
            </a:r>
            <a:r>
              <a:rPr sz="2176" spc="-26" dirty="0">
                <a:latin typeface="Calibri"/>
                <a:cs typeface="Calibri"/>
              </a:rPr>
              <a:t> </a:t>
            </a:r>
            <a:r>
              <a:rPr sz="2176" dirty="0">
                <a:latin typeface="Calibri"/>
                <a:cs typeface="Calibri"/>
              </a:rPr>
              <a:t>–</a:t>
            </a:r>
            <a:r>
              <a:rPr sz="2176" spc="-15" dirty="0">
                <a:latin typeface="Calibri"/>
                <a:cs typeface="Calibri"/>
              </a:rPr>
              <a:t> </a:t>
            </a:r>
            <a:r>
              <a:rPr sz="2176" spc="4" dirty="0">
                <a:latin typeface="Calibri"/>
                <a:cs typeface="Calibri"/>
              </a:rPr>
              <a:t>CTF</a:t>
            </a:r>
            <a:r>
              <a:rPr sz="2176" spc="-23" dirty="0">
                <a:latin typeface="Calibri"/>
                <a:cs typeface="Calibri"/>
              </a:rPr>
              <a:t> </a:t>
            </a:r>
            <a:r>
              <a:rPr sz="2176" dirty="0">
                <a:latin typeface="Calibri"/>
                <a:cs typeface="Calibri"/>
              </a:rPr>
              <a:t>Q&amp;A </a:t>
            </a:r>
            <a:br>
              <a:rPr lang="en-US" sz="2176" dirty="0">
                <a:latin typeface="Calibri"/>
                <a:cs typeface="Calibri"/>
              </a:rPr>
            </a:br>
            <a:r>
              <a:rPr sz="2176" spc="-432" dirty="0">
                <a:latin typeface="Calibri"/>
                <a:cs typeface="Calibri"/>
              </a:rPr>
              <a:t> </a:t>
            </a:r>
            <a:r>
              <a:rPr sz="2176" dirty="0">
                <a:latin typeface="Calibri"/>
                <a:cs typeface="Calibri"/>
              </a:rPr>
              <a:t>Lesson</a:t>
            </a:r>
            <a:r>
              <a:rPr sz="2176" spc="-37" dirty="0">
                <a:latin typeface="Calibri"/>
                <a:cs typeface="Calibri"/>
              </a:rPr>
              <a:t> </a:t>
            </a:r>
            <a:r>
              <a:rPr sz="2176" dirty="0">
                <a:latin typeface="Calibri"/>
                <a:cs typeface="Calibri"/>
              </a:rPr>
              <a:t>9</a:t>
            </a:r>
            <a:r>
              <a:rPr sz="2176" spc="-26" dirty="0">
                <a:latin typeface="Calibri"/>
                <a:cs typeface="Calibri"/>
              </a:rPr>
              <a:t> </a:t>
            </a:r>
            <a:r>
              <a:rPr sz="2176" dirty="0">
                <a:latin typeface="Calibri"/>
                <a:cs typeface="Calibri"/>
              </a:rPr>
              <a:t>–</a:t>
            </a:r>
            <a:r>
              <a:rPr sz="2176" spc="-19" dirty="0">
                <a:latin typeface="Calibri"/>
                <a:cs typeface="Calibri"/>
              </a:rPr>
              <a:t> </a:t>
            </a:r>
            <a:r>
              <a:rPr sz="2176" spc="4" dirty="0">
                <a:latin typeface="Calibri"/>
                <a:cs typeface="Calibri"/>
              </a:rPr>
              <a:t>CTF</a:t>
            </a:r>
            <a:r>
              <a:rPr sz="2176" spc="-23" dirty="0">
                <a:latin typeface="Calibri"/>
                <a:cs typeface="Calibri"/>
              </a:rPr>
              <a:t> </a:t>
            </a:r>
            <a:r>
              <a:rPr sz="2176" dirty="0">
                <a:latin typeface="Calibri"/>
                <a:cs typeface="Calibri"/>
              </a:rPr>
              <a:t>Q&amp;A</a:t>
            </a:r>
          </a:p>
          <a:p>
            <a:pPr marL="10478">
              <a:spcBef>
                <a:spcPts val="218"/>
              </a:spcBef>
              <a:tabLst>
                <a:tab pos="1240178" algn="l"/>
              </a:tabLst>
            </a:pPr>
            <a:r>
              <a:rPr sz="2176" dirty="0">
                <a:latin typeface="Calibri"/>
                <a:cs typeface="Calibri"/>
              </a:rPr>
              <a:t>Lesson</a:t>
            </a:r>
            <a:r>
              <a:rPr sz="2176" spc="-23" dirty="0">
                <a:latin typeface="Calibri"/>
                <a:cs typeface="Calibri"/>
              </a:rPr>
              <a:t> </a:t>
            </a:r>
            <a:r>
              <a:rPr sz="2176" dirty="0">
                <a:latin typeface="Calibri"/>
                <a:cs typeface="Calibri"/>
              </a:rPr>
              <a:t>10</a:t>
            </a:r>
            <a:r>
              <a:rPr sz="2176" spc="-19" dirty="0">
                <a:latin typeface="Calibri"/>
                <a:cs typeface="Calibri"/>
              </a:rPr>
              <a:t> </a:t>
            </a:r>
            <a:r>
              <a:rPr sz="2176" dirty="0">
                <a:latin typeface="Calibri"/>
                <a:cs typeface="Calibri"/>
              </a:rPr>
              <a:t>-</a:t>
            </a:r>
            <a:r>
              <a:rPr lang="en-US" sz="2176" dirty="0">
                <a:latin typeface="Calibri"/>
                <a:cs typeface="Calibri"/>
              </a:rPr>
              <a:t> </a:t>
            </a:r>
            <a:r>
              <a:rPr sz="2176" spc="-4" dirty="0" err="1">
                <a:latin typeface="Calibri"/>
                <a:cs typeface="Calibri"/>
              </a:rPr>
              <a:t>Outbrief</a:t>
            </a:r>
            <a:r>
              <a:rPr sz="2176" spc="-23" dirty="0">
                <a:latin typeface="Calibri"/>
                <a:cs typeface="Calibri"/>
              </a:rPr>
              <a:t> </a:t>
            </a:r>
            <a:r>
              <a:rPr sz="2176" dirty="0">
                <a:latin typeface="Calibri"/>
                <a:cs typeface="Calibri"/>
              </a:rPr>
              <a:t>and</a:t>
            </a:r>
            <a:r>
              <a:rPr sz="2176" spc="-11" dirty="0">
                <a:latin typeface="Calibri"/>
                <a:cs typeface="Calibri"/>
              </a:rPr>
              <a:t> </a:t>
            </a:r>
            <a:r>
              <a:rPr sz="2176" spc="-7" dirty="0">
                <a:latin typeface="Calibri"/>
                <a:cs typeface="Calibri"/>
              </a:rPr>
              <a:t>Course</a:t>
            </a:r>
            <a:r>
              <a:rPr sz="2176" spc="-15" dirty="0">
                <a:latin typeface="Calibri"/>
                <a:cs typeface="Calibri"/>
              </a:rPr>
              <a:t> </a:t>
            </a:r>
            <a:r>
              <a:rPr sz="2176" spc="-4" dirty="0">
                <a:latin typeface="Calibri"/>
                <a:cs typeface="Calibri"/>
              </a:rPr>
              <a:t>Conclusion</a:t>
            </a:r>
            <a:endParaRPr sz="2176" dirty="0">
              <a:latin typeface="Calibri"/>
              <a:cs typeface="Calibri"/>
            </a:endParaRPr>
          </a:p>
        </p:txBody>
      </p:sp>
      <p:sp>
        <p:nvSpPr>
          <p:cNvPr id="4" name="object 4"/>
          <p:cNvSpPr txBox="1"/>
          <p:nvPr/>
        </p:nvSpPr>
        <p:spPr>
          <a:xfrm>
            <a:off x="8305800" y="2895600"/>
            <a:ext cx="1036474" cy="344453"/>
          </a:xfrm>
          <a:prstGeom prst="rect">
            <a:avLst/>
          </a:prstGeom>
        </p:spPr>
        <p:txBody>
          <a:bodyPr vert="horz" wrap="square" lIns="0" tIns="9525" rIns="0" bIns="0" rtlCol="0">
            <a:spAutoFit/>
          </a:bodyPr>
          <a:lstStyle/>
          <a:p>
            <a:pPr marL="9525">
              <a:spcBef>
                <a:spcPts val="75"/>
              </a:spcBef>
            </a:pPr>
            <a:r>
              <a:rPr sz="2176" dirty="0">
                <a:latin typeface="Wingdings"/>
                <a:cs typeface="Wingdings"/>
              </a:rPr>
              <a:t></a:t>
            </a:r>
            <a:r>
              <a:rPr sz="2176" spc="-105" dirty="0">
                <a:latin typeface="Times New Roman"/>
                <a:cs typeface="Times New Roman"/>
              </a:rPr>
              <a:t> </a:t>
            </a:r>
            <a:r>
              <a:rPr sz="2176" b="1" spc="-45" dirty="0">
                <a:latin typeface="Calibri"/>
                <a:cs typeface="Calibri"/>
              </a:rPr>
              <a:t>Today</a:t>
            </a:r>
            <a:endParaRPr sz="2176" dirty="0">
              <a:latin typeface="Calibri"/>
              <a:cs typeface="Calibri"/>
            </a:endParaRPr>
          </a:p>
        </p:txBody>
      </p:sp>
      <p:sp>
        <p:nvSpPr>
          <p:cNvPr id="7" name="Footer Placeholder 6">
            <a:extLst>
              <a:ext uri="{FF2B5EF4-FFF2-40B4-BE49-F238E27FC236}">
                <a16:creationId xmlns:a16="http://schemas.microsoft.com/office/drawing/2014/main" id="{6E8F4055-F9D3-4852-B203-0025EC5B9003}"/>
              </a:ext>
            </a:extLst>
          </p:cNvPr>
          <p:cNvSpPr>
            <a:spLocks noGrp="1"/>
          </p:cNvSpPr>
          <p:nvPr>
            <p:ph type="ftr" sz="quarter" idx="5"/>
          </p:nvPr>
        </p:nvSpPr>
        <p:spPr>
          <a:xfrm>
            <a:off x="2975705" y="7138591"/>
            <a:ext cx="4657725" cy="352661"/>
          </a:xfrm>
        </p:spPr>
        <p:txBody>
          <a:bodyPr/>
          <a:lstStyle/>
          <a:p>
            <a:pPr>
              <a:lnSpc>
                <a:spcPts val="1282"/>
              </a:lnSpc>
            </a:pPr>
            <a:r>
              <a:rPr lang="en-US" spc="-7"/>
              <a:t>Real-world systems: ethical hacking practicum – UW Summer 2021</a:t>
            </a:r>
            <a:endParaRPr lang="en-US" spc="-4" dirty="0"/>
          </a:p>
        </p:txBody>
      </p:sp>
      <p:sp>
        <p:nvSpPr>
          <p:cNvPr id="6" name="object 5">
            <a:extLst>
              <a:ext uri="{FF2B5EF4-FFF2-40B4-BE49-F238E27FC236}">
                <a16:creationId xmlns:a16="http://schemas.microsoft.com/office/drawing/2014/main" id="{9FBD3B33-55D9-481A-A6F5-A47CB86822BC}"/>
              </a:ext>
            </a:extLst>
          </p:cNvPr>
          <p:cNvSpPr txBox="1">
            <a:spLocks/>
          </p:cNvSpPr>
          <p:nvPr/>
        </p:nvSpPr>
        <p:spPr>
          <a:xfrm>
            <a:off x="3279211" y="6558096"/>
            <a:ext cx="5631506" cy="209160"/>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16">
              <a:lnSpc>
                <a:spcPts val="1641"/>
              </a:lnSpc>
            </a:pPr>
            <a:r>
              <a:rPr lang="en-US" sz="1632" spc="-9"/>
              <a:t>Real-world systems: ethical hacking practicum – UW Summer 2021</a:t>
            </a:r>
            <a:endParaRPr lang="en-US" sz="1632" spc="-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8768715" cy="696595"/>
          </a:xfrm>
          <a:prstGeom prst="rect">
            <a:avLst/>
          </a:prstGeom>
        </p:spPr>
        <p:txBody>
          <a:bodyPr vert="horz" wrap="square" lIns="0" tIns="13335" rIns="0" bIns="0" rtlCol="0">
            <a:spAutoFit/>
          </a:bodyPr>
          <a:lstStyle/>
          <a:p>
            <a:pPr marL="12700">
              <a:lnSpc>
                <a:spcPct val="100000"/>
              </a:lnSpc>
              <a:spcBef>
                <a:spcPts val="105"/>
              </a:spcBef>
            </a:pPr>
            <a:r>
              <a:rPr b="0" spc="-30" dirty="0">
                <a:latin typeface="Calibri"/>
                <a:cs typeface="Calibri"/>
              </a:rPr>
              <a:t>Different</a:t>
            </a:r>
            <a:r>
              <a:rPr b="0" spc="-20" dirty="0">
                <a:latin typeface="Calibri"/>
                <a:cs typeface="Calibri"/>
              </a:rPr>
              <a:t> </a:t>
            </a:r>
            <a:r>
              <a:rPr b="0" spc="-10" dirty="0">
                <a:latin typeface="Calibri"/>
                <a:cs typeface="Calibri"/>
              </a:rPr>
              <a:t>implementations</a:t>
            </a:r>
            <a:r>
              <a:rPr b="0" dirty="0">
                <a:latin typeface="Calibri"/>
                <a:cs typeface="Calibri"/>
              </a:rPr>
              <a:t> of</a:t>
            </a:r>
            <a:r>
              <a:rPr b="0" spc="-25" dirty="0">
                <a:latin typeface="Calibri"/>
                <a:cs typeface="Calibri"/>
              </a:rPr>
              <a:t> </a:t>
            </a:r>
            <a:r>
              <a:rPr b="0" spc="-20" dirty="0">
                <a:latin typeface="Calibri"/>
                <a:cs typeface="Calibri"/>
              </a:rPr>
              <a:t>Kerberos</a:t>
            </a:r>
          </a:p>
        </p:txBody>
      </p:sp>
      <p:sp>
        <p:nvSpPr>
          <p:cNvPr id="3" name="object 3"/>
          <p:cNvSpPr txBox="1"/>
          <p:nvPr/>
        </p:nvSpPr>
        <p:spPr>
          <a:xfrm>
            <a:off x="1278127" y="1758453"/>
            <a:ext cx="8859520" cy="3250565"/>
          </a:xfrm>
          <a:prstGeom prst="rect">
            <a:avLst/>
          </a:prstGeom>
        </p:spPr>
        <p:txBody>
          <a:bodyPr vert="horz" wrap="square" lIns="0" tIns="56515" rIns="0" bIns="0" rtlCol="0">
            <a:spAutoFit/>
          </a:bodyPr>
          <a:lstStyle/>
          <a:p>
            <a:pPr marL="425450" indent="-413384">
              <a:lnSpc>
                <a:spcPct val="100000"/>
              </a:lnSpc>
              <a:spcBef>
                <a:spcPts val="445"/>
              </a:spcBef>
              <a:buFont typeface="Arial"/>
              <a:buChar char="•"/>
              <a:tabLst>
                <a:tab pos="425450" algn="l"/>
                <a:tab pos="426084" algn="l"/>
              </a:tabLst>
            </a:pPr>
            <a:r>
              <a:rPr sz="2400" spc="-5" dirty="0">
                <a:latin typeface="Calibri"/>
                <a:cs typeface="Calibri"/>
              </a:rPr>
              <a:t>MIT</a:t>
            </a:r>
            <a:r>
              <a:rPr sz="2400" spc="-10" dirty="0">
                <a:latin typeface="Calibri"/>
                <a:cs typeface="Calibri"/>
              </a:rPr>
              <a:t> </a:t>
            </a:r>
            <a:r>
              <a:rPr sz="2400" spc="-15" dirty="0">
                <a:latin typeface="Calibri"/>
                <a:cs typeface="Calibri"/>
              </a:rPr>
              <a:t>Kerberos</a:t>
            </a:r>
            <a:r>
              <a:rPr sz="2400" spc="-20" dirty="0">
                <a:latin typeface="Calibri"/>
                <a:cs typeface="Calibri"/>
              </a:rPr>
              <a:t> </a:t>
            </a:r>
            <a:r>
              <a:rPr sz="2400" spc="-5" dirty="0">
                <a:latin typeface="Calibri"/>
                <a:cs typeface="Calibri"/>
              </a:rPr>
              <a:t>(the</a:t>
            </a:r>
            <a:r>
              <a:rPr sz="2400" spc="-15" dirty="0">
                <a:latin typeface="Calibri"/>
                <a:cs typeface="Calibri"/>
              </a:rPr>
              <a:t> </a:t>
            </a:r>
            <a:r>
              <a:rPr sz="2400" spc="-10" dirty="0">
                <a:latin typeface="Calibri"/>
                <a:cs typeface="Calibri"/>
              </a:rPr>
              <a:t>“original”)</a:t>
            </a:r>
            <a:endParaRPr sz="2400">
              <a:latin typeface="Calibri"/>
              <a:cs typeface="Calibri"/>
            </a:endParaRPr>
          </a:p>
          <a:p>
            <a:pPr marL="788035" lvl="1" indent="-415290">
              <a:lnSpc>
                <a:spcPct val="100000"/>
              </a:lnSpc>
              <a:spcBef>
                <a:spcPts val="290"/>
              </a:spcBef>
              <a:buFont typeface="Arial"/>
              <a:buChar char="•"/>
              <a:tabLst>
                <a:tab pos="788035" algn="l"/>
                <a:tab pos="788670" algn="l"/>
              </a:tabLst>
            </a:pPr>
            <a:r>
              <a:rPr sz="2000" dirty="0">
                <a:latin typeface="Calibri"/>
                <a:cs typeface="Calibri"/>
              </a:rPr>
              <a:t>Open</a:t>
            </a:r>
            <a:r>
              <a:rPr sz="2000" spc="-60" dirty="0">
                <a:latin typeface="Calibri"/>
                <a:cs typeface="Calibri"/>
              </a:rPr>
              <a:t> </a:t>
            </a:r>
            <a:r>
              <a:rPr sz="2000" spc="-5" dirty="0">
                <a:latin typeface="Calibri"/>
                <a:cs typeface="Calibri"/>
              </a:rPr>
              <a:t>source</a:t>
            </a:r>
            <a:endParaRPr sz="2000">
              <a:latin typeface="Calibri"/>
              <a:cs typeface="Calibri"/>
            </a:endParaRPr>
          </a:p>
          <a:p>
            <a:pPr lvl="1">
              <a:lnSpc>
                <a:spcPct val="100000"/>
              </a:lnSpc>
              <a:spcBef>
                <a:spcPts val="30"/>
              </a:spcBef>
              <a:buFont typeface="Arial"/>
              <a:buChar char="•"/>
            </a:pPr>
            <a:endParaRPr sz="2300">
              <a:latin typeface="Calibri"/>
              <a:cs typeface="Calibri"/>
            </a:endParaRPr>
          </a:p>
          <a:p>
            <a:pPr marL="425450" indent="-413384">
              <a:lnSpc>
                <a:spcPct val="100000"/>
              </a:lnSpc>
              <a:spcBef>
                <a:spcPts val="5"/>
              </a:spcBef>
              <a:buFont typeface="Arial"/>
              <a:buChar char="•"/>
              <a:tabLst>
                <a:tab pos="425450" algn="l"/>
                <a:tab pos="426084" algn="l"/>
              </a:tabLst>
            </a:pPr>
            <a:r>
              <a:rPr sz="2400" spc="-10" dirty="0">
                <a:latin typeface="Calibri"/>
                <a:cs typeface="Calibri"/>
              </a:rPr>
              <a:t>Microsoft</a:t>
            </a:r>
            <a:r>
              <a:rPr sz="2400" spc="-25" dirty="0">
                <a:latin typeface="Calibri"/>
                <a:cs typeface="Calibri"/>
              </a:rPr>
              <a:t> </a:t>
            </a:r>
            <a:r>
              <a:rPr sz="2400" spc="-10" dirty="0">
                <a:latin typeface="Calibri"/>
                <a:cs typeface="Calibri"/>
              </a:rPr>
              <a:t>implementation</a:t>
            </a:r>
            <a:endParaRPr sz="2400">
              <a:latin typeface="Calibri"/>
              <a:cs typeface="Calibri"/>
            </a:endParaRPr>
          </a:p>
          <a:p>
            <a:pPr marL="788035" lvl="1" indent="-415290">
              <a:lnSpc>
                <a:spcPct val="100000"/>
              </a:lnSpc>
              <a:spcBef>
                <a:spcPts val="290"/>
              </a:spcBef>
              <a:buFont typeface="Arial"/>
              <a:buChar char="•"/>
              <a:tabLst>
                <a:tab pos="788035" algn="l"/>
                <a:tab pos="788670" algn="l"/>
              </a:tabLst>
            </a:pPr>
            <a:r>
              <a:rPr sz="2000" spc="-10" dirty="0">
                <a:latin typeface="Calibri"/>
                <a:cs typeface="Calibri"/>
              </a:rPr>
              <a:t>Default</a:t>
            </a:r>
            <a:r>
              <a:rPr sz="2000" spc="-20" dirty="0">
                <a:latin typeface="Calibri"/>
                <a:cs typeface="Calibri"/>
              </a:rPr>
              <a:t> </a:t>
            </a:r>
            <a:r>
              <a:rPr sz="2000" spc="-5" dirty="0">
                <a:latin typeface="Calibri"/>
                <a:cs typeface="Calibri"/>
              </a:rPr>
              <a:t>authentication</a:t>
            </a:r>
            <a:r>
              <a:rPr sz="2000" dirty="0">
                <a:latin typeface="Calibri"/>
                <a:cs typeface="Calibri"/>
              </a:rPr>
              <a:t> </a:t>
            </a:r>
            <a:r>
              <a:rPr sz="2000" spc="-10" dirty="0">
                <a:latin typeface="Calibri"/>
                <a:cs typeface="Calibri"/>
              </a:rPr>
              <a:t>provider</a:t>
            </a:r>
            <a:r>
              <a:rPr sz="2000" spc="-5" dirty="0">
                <a:latin typeface="Calibri"/>
                <a:cs typeface="Calibri"/>
              </a:rPr>
              <a:t> </a:t>
            </a:r>
            <a:r>
              <a:rPr sz="2000" spc="-15" dirty="0">
                <a:latin typeface="Calibri"/>
                <a:cs typeface="Calibri"/>
              </a:rPr>
              <a:t>for</a:t>
            </a:r>
            <a:r>
              <a:rPr sz="2000" spc="-20" dirty="0">
                <a:latin typeface="Calibri"/>
                <a:cs typeface="Calibri"/>
              </a:rPr>
              <a:t> </a:t>
            </a:r>
            <a:r>
              <a:rPr sz="2000" spc="-5" dirty="0">
                <a:latin typeface="Calibri"/>
                <a:cs typeface="Calibri"/>
              </a:rPr>
              <a:t>Windows</a:t>
            </a:r>
            <a:endParaRPr sz="2000">
              <a:latin typeface="Calibri"/>
              <a:cs typeface="Calibri"/>
            </a:endParaRPr>
          </a:p>
          <a:p>
            <a:pPr lvl="1">
              <a:lnSpc>
                <a:spcPct val="100000"/>
              </a:lnSpc>
              <a:spcBef>
                <a:spcPts val="30"/>
              </a:spcBef>
              <a:buFont typeface="Arial"/>
              <a:buChar char="•"/>
            </a:pPr>
            <a:endParaRPr sz="2300">
              <a:latin typeface="Calibri"/>
              <a:cs typeface="Calibri"/>
            </a:endParaRPr>
          </a:p>
          <a:p>
            <a:pPr marL="425450" indent="-413384">
              <a:lnSpc>
                <a:spcPct val="100000"/>
              </a:lnSpc>
              <a:buFont typeface="Arial"/>
              <a:buChar char="•"/>
              <a:tabLst>
                <a:tab pos="425450" algn="l"/>
                <a:tab pos="426084" algn="l"/>
              </a:tabLst>
            </a:pPr>
            <a:r>
              <a:rPr sz="2400" dirty="0">
                <a:latin typeface="Calibri"/>
                <a:cs typeface="Calibri"/>
              </a:rPr>
              <a:t>Heimdal</a:t>
            </a:r>
            <a:endParaRPr sz="2400">
              <a:latin typeface="Calibri"/>
              <a:cs typeface="Calibri"/>
            </a:endParaRPr>
          </a:p>
          <a:p>
            <a:pPr marL="788035" lvl="1" indent="-415290">
              <a:lnSpc>
                <a:spcPct val="100000"/>
              </a:lnSpc>
              <a:spcBef>
                <a:spcPts val="295"/>
              </a:spcBef>
              <a:buFont typeface="Arial"/>
              <a:buChar char="•"/>
              <a:tabLst>
                <a:tab pos="788035" algn="l"/>
                <a:tab pos="788670" algn="l"/>
              </a:tabLst>
            </a:pPr>
            <a:r>
              <a:rPr sz="2000" dirty="0">
                <a:latin typeface="Calibri"/>
                <a:cs typeface="Calibri"/>
              </a:rPr>
              <a:t>Open</a:t>
            </a:r>
            <a:r>
              <a:rPr sz="2000" spc="-25" dirty="0">
                <a:latin typeface="Calibri"/>
                <a:cs typeface="Calibri"/>
              </a:rPr>
              <a:t> </a:t>
            </a:r>
            <a:r>
              <a:rPr sz="2000" spc="-10" dirty="0">
                <a:latin typeface="Calibri"/>
                <a:cs typeface="Calibri"/>
              </a:rPr>
              <a:t>implementation</a:t>
            </a:r>
            <a:r>
              <a:rPr sz="2000" spc="25" dirty="0">
                <a:latin typeface="Calibri"/>
                <a:cs typeface="Calibri"/>
              </a:rPr>
              <a:t> </a:t>
            </a:r>
            <a:r>
              <a:rPr sz="2000" spc="-10" dirty="0">
                <a:latin typeface="Calibri"/>
                <a:cs typeface="Calibri"/>
              </a:rPr>
              <a:t>written</a:t>
            </a:r>
            <a:r>
              <a:rPr sz="2000" spc="15" dirty="0">
                <a:latin typeface="Calibri"/>
                <a:cs typeface="Calibri"/>
              </a:rPr>
              <a:t> </a:t>
            </a:r>
            <a:r>
              <a:rPr sz="2000" spc="-5" dirty="0">
                <a:latin typeface="Calibri"/>
                <a:cs typeface="Calibri"/>
              </a:rPr>
              <a:t>in</a:t>
            </a:r>
            <a:r>
              <a:rPr sz="2000" spc="-10" dirty="0">
                <a:latin typeface="Calibri"/>
                <a:cs typeface="Calibri"/>
              </a:rPr>
              <a:t> </a:t>
            </a:r>
            <a:r>
              <a:rPr sz="2000" spc="-5" dirty="0">
                <a:latin typeface="Calibri"/>
                <a:cs typeface="Calibri"/>
              </a:rPr>
              <a:t>Sweden</a:t>
            </a:r>
            <a:endParaRPr sz="2000">
              <a:latin typeface="Calibri"/>
              <a:cs typeface="Calibri"/>
            </a:endParaRPr>
          </a:p>
          <a:p>
            <a:pPr marL="788035" lvl="1" indent="-415290">
              <a:lnSpc>
                <a:spcPct val="100000"/>
              </a:lnSpc>
              <a:spcBef>
                <a:spcPts val="250"/>
              </a:spcBef>
              <a:buFont typeface="Arial"/>
              <a:buChar char="•"/>
              <a:tabLst>
                <a:tab pos="788035" algn="l"/>
                <a:tab pos="788670" algn="l"/>
              </a:tabLst>
            </a:pPr>
            <a:r>
              <a:rPr sz="2000" dirty="0">
                <a:latin typeface="Calibri"/>
                <a:cs typeface="Calibri"/>
              </a:rPr>
              <a:t>MIT</a:t>
            </a:r>
            <a:r>
              <a:rPr sz="2000" spc="-20" dirty="0">
                <a:latin typeface="Calibri"/>
                <a:cs typeface="Calibri"/>
              </a:rPr>
              <a:t> </a:t>
            </a:r>
            <a:r>
              <a:rPr sz="2000" spc="-5" dirty="0">
                <a:latin typeface="Calibri"/>
                <a:cs typeface="Calibri"/>
              </a:rPr>
              <a:t>already</a:t>
            </a:r>
            <a:r>
              <a:rPr sz="2000" spc="5" dirty="0">
                <a:latin typeface="Calibri"/>
                <a:cs typeface="Calibri"/>
              </a:rPr>
              <a:t> </a:t>
            </a:r>
            <a:r>
              <a:rPr sz="2000" spc="-5" dirty="0">
                <a:latin typeface="Calibri"/>
                <a:cs typeface="Calibri"/>
              </a:rPr>
              <a:t>open</a:t>
            </a:r>
            <a:r>
              <a:rPr sz="2000" spc="-20" dirty="0">
                <a:latin typeface="Calibri"/>
                <a:cs typeface="Calibri"/>
              </a:rPr>
              <a:t> </a:t>
            </a:r>
            <a:r>
              <a:rPr sz="2000" spc="-5" dirty="0">
                <a:latin typeface="Calibri"/>
                <a:cs typeface="Calibri"/>
              </a:rPr>
              <a:t>sourced </a:t>
            </a:r>
            <a:r>
              <a:rPr sz="2000" spc="-10" dirty="0">
                <a:latin typeface="Calibri"/>
                <a:cs typeface="Calibri"/>
              </a:rPr>
              <a:t>Kerberos,</a:t>
            </a:r>
            <a:r>
              <a:rPr sz="2000" spc="-5" dirty="0">
                <a:latin typeface="Calibri"/>
                <a:cs typeface="Calibri"/>
              </a:rPr>
              <a:t> </a:t>
            </a:r>
            <a:r>
              <a:rPr sz="2000" b="1" spc="-15" dirty="0">
                <a:latin typeface="Calibri"/>
                <a:cs typeface="Calibri"/>
              </a:rPr>
              <a:t>why</a:t>
            </a:r>
            <a:r>
              <a:rPr sz="2000" b="1" dirty="0">
                <a:latin typeface="Calibri"/>
                <a:cs typeface="Calibri"/>
              </a:rPr>
              <a:t> </a:t>
            </a:r>
            <a:r>
              <a:rPr sz="2000" b="1" spc="-5" dirty="0">
                <a:latin typeface="Calibri"/>
                <a:cs typeface="Calibri"/>
              </a:rPr>
              <a:t>would</a:t>
            </a:r>
            <a:r>
              <a:rPr sz="2000" b="1" spc="-30" dirty="0">
                <a:latin typeface="Calibri"/>
                <a:cs typeface="Calibri"/>
              </a:rPr>
              <a:t> </a:t>
            </a:r>
            <a:r>
              <a:rPr sz="2000" b="1" dirty="0">
                <a:latin typeface="Calibri"/>
                <a:cs typeface="Calibri"/>
              </a:rPr>
              <a:t>someone</a:t>
            </a:r>
            <a:r>
              <a:rPr sz="2000" b="1" spc="-30" dirty="0">
                <a:latin typeface="Calibri"/>
                <a:cs typeface="Calibri"/>
              </a:rPr>
              <a:t> </a:t>
            </a:r>
            <a:r>
              <a:rPr sz="2000" b="1" spc="-10" dirty="0">
                <a:latin typeface="Calibri"/>
                <a:cs typeface="Calibri"/>
              </a:rPr>
              <a:t>write </a:t>
            </a:r>
            <a:r>
              <a:rPr sz="2000" b="1" spc="-5" dirty="0">
                <a:latin typeface="Calibri"/>
                <a:cs typeface="Calibri"/>
              </a:rPr>
              <a:t>it</a:t>
            </a:r>
            <a:r>
              <a:rPr sz="2000" b="1" spc="-10" dirty="0">
                <a:latin typeface="Calibri"/>
                <a:cs typeface="Calibri"/>
              </a:rPr>
              <a:t> </a:t>
            </a:r>
            <a:r>
              <a:rPr sz="2000" b="1" spc="-5" dirty="0">
                <a:latin typeface="Calibri"/>
                <a:cs typeface="Calibri"/>
              </a:rPr>
              <a:t>in</a:t>
            </a:r>
            <a:r>
              <a:rPr sz="2000" b="1" spc="-15" dirty="0">
                <a:latin typeface="Calibri"/>
                <a:cs typeface="Calibri"/>
              </a:rPr>
              <a:t> </a:t>
            </a:r>
            <a:r>
              <a:rPr sz="2000" b="1" spc="-5" dirty="0">
                <a:latin typeface="Calibri"/>
                <a:cs typeface="Calibri"/>
              </a:rPr>
              <a:t>Sweden</a:t>
            </a:r>
            <a:r>
              <a:rPr sz="2000" spc="-5" dirty="0">
                <a:latin typeface="Calibri"/>
                <a:cs typeface="Calibri"/>
              </a:rPr>
              <a:t>?</a:t>
            </a:r>
            <a:endParaRPr sz="2000">
              <a:latin typeface="Calibri"/>
              <a:cs typeface="Calibri"/>
            </a:endParaRPr>
          </a:p>
        </p:txBody>
      </p:sp>
      <p:sp>
        <p:nvSpPr>
          <p:cNvPr id="8" name="Footer Placeholder 7">
            <a:extLst>
              <a:ext uri="{FF2B5EF4-FFF2-40B4-BE49-F238E27FC236}">
                <a16:creationId xmlns:a16="http://schemas.microsoft.com/office/drawing/2014/main" id="{7F357F47-F447-4492-A973-8392A1BEE9F1}"/>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8743" y="1228228"/>
            <a:ext cx="9954260" cy="4878070"/>
          </a:xfrm>
          <a:prstGeom prst="rect">
            <a:avLst/>
          </a:prstGeom>
        </p:spPr>
        <p:txBody>
          <a:bodyPr vert="horz" wrap="square" lIns="0" tIns="56515" rIns="0" bIns="0" rtlCol="0">
            <a:spAutoFit/>
          </a:bodyPr>
          <a:lstStyle/>
          <a:p>
            <a:pPr marL="302260" indent="-289560">
              <a:lnSpc>
                <a:spcPct val="100000"/>
              </a:lnSpc>
              <a:spcBef>
                <a:spcPts val="445"/>
              </a:spcBef>
              <a:buSzPct val="75000"/>
              <a:buFont typeface="Symbol"/>
              <a:buChar char=""/>
              <a:tabLst>
                <a:tab pos="301625" algn="l"/>
                <a:tab pos="302260" algn="l"/>
              </a:tabLst>
            </a:pPr>
            <a:r>
              <a:rPr sz="2400" b="1" spc="-10" dirty="0">
                <a:latin typeface="Calibri"/>
                <a:cs typeface="Calibri"/>
              </a:rPr>
              <a:t>Authenticate</a:t>
            </a:r>
            <a:r>
              <a:rPr sz="2400" b="1" spc="25" dirty="0">
                <a:latin typeface="Calibri"/>
                <a:cs typeface="Calibri"/>
              </a:rPr>
              <a:t> </a:t>
            </a:r>
            <a:r>
              <a:rPr sz="2400" spc="-20" dirty="0">
                <a:latin typeface="Calibri"/>
                <a:cs typeface="Calibri"/>
              </a:rPr>
              <a:t>different</a:t>
            </a:r>
            <a:r>
              <a:rPr sz="2400" spc="10" dirty="0">
                <a:latin typeface="Calibri"/>
                <a:cs typeface="Calibri"/>
              </a:rPr>
              <a:t> </a:t>
            </a:r>
            <a:r>
              <a:rPr sz="2400" spc="-5" dirty="0">
                <a:latin typeface="Calibri"/>
                <a:cs typeface="Calibri"/>
              </a:rPr>
              <a:t>principals</a:t>
            </a:r>
            <a:r>
              <a:rPr sz="2400" spc="-15" dirty="0">
                <a:latin typeface="Calibri"/>
                <a:cs typeface="Calibri"/>
              </a:rPr>
              <a:t> </a:t>
            </a:r>
            <a:r>
              <a:rPr sz="2400" spc="-5" dirty="0">
                <a:latin typeface="Calibri"/>
                <a:cs typeface="Calibri"/>
              </a:rPr>
              <a:t>(identities)</a:t>
            </a:r>
            <a:r>
              <a:rPr sz="2400" spc="-20" dirty="0">
                <a:latin typeface="Calibri"/>
                <a:cs typeface="Calibri"/>
              </a:rPr>
              <a:t> </a:t>
            </a:r>
            <a:r>
              <a:rPr sz="2400" spc="-5" dirty="0">
                <a:latin typeface="Calibri"/>
                <a:cs typeface="Calibri"/>
              </a:rPr>
              <a:t>on</a:t>
            </a:r>
            <a:r>
              <a:rPr sz="2400" dirty="0">
                <a:latin typeface="Calibri"/>
                <a:cs typeface="Calibri"/>
              </a:rPr>
              <a:t> a</a:t>
            </a:r>
            <a:r>
              <a:rPr sz="2400" spc="5" dirty="0">
                <a:latin typeface="Calibri"/>
                <a:cs typeface="Calibri"/>
              </a:rPr>
              <a:t> </a:t>
            </a:r>
            <a:r>
              <a:rPr sz="2400" spc="-10" dirty="0">
                <a:latin typeface="Calibri"/>
                <a:cs typeface="Calibri"/>
              </a:rPr>
              <a:t>network </a:t>
            </a:r>
            <a:r>
              <a:rPr sz="2400" spc="-5" dirty="0">
                <a:latin typeface="Calibri"/>
                <a:cs typeface="Calibri"/>
              </a:rPr>
              <a:t>without:</a:t>
            </a:r>
            <a:endParaRPr sz="2400" dirty="0">
              <a:latin typeface="Calibri"/>
              <a:cs typeface="Calibri"/>
            </a:endParaRPr>
          </a:p>
          <a:p>
            <a:pPr marL="695325" lvl="1" indent="-256540">
              <a:lnSpc>
                <a:spcPct val="100000"/>
              </a:lnSpc>
              <a:spcBef>
                <a:spcPts val="290"/>
              </a:spcBef>
              <a:buSzPct val="45000"/>
              <a:buFont typeface="Wingdings"/>
              <a:buChar char=""/>
              <a:tabLst>
                <a:tab pos="695325" algn="l"/>
                <a:tab pos="695960" algn="l"/>
              </a:tabLst>
            </a:pPr>
            <a:r>
              <a:rPr sz="2000" spc="-20" dirty="0">
                <a:latin typeface="Calibri"/>
                <a:cs typeface="Calibri"/>
              </a:rPr>
              <a:t>Trusting</a:t>
            </a:r>
            <a:r>
              <a:rPr sz="2000" spc="-25" dirty="0">
                <a:latin typeface="Calibri"/>
                <a:cs typeface="Calibri"/>
              </a:rPr>
              <a:t> </a:t>
            </a:r>
            <a:r>
              <a:rPr sz="2000" dirty="0">
                <a:latin typeface="Calibri"/>
                <a:cs typeface="Calibri"/>
              </a:rPr>
              <a:t>the</a:t>
            </a:r>
            <a:r>
              <a:rPr sz="2000" spc="-15" dirty="0">
                <a:latin typeface="Calibri"/>
                <a:cs typeface="Calibri"/>
              </a:rPr>
              <a:t> </a:t>
            </a:r>
            <a:r>
              <a:rPr sz="2000" spc="-10" dirty="0">
                <a:latin typeface="Calibri"/>
                <a:cs typeface="Calibri"/>
              </a:rPr>
              <a:t>network</a:t>
            </a:r>
            <a:endParaRPr sz="2000" dirty="0">
              <a:latin typeface="Calibri"/>
              <a:cs typeface="Calibri"/>
            </a:endParaRPr>
          </a:p>
          <a:p>
            <a:pPr marL="1087120" lvl="2" indent="-190500">
              <a:lnSpc>
                <a:spcPct val="100000"/>
              </a:lnSpc>
              <a:spcBef>
                <a:spcPts val="295"/>
              </a:spcBef>
              <a:buSzPct val="75000"/>
              <a:buFont typeface="Symbol"/>
              <a:buChar char=""/>
              <a:tabLst>
                <a:tab pos="1087120" algn="l"/>
              </a:tabLst>
            </a:pPr>
            <a:r>
              <a:rPr sz="1800" dirty="0">
                <a:latin typeface="Calibri"/>
                <a:cs typeface="Calibri"/>
              </a:rPr>
              <a:t>Assume</a:t>
            </a:r>
            <a:r>
              <a:rPr sz="1800" spc="-25" dirty="0">
                <a:latin typeface="Calibri"/>
                <a:cs typeface="Calibri"/>
              </a:rPr>
              <a:t> </a:t>
            </a:r>
            <a:r>
              <a:rPr sz="1800" spc="-15" dirty="0">
                <a:latin typeface="Calibri"/>
                <a:cs typeface="Calibri"/>
              </a:rPr>
              <a:t>traffic</a:t>
            </a:r>
            <a:r>
              <a:rPr sz="1800" dirty="0">
                <a:latin typeface="Calibri"/>
                <a:cs typeface="Calibri"/>
              </a:rPr>
              <a:t> </a:t>
            </a:r>
            <a:r>
              <a:rPr sz="1800" spc="-10" dirty="0">
                <a:latin typeface="Calibri"/>
                <a:cs typeface="Calibri"/>
              </a:rPr>
              <a:t>can</a:t>
            </a:r>
            <a:r>
              <a:rPr sz="1800" spc="10" dirty="0">
                <a:latin typeface="Calibri"/>
                <a:cs typeface="Calibri"/>
              </a:rPr>
              <a:t> </a:t>
            </a:r>
            <a:r>
              <a:rPr sz="1800" dirty="0">
                <a:latin typeface="Calibri"/>
                <a:cs typeface="Calibri"/>
              </a:rPr>
              <a:t>be </a:t>
            </a:r>
            <a:r>
              <a:rPr sz="1800" spc="-5" dirty="0">
                <a:latin typeface="Calibri"/>
                <a:cs typeface="Calibri"/>
              </a:rPr>
              <a:t>read/modified</a:t>
            </a:r>
            <a:r>
              <a:rPr sz="1800" spc="20" dirty="0">
                <a:latin typeface="Calibri"/>
                <a:cs typeface="Calibri"/>
              </a:rPr>
              <a:t> </a:t>
            </a:r>
            <a:r>
              <a:rPr sz="1800" spc="-5" dirty="0">
                <a:latin typeface="Calibri"/>
                <a:cs typeface="Calibri"/>
              </a:rPr>
              <a:t>by MITM</a:t>
            </a:r>
            <a:endParaRPr sz="1800" dirty="0">
              <a:latin typeface="Calibri"/>
              <a:cs typeface="Calibri"/>
            </a:endParaRPr>
          </a:p>
          <a:p>
            <a:pPr marL="1087120" lvl="2" indent="-190500">
              <a:lnSpc>
                <a:spcPct val="100000"/>
              </a:lnSpc>
              <a:spcBef>
                <a:spcPts val="275"/>
              </a:spcBef>
              <a:buSzPct val="75000"/>
              <a:buFont typeface="Symbol"/>
              <a:buChar char=""/>
              <a:tabLst>
                <a:tab pos="1087120" algn="l"/>
              </a:tabLst>
            </a:pPr>
            <a:r>
              <a:rPr sz="1800" dirty="0">
                <a:latin typeface="Calibri"/>
                <a:cs typeface="Calibri"/>
              </a:rPr>
              <a:t>Assume</a:t>
            </a:r>
            <a:r>
              <a:rPr sz="1800" spc="-25" dirty="0">
                <a:latin typeface="Calibri"/>
                <a:cs typeface="Calibri"/>
              </a:rPr>
              <a:t> </a:t>
            </a:r>
            <a:r>
              <a:rPr sz="1800" spc="-10" dirty="0">
                <a:latin typeface="Calibri"/>
                <a:cs typeface="Calibri"/>
              </a:rPr>
              <a:t>we</a:t>
            </a:r>
            <a:r>
              <a:rPr sz="1800" spc="15" dirty="0">
                <a:latin typeface="Calibri"/>
                <a:cs typeface="Calibri"/>
              </a:rPr>
              <a:t> </a:t>
            </a:r>
            <a:r>
              <a:rPr sz="1800" spc="-5" dirty="0">
                <a:latin typeface="Calibri"/>
                <a:cs typeface="Calibri"/>
              </a:rPr>
              <a:t>can't</a:t>
            </a:r>
            <a:r>
              <a:rPr sz="1800" dirty="0">
                <a:latin typeface="Calibri"/>
                <a:cs typeface="Calibri"/>
              </a:rPr>
              <a:t> </a:t>
            </a:r>
            <a:r>
              <a:rPr sz="1800" spc="-10" dirty="0">
                <a:latin typeface="Calibri"/>
                <a:cs typeface="Calibri"/>
              </a:rPr>
              <a:t>trust</a:t>
            </a:r>
            <a:r>
              <a:rPr sz="1800" spc="-5" dirty="0">
                <a:latin typeface="Calibri"/>
                <a:cs typeface="Calibri"/>
              </a:rPr>
              <a:t> </a:t>
            </a:r>
            <a:r>
              <a:rPr sz="1800" dirty="0">
                <a:latin typeface="Calibri"/>
                <a:cs typeface="Calibri"/>
              </a:rPr>
              <a:t>IP</a:t>
            </a:r>
            <a:r>
              <a:rPr sz="1800" spc="-10" dirty="0">
                <a:latin typeface="Calibri"/>
                <a:cs typeface="Calibri"/>
              </a:rPr>
              <a:t> </a:t>
            </a:r>
            <a:r>
              <a:rPr sz="1800" spc="-5" dirty="0">
                <a:latin typeface="Calibri"/>
                <a:cs typeface="Calibri"/>
              </a:rPr>
              <a:t>addresses</a:t>
            </a:r>
            <a:r>
              <a:rPr sz="1800" spc="-15" dirty="0">
                <a:latin typeface="Calibri"/>
                <a:cs typeface="Calibri"/>
              </a:rPr>
              <a:t> </a:t>
            </a:r>
            <a:r>
              <a:rPr sz="1800" spc="-5" dirty="0">
                <a:latin typeface="Calibri"/>
                <a:cs typeface="Calibri"/>
              </a:rPr>
              <a:t>(spoofing</a:t>
            </a:r>
            <a:r>
              <a:rPr sz="1800" spc="15" dirty="0">
                <a:latin typeface="Calibri"/>
                <a:cs typeface="Calibri"/>
              </a:rPr>
              <a:t> </a:t>
            </a:r>
            <a:r>
              <a:rPr sz="1800" spc="-5" dirty="0">
                <a:latin typeface="Calibri"/>
                <a:cs typeface="Calibri"/>
              </a:rPr>
              <a:t>possible)</a:t>
            </a:r>
            <a:endParaRPr sz="1800" dirty="0">
              <a:latin typeface="Calibri"/>
              <a:cs typeface="Calibri"/>
            </a:endParaRPr>
          </a:p>
          <a:p>
            <a:pPr lvl="2">
              <a:lnSpc>
                <a:spcPct val="100000"/>
              </a:lnSpc>
              <a:spcBef>
                <a:spcPts val="5"/>
              </a:spcBef>
              <a:buFont typeface="Symbol"/>
              <a:buChar char=""/>
            </a:pPr>
            <a:endParaRPr sz="1800" dirty="0">
              <a:latin typeface="Calibri"/>
              <a:cs typeface="Calibri"/>
            </a:endParaRPr>
          </a:p>
          <a:p>
            <a:pPr marL="695325" lvl="1" indent="-256540">
              <a:lnSpc>
                <a:spcPct val="100000"/>
              </a:lnSpc>
              <a:buSzPct val="45000"/>
              <a:buFont typeface="Wingdings"/>
              <a:buChar char=""/>
              <a:tabLst>
                <a:tab pos="695325" algn="l"/>
                <a:tab pos="695960" algn="l"/>
              </a:tabLst>
            </a:pPr>
            <a:r>
              <a:rPr sz="2000" spc="-10" dirty="0">
                <a:latin typeface="Calibri"/>
                <a:cs typeface="Calibri"/>
              </a:rPr>
              <a:t>Physical</a:t>
            </a:r>
            <a:r>
              <a:rPr sz="2000" dirty="0">
                <a:latin typeface="Calibri"/>
                <a:cs typeface="Calibri"/>
              </a:rPr>
              <a:t> </a:t>
            </a:r>
            <a:r>
              <a:rPr sz="2000" spc="-5" dirty="0">
                <a:latin typeface="Calibri"/>
                <a:cs typeface="Calibri"/>
              </a:rPr>
              <a:t>security</a:t>
            </a:r>
            <a:r>
              <a:rPr sz="2000" spc="5" dirty="0">
                <a:latin typeface="Calibri"/>
                <a:cs typeface="Calibri"/>
              </a:rPr>
              <a:t> </a:t>
            </a:r>
            <a:r>
              <a:rPr sz="2000" spc="-5" dirty="0">
                <a:latin typeface="Calibri"/>
                <a:cs typeface="Calibri"/>
              </a:rPr>
              <a:t>of</a:t>
            </a:r>
            <a:r>
              <a:rPr sz="2000" spc="-10" dirty="0">
                <a:latin typeface="Calibri"/>
                <a:cs typeface="Calibri"/>
              </a:rPr>
              <a:t> </a:t>
            </a:r>
            <a:r>
              <a:rPr sz="2000" spc="-15" dirty="0">
                <a:latin typeface="Calibri"/>
                <a:cs typeface="Calibri"/>
              </a:rPr>
              <a:t>workstations</a:t>
            </a:r>
            <a:endParaRPr sz="2000" dirty="0">
              <a:latin typeface="Calibri"/>
              <a:cs typeface="Calibri"/>
            </a:endParaRPr>
          </a:p>
          <a:p>
            <a:pPr marL="1087120" lvl="2" indent="-190500">
              <a:lnSpc>
                <a:spcPct val="100000"/>
              </a:lnSpc>
              <a:spcBef>
                <a:spcPts val="295"/>
              </a:spcBef>
              <a:buSzPct val="75000"/>
              <a:buFont typeface="Symbol"/>
              <a:buChar char=""/>
              <a:tabLst>
                <a:tab pos="1087120" algn="l"/>
              </a:tabLst>
            </a:pPr>
            <a:r>
              <a:rPr sz="1800" dirty="0">
                <a:latin typeface="Calibri"/>
                <a:cs typeface="Calibri"/>
              </a:rPr>
              <a:t>Assume</a:t>
            </a:r>
            <a:r>
              <a:rPr sz="1800" spc="-20" dirty="0">
                <a:latin typeface="Calibri"/>
                <a:cs typeface="Calibri"/>
              </a:rPr>
              <a:t> </a:t>
            </a:r>
            <a:r>
              <a:rPr sz="1800" spc="-15" dirty="0">
                <a:latin typeface="Calibri"/>
                <a:cs typeface="Calibri"/>
              </a:rPr>
              <a:t>anyone</a:t>
            </a:r>
            <a:r>
              <a:rPr sz="1800" spc="20" dirty="0">
                <a:latin typeface="Calibri"/>
                <a:cs typeface="Calibri"/>
              </a:rPr>
              <a:t> </a:t>
            </a:r>
            <a:r>
              <a:rPr sz="1800" spc="-10" dirty="0">
                <a:latin typeface="Calibri"/>
                <a:cs typeface="Calibri"/>
              </a:rPr>
              <a:t>can</a:t>
            </a:r>
            <a:r>
              <a:rPr sz="1800" spc="15" dirty="0">
                <a:latin typeface="Calibri"/>
                <a:cs typeface="Calibri"/>
              </a:rPr>
              <a:t> </a:t>
            </a:r>
            <a:r>
              <a:rPr sz="1800" spc="-10" dirty="0">
                <a:latin typeface="Calibri"/>
                <a:cs typeface="Calibri"/>
              </a:rPr>
              <a:t>walk</a:t>
            </a:r>
            <a:r>
              <a:rPr sz="1800" spc="15" dirty="0">
                <a:latin typeface="Calibri"/>
                <a:cs typeface="Calibri"/>
              </a:rPr>
              <a:t> </a:t>
            </a:r>
            <a:r>
              <a:rPr sz="1800" dirty="0">
                <a:latin typeface="Calibri"/>
                <a:cs typeface="Calibri"/>
              </a:rPr>
              <a:t>up</a:t>
            </a:r>
            <a:r>
              <a:rPr sz="1800" spc="1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another</a:t>
            </a:r>
            <a:r>
              <a:rPr sz="1800" spc="5" dirty="0">
                <a:latin typeface="Calibri"/>
                <a:cs typeface="Calibri"/>
              </a:rPr>
              <a:t> </a:t>
            </a:r>
            <a:r>
              <a:rPr sz="1800" spc="-5" dirty="0">
                <a:latin typeface="Calibri"/>
                <a:cs typeface="Calibri"/>
              </a:rPr>
              <a:t>user's </a:t>
            </a:r>
            <a:r>
              <a:rPr sz="1800" spc="-15" dirty="0">
                <a:latin typeface="Calibri"/>
                <a:cs typeface="Calibri"/>
              </a:rPr>
              <a:t>workstation</a:t>
            </a:r>
            <a:r>
              <a:rPr sz="1800" spc="5" dirty="0">
                <a:latin typeface="Calibri"/>
                <a:cs typeface="Calibri"/>
              </a:rPr>
              <a:t> </a:t>
            </a:r>
            <a:r>
              <a:rPr sz="1800" dirty="0">
                <a:latin typeface="Calibri"/>
                <a:cs typeface="Calibri"/>
              </a:rPr>
              <a:t>and</a:t>
            </a:r>
            <a:r>
              <a:rPr sz="1800" spc="10" dirty="0">
                <a:latin typeface="Calibri"/>
                <a:cs typeface="Calibri"/>
              </a:rPr>
              <a:t> </a:t>
            </a:r>
            <a:r>
              <a:rPr sz="1800" dirty="0">
                <a:latin typeface="Calibri"/>
                <a:cs typeface="Calibri"/>
              </a:rPr>
              <a:t>use</a:t>
            </a:r>
            <a:r>
              <a:rPr sz="1800" spc="10" dirty="0">
                <a:latin typeface="Calibri"/>
                <a:cs typeface="Calibri"/>
              </a:rPr>
              <a:t> </a:t>
            </a:r>
            <a:r>
              <a:rPr sz="1800" spc="-5" dirty="0">
                <a:latin typeface="Calibri"/>
                <a:cs typeface="Calibri"/>
              </a:rPr>
              <a:t>it</a:t>
            </a:r>
            <a:endParaRPr sz="1800" dirty="0">
              <a:latin typeface="Calibri"/>
              <a:cs typeface="Calibri"/>
            </a:endParaRPr>
          </a:p>
          <a:p>
            <a:pPr lvl="2">
              <a:lnSpc>
                <a:spcPct val="100000"/>
              </a:lnSpc>
              <a:spcBef>
                <a:spcPts val="50"/>
              </a:spcBef>
              <a:buFont typeface="Symbol"/>
              <a:buChar char=""/>
            </a:pPr>
            <a:endParaRPr sz="1750" dirty="0">
              <a:latin typeface="Calibri"/>
              <a:cs typeface="Calibri"/>
            </a:endParaRPr>
          </a:p>
          <a:p>
            <a:pPr marL="695325" lvl="1" indent="-256540">
              <a:lnSpc>
                <a:spcPct val="100000"/>
              </a:lnSpc>
              <a:spcBef>
                <a:spcPts val="5"/>
              </a:spcBef>
              <a:buSzPct val="45000"/>
              <a:buFont typeface="Wingdings"/>
              <a:buChar char=""/>
              <a:tabLst>
                <a:tab pos="695325" algn="l"/>
                <a:tab pos="695960" algn="l"/>
              </a:tabLst>
            </a:pPr>
            <a:r>
              <a:rPr sz="2000" spc="-5" dirty="0">
                <a:latin typeface="Calibri"/>
                <a:cs typeface="Calibri"/>
              </a:rPr>
              <a:t>Requiring</a:t>
            </a:r>
            <a:r>
              <a:rPr sz="2000" spc="-10" dirty="0">
                <a:latin typeface="Calibri"/>
                <a:cs typeface="Calibri"/>
              </a:rPr>
              <a:t> </a:t>
            </a:r>
            <a:r>
              <a:rPr sz="2000" dirty="0">
                <a:latin typeface="Calibri"/>
                <a:cs typeface="Calibri"/>
              </a:rPr>
              <a:t>the</a:t>
            </a:r>
            <a:r>
              <a:rPr sz="2000" spc="-10" dirty="0">
                <a:latin typeface="Calibri"/>
                <a:cs typeface="Calibri"/>
              </a:rPr>
              <a:t> </a:t>
            </a:r>
            <a:r>
              <a:rPr sz="2000" dirty="0">
                <a:latin typeface="Calibri"/>
                <a:cs typeface="Calibri"/>
              </a:rPr>
              <a:t>OS</a:t>
            </a:r>
            <a:r>
              <a:rPr sz="2000" spc="-10" dirty="0">
                <a:latin typeface="Calibri"/>
                <a:cs typeface="Calibri"/>
              </a:rPr>
              <a:t> </a:t>
            </a:r>
            <a:r>
              <a:rPr sz="2000" spc="-15" dirty="0">
                <a:latin typeface="Calibri"/>
                <a:cs typeface="Calibri"/>
              </a:rPr>
              <a:t>to</a:t>
            </a:r>
            <a:r>
              <a:rPr sz="2000" dirty="0">
                <a:latin typeface="Calibri"/>
                <a:cs typeface="Calibri"/>
              </a:rPr>
              <a:t> do</a:t>
            </a:r>
            <a:r>
              <a:rPr sz="2000" spc="-25" dirty="0">
                <a:latin typeface="Calibri"/>
                <a:cs typeface="Calibri"/>
              </a:rPr>
              <a:t> </a:t>
            </a:r>
            <a:r>
              <a:rPr sz="2000" spc="-5" dirty="0">
                <a:latin typeface="Calibri"/>
                <a:cs typeface="Calibri"/>
              </a:rPr>
              <a:t>its</a:t>
            </a:r>
            <a:r>
              <a:rPr sz="2000" spc="5" dirty="0">
                <a:latin typeface="Calibri"/>
                <a:cs typeface="Calibri"/>
              </a:rPr>
              <a:t> </a:t>
            </a:r>
            <a:r>
              <a:rPr sz="2000" spc="-5" dirty="0">
                <a:latin typeface="Calibri"/>
                <a:cs typeface="Calibri"/>
              </a:rPr>
              <a:t>own authentication</a:t>
            </a:r>
            <a:r>
              <a:rPr sz="2000" dirty="0">
                <a:latin typeface="Calibri"/>
                <a:cs typeface="Calibri"/>
              </a:rPr>
              <a:t> </a:t>
            </a:r>
            <a:r>
              <a:rPr sz="2000" spc="-5" dirty="0">
                <a:latin typeface="Calibri"/>
                <a:cs typeface="Calibri"/>
              </a:rPr>
              <a:t>of</a:t>
            </a:r>
            <a:r>
              <a:rPr sz="2000" spc="-15" dirty="0">
                <a:latin typeface="Calibri"/>
                <a:cs typeface="Calibri"/>
              </a:rPr>
              <a:t> </a:t>
            </a:r>
            <a:r>
              <a:rPr sz="2000" spc="-10" dirty="0">
                <a:latin typeface="Calibri"/>
                <a:cs typeface="Calibri"/>
              </a:rPr>
              <a:t>users</a:t>
            </a:r>
            <a:endParaRPr sz="2000" dirty="0">
              <a:latin typeface="Calibri"/>
              <a:cs typeface="Calibri"/>
            </a:endParaRPr>
          </a:p>
          <a:p>
            <a:pPr lvl="1">
              <a:lnSpc>
                <a:spcPct val="100000"/>
              </a:lnSpc>
              <a:spcBef>
                <a:spcPts val="25"/>
              </a:spcBef>
              <a:buFont typeface="Wingdings"/>
              <a:buChar char=""/>
            </a:pPr>
            <a:endParaRPr sz="1900" dirty="0">
              <a:latin typeface="Calibri"/>
              <a:cs typeface="Calibri"/>
            </a:endParaRPr>
          </a:p>
          <a:p>
            <a:pPr marL="302260" indent="-289560">
              <a:lnSpc>
                <a:spcPct val="100000"/>
              </a:lnSpc>
              <a:buSzPct val="75000"/>
              <a:buFont typeface="Symbol"/>
              <a:buChar char=""/>
              <a:tabLst>
                <a:tab pos="301625" algn="l"/>
                <a:tab pos="302260" algn="l"/>
              </a:tabLst>
            </a:pPr>
            <a:r>
              <a:rPr sz="2400" spc="-15" dirty="0">
                <a:latin typeface="Calibri"/>
                <a:cs typeface="Calibri"/>
              </a:rPr>
              <a:t>Kerberos </a:t>
            </a:r>
            <a:r>
              <a:rPr sz="2400" dirty="0">
                <a:latin typeface="Calibri"/>
                <a:cs typeface="Calibri"/>
              </a:rPr>
              <a:t>acts</a:t>
            </a:r>
            <a:r>
              <a:rPr sz="2400" spc="-20" dirty="0">
                <a:latin typeface="Calibri"/>
                <a:cs typeface="Calibri"/>
              </a:rPr>
              <a:t> </a:t>
            </a:r>
            <a:r>
              <a:rPr sz="2400" dirty="0">
                <a:latin typeface="Calibri"/>
                <a:cs typeface="Calibri"/>
              </a:rPr>
              <a:t>as</a:t>
            </a:r>
            <a:r>
              <a:rPr sz="2400" spc="-5" dirty="0">
                <a:latin typeface="Calibri"/>
                <a:cs typeface="Calibri"/>
              </a:rPr>
              <a:t> </a:t>
            </a:r>
            <a:r>
              <a:rPr sz="2400" dirty="0">
                <a:latin typeface="Calibri"/>
                <a:cs typeface="Calibri"/>
              </a:rPr>
              <a:t>a</a:t>
            </a:r>
            <a:r>
              <a:rPr sz="2400" spc="-20" dirty="0">
                <a:latin typeface="Calibri"/>
                <a:cs typeface="Calibri"/>
              </a:rPr>
              <a:t> </a:t>
            </a:r>
            <a:r>
              <a:rPr sz="2400" spc="-10" dirty="0">
                <a:latin typeface="Calibri"/>
                <a:cs typeface="Calibri"/>
              </a:rPr>
              <a:t>“</a:t>
            </a:r>
            <a:r>
              <a:rPr sz="2400" b="1" spc="-10" dirty="0">
                <a:latin typeface="Calibri"/>
                <a:cs typeface="Calibri"/>
              </a:rPr>
              <a:t>trusted</a:t>
            </a:r>
            <a:r>
              <a:rPr sz="2400" b="1" spc="5" dirty="0">
                <a:latin typeface="Calibri"/>
                <a:cs typeface="Calibri"/>
              </a:rPr>
              <a:t> </a:t>
            </a:r>
            <a:r>
              <a:rPr sz="2400" b="1" spc="-10" dirty="0">
                <a:latin typeface="Calibri"/>
                <a:cs typeface="Calibri"/>
              </a:rPr>
              <a:t>third</a:t>
            </a:r>
            <a:r>
              <a:rPr sz="2400" b="1" spc="5" dirty="0">
                <a:latin typeface="Calibri"/>
                <a:cs typeface="Calibri"/>
              </a:rPr>
              <a:t> </a:t>
            </a:r>
            <a:r>
              <a:rPr sz="2400" b="1" spc="-5" dirty="0">
                <a:latin typeface="Calibri"/>
                <a:cs typeface="Calibri"/>
              </a:rPr>
              <a:t>party</a:t>
            </a:r>
            <a:r>
              <a:rPr sz="2400" spc="-5" dirty="0">
                <a:latin typeface="Calibri"/>
                <a:cs typeface="Calibri"/>
              </a:rPr>
              <a:t>”</a:t>
            </a:r>
            <a:r>
              <a:rPr sz="2400" spc="-15"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the </a:t>
            </a:r>
            <a:r>
              <a:rPr sz="2400" spc="-10" dirty="0">
                <a:latin typeface="Calibri"/>
                <a:cs typeface="Calibri"/>
              </a:rPr>
              <a:t>network</a:t>
            </a:r>
            <a:endParaRPr sz="2400" dirty="0">
              <a:latin typeface="Calibri"/>
              <a:cs typeface="Calibri"/>
            </a:endParaRPr>
          </a:p>
          <a:p>
            <a:pPr>
              <a:lnSpc>
                <a:spcPct val="100000"/>
              </a:lnSpc>
              <a:buFont typeface="Symbol"/>
              <a:buChar char=""/>
            </a:pPr>
            <a:endParaRPr sz="2300" dirty="0">
              <a:latin typeface="Calibri"/>
              <a:cs typeface="Calibri"/>
            </a:endParaRPr>
          </a:p>
          <a:p>
            <a:pPr marL="302260" indent="-289560">
              <a:lnSpc>
                <a:spcPct val="100000"/>
              </a:lnSpc>
              <a:buSzPct val="75000"/>
              <a:buFont typeface="Symbol"/>
              <a:buChar char=""/>
              <a:tabLst>
                <a:tab pos="301625" algn="l"/>
                <a:tab pos="302260" algn="l"/>
              </a:tabLst>
            </a:pPr>
            <a:r>
              <a:rPr sz="2400" spc="-5" dirty="0">
                <a:latin typeface="Calibri"/>
                <a:cs typeface="Calibri"/>
              </a:rPr>
              <a:t>Single</a:t>
            </a:r>
            <a:r>
              <a:rPr sz="2400" spc="-35" dirty="0">
                <a:latin typeface="Calibri"/>
                <a:cs typeface="Calibri"/>
              </a:rPr>
              <a:t> </a:t>
            </a:r>
            <a:r>
              <a:rPr sz="2400" spc="-5" dirty="0">
                <a:latin typeface="Calibri"/>
                <a:cs typeface="Calibri"/>
              </a:rPr>
              <a:t>Sign-On</a:t>
            </a:r>
            <a:r>
              <a:rPr sz="2400" spc="-20" dirty="0">
                <a:latin typeface="Calibri"/>
                <a:cs typeface="Calibri"/>
              </a:rPr>
              <a:t> </a:t>
            </a:r>
            <a:r>
              <a:rPr sz="2400" dirty="0">
                <a:latin typeface="Calibri"/>
                <a:cs typeface="Calibri"/>
              </a:rPr>
              <a:t>(</a:t>
            </a:r>
            <a:r>
              <a:rPr sz="2400" b="1" dirty="0">
                <a:latin typeface="Calibri"/>
                <a:cs typeface="Calibri"/>
              </a:rPr>
              <a:t>SSO</a:t>
            </a:r>
            <a:r>
              <a:rPr sz="2400" dirty="0">
                <a:latin typeface="Calibri"/>
                <a:cs typeface="Calibri"/>
              </a:rPr>
              <a:t>)</a:t>
            </a:r>
          </a:p>
          <a:p>
            <a:pPr marL="695325" marR="5080" indent="-256540">
              <a:lnSpc>
                <a:spcPts val="2160"/>
              </a:lnSpc>
              <a:spcBef>
                <a:spcPts val="555"/>
              </a:spcBef>
              <a:buFont typeface="Arial"/>
              <a:buChar char="•"/>
              <a:tabLst>
                <a:tab pos="695325" algn="l"/>
                <a:tab pos="695960" algn="l"/>
              </a:tabLst>
            </a:pPr>
            <a:r>
              <a:rPr sz="2000" spc="-10" dirty="0">
                <a:latin typeface="Calibri"/>
                <a:cs typeface="Calibri"/>
              </a:rPr>
              <a:t>Prompt</a:t>
            </a:r>
            <a:r>
              <a:rPr sz="2000" spc="5" dirty="0">
                <a:latin typeface="Calibri"/>
                <a:cs typeface="Calibri"/>
              </a:rPr>
              <a:t> </a:t>
            </a:r>
            <a:r>
              <a:rPr sz="2000" spc="-10" dirty="0">
                <a:latin typeface="Calibri"/>
                <a:cs typeface="Calibri"/>
              </a:rPr>
              <a:t>users</a:t>
            </a:r>
            <a:r>
              <a:rPr sz="2000" spc="25" dirty="0">
                <a:latin typeface="Calibri"/>
                <a:cs typeface="Calibri"/>
              </a:rPr>
              <a:t> </a:t>
            </a:r>
            <a:r>
              <a:rPr sz="2000" spc="-5" dirty="0">
                <a:latin typeface="Calibri"/>
                <a:cs typeface="Calibri"/>
              </a:rPr>
              <a:t>only</a:t>
            </a:r>
            <a:r>
              <a:rPr sz="2000" spc="-10" dirty="0">
                <a:latin typeface="Calibri"/>
                <a:cs typeface="Calibri"/>
              </a:rPr>
              <a:t> </a:t>
            </a:r>
            <a:r>
              <a:rPr sz="2000" spc="-5" dirty="0">
                <a:latin typeface="Calibri"/>
                <a:cs typeface="Calibri"/>
              </a:rPr>
              <a:t>when</a:t>
            </a:r>
            <a:r>
              <a:rPr sz="2000" spc="-15" dirty="0">
                <a:latin typeface="Calibri"/>
                <a:cs typeface="Calibri"/>
              </a:rPr>
              <a:t> </a:t>
            </a:r>
            <a:r>
              <a:rPr sz="2000" spc="-5" dirty="0">
                <a:latin typeface="Calibri"/>
                <a:cs typeface="Calibri"/>
              </a:rPr>
              <a:t>they</a:t>
            </a:r>
            <a:r>
              <a:rPr sz="2000" spc="5" dirty="0">
                <a:latin typeface="Calibri"/>
                <a:cs typeface="Calibri"/>
              </a:rPr>
              <a:t> </a:t>
            </a:r>
            <a:r>
              <a:rPr sz="2000" spc="-15" dirty="0">
                <a:latin typeface="Calibri"/>
                <a:cs typeface="Calibri"/>
              </a:rPr>
              <a:t>first</a:t>
            </a:r>
            <a:r>
              <a:rPr sz="2000" spc="20" dirty="0">
                <a:latin typeface="Calibri"/>
                <a:cs typeface="Calibri"/>
              </a:rPr>
              <a:t> </a:t>
            </a:r>
            <a:r>
              <a:rPr sz="2000" spc="-15" dirty="0">
                <a:latin typeface="Calibri"/>
                <a:cs typeface="Calibri"/>
              </a:rPr>
              <a:t>start</a:t>
            </a:r>
            <a:r>
              <a:rPr sz="2000" spc="30" dirty="0">
                <a:latin typeface="Calibri"/>
                <a:cs typeface="Calibri"/>
              </a:rPr>
              <a:t> </a:t>
            </a:r>
            <a:r>
              <a:rPr sz="2000" spc="-5" dirty="0">
                <a:latin typeface="Calibri"/>
                <a:cs typeface="Calibri"/>
              </a:rPr>
              <a:t>their</a:t>
            </a:r>
            <a:r>
              <a:rPr sz="2000" spc="5" dirty="0">
                <a:latin typeface="Calibri"/>
                <a:cs typeface="Calibri"/>
              </a:rPr>
              <a:t> </a:t>
            </a:r>
            <a:r>
              <a:rPr sz="2000" spc="-5" dirty="0">
                <a:latin typeface="Calibri"/>
                <a:cs typeface="Calibri"/>
              </a:rPr>
              <a:t>session</a:t>
            </a:r>
            <a:r>
              <a:rPr sz="2000" spc="25" dirty="0">
                <a:latin typeface="Calibri"/>
                <a:cs typeface="Calibri"/>
              </a:rPr>
              <a:t> </a:t>
            </a:r>
            <a:r>
              <a:rPr sz="2000" spc="-5" dirty="0">
                <a:latin typeface="Calibri"/>
                <a:cs typeface="Calibri"/>
              </a:rPr>
              <a:t>(log</a:t>
            </a:r>
            <a:r>
              <a:rPr sz="2000" dirty="0">
                <a:latin typeface="Calibri"/>
                <a:cs typeface="Calibri"/>
              </a:rPr>
              <a:t> </a:t>
            </a:r>
            <a:r>
              <a:rPr sz="2000" spc="-5" dirty="0">
                <a:latin typeface="Calibri"/>
                <a:cs typeface="Calibri"/>
              </a:rPr>
              <a:t>on</a:t>
            </a:r>
            <a:r>
              <a:rPr sz="2000" spc="-15" dirty="0">
                <a:latin typeface="Calibri"/>
                <a:cs typeface="Calibri"/>
              </a:rPr>
              <a:t> to</a:t>
            </a:r>
            <a:r>
              <a:rPr sz="2000" spc="5" dirty="0">
                <a:latin typeface="Calibri"/>
                <a:cs typeface="Calibri"/>
              </a:rPr>
              <a:t> </a:t>
            </a:r>
            <a:r>
              <a:rPr sz="2000" dirty="0">
                <a:latin typeface="Calibri"/>
                <a:cs typeface="Calibri"/>
              </a:rPr>
              <a:t>a</a:t>
            </a:r>
            <a:r>
              <a:rPr sz="2000" spc="10" dirty="0">
                <a:latin typeface="Calibri"/>
                <a:cs typeface="Calibri"/>
              </a:rPr>
              <a:t> </a:t>
            </a:r>
            <a:r>
              <a:rPr sz="2000" dirty="0">
                <a:latin typeface="Calibri"/>
                <a:cs typeface="Calibri"/>
              </a:rPr>
              <a:t>machine),</a:t>
            </a:r>
            <a:r>
              <a:rPr sz="2000" spc="-5" dirty="0">
                <a:latin typeface="Calibri"/>
                <a:cs typeface="Calibri"/>
              </a:rPr>
              <a:t> </a:t>
            </a:r>
            <a:r>
              <a:rPr sz="2000" dirty="0">
                <a:latin typeface="Calibri"/>
                <a:cs typeface="Calibri"/>
              </a:rPr>
              <a:t>not</a:t>
            </a:r>
            <a:r>
              <a:rPr sz="2000" spc="-5" dirty="0">
                <a:latin typeface="Calibri"/>
                <a:cs typeface="Calibri"/>
              </a:rPr>
              <a:t> </a:t>
            </a:r>
            <a:r>
              <a:rPr sz="2000" spc="-10" dirty="0">
                <a:latin typeface="Calibri"/>
                <a:cs typeface="Calibri"/>
              </a:rPr>
              <a:t>every</a:t>
            </a:r>
            <a:r>
              <a:rPr sz="2000" spc="10" dirty="0">
                <a:latin typeface="Calibri"/>
                <a:cs typeface="Calibri"/>
              </a:rPr>
              <a:t> </a:t>
            </a:r>
            <a:r>
              <a:rPr sz="2000" spc="-5" dirty="0">
                <a:latin typeface="Calibri"/>
                <a:cs typeface="Calibri"/>
              </a:rPr>
              <a:t>time </a:t>
            </a:r>
            <a:r>
              <a:rPr sz="2000" spc="-434" dirty="0">
                <a:latin typeface="Calibri"/>
                <a:cs typeface="Calibri"/>
              </a:rPr>
              <a:t> </a:t>
            </a:r>
            <a:r>
              <a:rPr sz="2000" spc="-5" dirty="0">
                <a:latin typeface="Calibri"/>
                <a:cs typeface="Calibri"/>
              </a:rPr>
              <a:t>they</a:t>
            </a:r>
            <a:r>
              <a:rPr sz="2000" spc="-10" dirty="0">
                <a:latin typeface="Calibri"/>
                <a:cs typeface="Calibri"/>
              </a:rPr>
              <a:t> </a:t>
            </a:r>
            <a:r>
              <a:rPr sz="2000" dirty="0">
                <a:latin typeface="Calibri"/>
                <a:cs typeface="Calibri"/>
              </a:rPr>
              <a:t>access a </a:t>
            </a:r>
            <a:r>
              <a:rPr sz="2000" spc="-15" dirty="0">
                <a:latin typeface="Calibri"/>
                <a:cs typeface="Calibri"/>
              </a:rPr>
              <a:t>protected</a:t>
            </a:r>
            <a:r>
              <a:rPr sz="2000" spc="5" dirty="0">
                <a:latin typeface="Calibri"/>
                <a:cs typeface="Calibri"/>
              </a:rPr>
              <a:t> </a:t>
            </a:r>
            <a:r>
              <a:rPr sz="2000" spc="-10" dirty="0">
                <a:latin typeface="Calibri"/>
                <a:cs typeface="Calibri"/>
              </a:rPr>
              <a:t>resource</a:t>
            </a:r>
            <a:endParaRPr sz="2000" dirty="0">
              <a:latin typeface="Calibri"/>
              <a:cs typeface="Calibri"/>
            </a:endParaRPr>
          </a:p>
        </p:txBody>
      </p:sp>
      <p:sp>
        <p:nvSpPr>
          <p:cNvPr id="3" name="object 3"/>
          <p:cNvSpPr txBox="1">
            <a:spLocks noGrp="1"/>
          </p:cNvSpPr>
          <p:nvPr>
            <p:ph type="title"/>
          </p:nvPr>
        </p:nvSpPr>
        <p:spPr>
          <a:xfrm>
            <a:off x="899339" y="417150"/>
            <a:ext cx="8236584" cy="696595"/>
          </a:xfrm>
          <a:prstGeom prst="rect">
            <a:avLst/>
          </a:prstGeom>
        </p:spPr>
        <p:txBody>
          <a:bodyPr vert="horz" wrap="square" lIns="0" tIns="13335" rIns="0" bIns="0" rtlCol="0">
            <a:spAutoFit/>
          </a:bodyPr>
          <a:lstStyle/>
          <a:p>
            <a:pPr marL="12700">
              <a:lnSpc>
                <a:spcPct val="100000"/>
              </a:lnSpc>
              <a:spcBef>
                <a:spcPts val="105"/>
              </a:spcBef>
            </a:pPr>
            <a:r>
              <a:rPr b="0" spc="-5" dirty="0">
                <a:latin typeface="Calibri"/>
                <a:cs typeface="Calibri"/>
              </a:rPr>
              <a:t>What</a:t>
            </a:r>
            <a:r>
              <a:rPr b="0" spc="-25" dirty="0">
                <a:latin typeface="Calibri"/>
                <a:cs typeface="Calibri"/>
              </a:rPr>
              <a:t> </a:t>
            </a:r>
            <a:r>
              <a:rPr b="0" spc="-10" dirty="0">
                <a:latin typeface="Calibri"/>
                <a:cs typeface="Calibri"/>
              </a:rPr>
              <a:t>problem</a:t>
            </a:r>
            <a:r>
              <a:rPr b="0" spc="-25" dirty="0">
                <a:latin typeface="Calibri"/>
                <a:cs typeface="Calibri"/>
              </a:rPr>
              <a:t> </a:t>
            </a:r>
            <a:r>
              <a:rPr b="0" dirty="0">
                <a:latin typeface="Calibri"/>
                <a:cs typeface="Calibri"/>
              </a:rPr>
              <a:t>does</a:t>
            </a:r>
            <a:r>
              <a:rPr b="0" spc="-15" dirty="0">
                <a:latin typeface="Calibri"/>
                <a:cs typeface="Calibri"/>
              </a:rPr>
              <a:t> </a:t>
            </a:r>
            <a:r>
              <a:rPr b="0" spc="-20" dirty="0">
                <a:latin typeface="Calibri"/>
                <a:cs typeface="Calibri"/>
              </a:rPr>
              <a:t>Kerberos</a:t>
            </a:r>
            <a:r>
              <a:rPr b="0" spc="-30" dirty="0">
                <a:latin typeface="Calibri"/>
                <a:cs typeface="Calibri"/>
              </a:rPr>
              <a:t> </a:t>
            </a:r>
            <a:r>
              <a:rPr b="0" spc="-5" dirty="0">
                <a:latin typeface="Calibri"/>
                <a:cs typeface="Calibri"/>
              </a:rPr>
              <a:t>solve?</a:t>
            </a:r>
          </a:p>
        </p:txBody>
      </p:sp>
      <p:sp>
        <p:nvSpPr>
          <p:cNvPr id="8" name="Footer Placeholder 7">
            <a:extLst>
              <a:ext uri="{FF2B5EF4-FFF2-40B4-BE49-F238E27FC236}">
                <a16:creationId xmlns:a16="http://schemas.microsoft.com/office/drawing/2014/main" id="{E95AFFE2-5B71-4ACA-956A-2C488B212B7E}"/>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854297"/>
            <a:ext cx="8893175" cy="696595"/>
          </a:xfrm>
          <a:prstGeom prst="rect">
            <a:avLst/>
          </a:prstGeom>
        </p:spPr>
        <p:txBody>
          <a:bodyPr vert="horz" wrap="square" lIns="0" tIns="13335" rIns="0" bIns="0" rtlCol="0">
            <a:spAutoFit/>
          </a:bodyPr>
          <a:lstStyle/>
          <a:p>
            <a:pPr marL="12700">
              <a:lnSpc>
                <a:spcPct val="100000"/>
              </a:lnSpc>
              <a:spcBef>
                <a:spcPts val="105"/>
              </a:spcBef>
            </a:pPr>
            <a:r>
              <a:rPr b="0" spc="-5" dirty="0">
                <a:latin typeface="Calibri"/>
                <a:cs typeface="Calibri"/>
              </a:rPr>
              <a:t>What</a:t>
            </a:r>
            <a:r>
              <a:rPr b="0" spc="-15" dirty="0">
                <a:latin typeface="Calibri"/>
                <a:cs typeface="Calibri"/>
              </a:rPr>
              <a:t> </a:t>
            </a:r>
            <a:r>
              <a:rPr b="0" spc="-20" dirty="0">
                <a:latin typeface="Calibri"/>
                <a:cs typeface="Calibri"/>
              </a:rPr>
              <a:t>Kerberos </a:t>
            </a:r>
            <a:r>
              <a:rPr b="0" spc="-10" dirty="0">
                <a:latin typeface="Calibri"/>
                <a:cs typeface="Calibri"/>
              </a:rPr>
              <a:t>(by</a:t>
            </a:r>
            <a:r>
              <a:rPr b="0" dirty="0">
                <a:latin typeface="Calibri"/>
                <a:cs typeface="Calibri"/>
              </a:rPr>
              <a:t> </a:t>
            </a:r>
            <a:r>
              <a:rPr b="0" spc="5" dirty="0">
                <a:latin typeface="Calibri"/>
                <a:cs typeface="Calibri"/>
              </a:rPr>
              <a:t>itself) </a:t>
            </a:r>
            <a:r>
              <a:rPr b="0" dirty="0">
                <a:latin typeface="Calibri"/>
                <a:cs typeface="Calibri"/>
              </a:rPr>
              <a:t>does</a:t>
            </a:r>
            <a:r>
              <a:rPr b="0" spc="-10" dirty="0">
                <a:latin typeface="Calibri"/>
                <a:cs typeface="Calibri"/>
              </a:rPr>
              <a:t> </a:t>
            </a:r>
            <a:r>
              <a:rPr b="1" spc="-35" dirty="0">
                <a:latin typeface="Calibri"/>
                <a:cs typeface="Calibri"/>
              </a:rPr>
              <a:t>NOT</a:t>
            </a:r>
            <a:r>
              <a:rPr b="1" spc="-10" dirty="0">
                <a:latin typeface="Calibri"/>
                <a:cs typeface="Calibri"/>
              </a:rPr>
              <a:t> </a:t>
            </a:r>
            <a:r>
              <a:rPr b="0" dirty="0">
                <a:latin typeface="Calibri"/>
                <a:cs typeface="Calibri"/>
              </a:rPr>
              <a:t>do:</a:t>
            </a:r>
          </a:p>
        </p:txBody>
      </p:sp>
      <p:sp>
        <p:nvSpPr>
          <p:cNvPr id="3" name="object 3"/>
          <p:cNvSpPr txBox="1"/>
          <p:nvPr/>
        </p:nvSpPr>
        <p:spPr>
          <a:xfrm>
            <a:off x="1278127" y="1758453"/>
            <a:ext cx="9819640" cy="3771265"/>
          </a:xfrm>
          <a:prstGeom prst="rect">
            <a:avLst/>
          </a:prstGeom>
        </p:spPr>
        <p:txBody>
          <a:bodyPr vert="horz" wrap="square" lIns="0" tIns="56515" rIns="0" bIns="0" rtlCol="0">
            <a:spAutoFit/>
          </a:bodyPr>
          <a:lstStyle/>
          <a:p>
            <a:pPr marL="425450" indent="-413384">
              <a:lnSpc>
                <a:spcPct val="100000"/>
              </a:lnSpc>
              <a:spcBef>
                <a:spcPts val="445"/>
              </a:spcBef>
              <a:buFont typeface="Arial"/>
              <a:buChar char="•"/>
              <a:tabLst>
                <a:tab pos="425450" algn="l"/>
                <a:tab pos="426084" algn="l"/>
              </a:tabLst>
            </a:pPr>
            <a:r>
              <a:rPr sz="2400" spc="-10" dirty="0">
                <a:latin typeface="Calibri"/>
                <a:cs typeface="Calibri"/>
              </a:rPr>
              <a:t>Authorization</a:t>
            </a:r>
            <a:endParaRPr sz="2400">
              <a:latin typeface="Calibri"/>
              <a:cs typeface="Calibri"/>
            </a:endParaRPr>
          </a:p>
          <a:p>
            <a:pPr marL="788035" marR="191135" lvl="1" indent="-414655">
              <a:lnSpc>
                <a:spcPts val="2160"/>
              </a:lnSpc>
              <a:spcBef>
                <a:spcPts val="560"/>
              </a:spcBef>
              <a:buFont typeface="Arial"/>
              <a:buChar char="•"/>
              <a:tabLst>
                <a:tab pos="788035" algn="l"/>
                <a:tab pos="788670" algn="l"/>
              </a:tabLst>
            </a:pPr>
            <a:r>
              <a:rPr sz="2000" dirty="0">
                <a:latin typeface="Calibri"/>
                <a:cs typeface="Calibri"/>
              </a:rPr>
              <a:t>Although</a:t>
            </a:r>
            <a:r>
              <a:rPr sz="2000" spc="-25" dirty="0">
                <a:latin typeface="Calibri"/>
                <a:cs typeface="Calibri"/>
              </a:rPr>
              <a:t> </a:t>
            </a:r>
            <a:r>
              <a:rPr sz="2000" dirty="0">
                <a:latin typeface="Calibri"/>
                <a:cs typeface="Calibri"/>
              </a:rPr>
              <a:t>the</a:t>
            </a:r>
            <a:r>
              <a:rPr sz="2000" spc="5" dirty="0">
                <a:latin typeface="Calibri"/>
                <a:cs typeface="Calibri"/>
              </a:rPr>
              <a:t> </a:t>
            </a:r>
            <a:r>
              <a:rPr sz="2000" spc="-5" dirty="0">
                <a:latin typeface="Calibri"/>
                <a:cs typeface="Calibri"/>
              </a:rPr>
              <a:t>spec</a:t>
            </a:r>
            <a:r>
              <a:rPr sz="2000" spc="15" dirty="0">
                <a:latin typeface="Calibri"/>
                <a:cs typeface="Calibri"/>
              </a:rPr>
              <a:t> </a:t>
            </a:r>
            <a:r>
              <a:rPr sz="2000" spc="-15" dirty="0">
                <a:latin typeface="Calibri"/>
                <a:cs typeface="Calibri"/>
              </a:rPr>
              <a:t>leaves</a:t>
            </a:r>
            <a:r>
              <a:rPr sz="2000" spc="25" dirty="0">
                <a:latin typeface="Calibri"/>
                <a:cs typeface="Calibri"/>
              </a:rPr>
              <a:t> </a:t>
            </a:r>
            <a:r>
              <a:rPr sz="2000" spc="-15" dirty="0">
                <a:latin typeface="Calibri"/>
                <a:cs typeface="Calibri"/>
              </a:rPr>
              <a:t>room</a:t>
            </a:r>
            <a:r>
              <a:rPr sz="2000" spc="-5" dirty="0">
                <a:latin typeface="Calibri"/>
                <a:cs typeface="Calibri"/>
              </a:rPr>
              <a:t> in</a:t>
            </a:r>
            <a:r>
              <a:rPr sz="2000" spc="10" dirty="0">
                <a:latin typeface="Calibri"/>
                <a:cs typeface="Calibri"/>
              </a:rPr>
              <a:t> </a:t>
            </a:r>
            <a:r>
              <a:rPr sz="2000" spc="-15" dirty="0">
                <a:latin typeface="Calibri"/>
                <a:cs typeface="Calibri"/>
              </a:rPr>
              <a:t>different</a:t>
            </a:r>
            <a:r>
              <a:rPr sz="2000" spc="25" dirty="0">
                <a:latin typeface="Calibri"/>
                <a:cs typeface="Calibri"/>
              </a:rPr>
              <a:t> </a:t>
            </a:r>
            <a:r>
              <a:rPr sz="2000" spc="-5" dirty="0">
                <a:latin typeface="Calibri"/>
                <a:cs typeface="Calibri"/>
              </a:rPr>
              <a:t>message</a:t>
            </a:r>
            <a:r>
              <a:rPr sz="2000" spc="5" dirty="0">
                <a:latin typeface="Calibri"/>
                <a:cs typeface="Calibri"/>
              </a:rPr>
              <a:t> </a:t>
            </a:r>
            <a:r>
              <a:rPr sz="2000" spc="-10" dirty="0">
                <a:latin typeface="Calibri"/>
                <a:cs typeface="Calibri"/>
              </a:rPr>
              <a:t>structures</a:t>
            </a:r>
            <a:r>
              <a:rPr sz="2000" spc="20" dirty="0">
                <a:latin typeface="Calibri"/>
                <a:cs typeface="Calibri"/>
              </a:rPr>
              <a:t> </a:t>
            </a:r>
            <a:r>
              <a:rPr sz="2000" spc="-5" dirty="0">
                <a:latin typeface="Calibri"/>
                <a:cs typeface="Calibri"/>
              </a:rPr>
              <a:t>so</a:t>
            </a:r>
            <a:r>
              <a:rPr sz="2000" spc="5" dirty="0">
                <a:latin typeface="Calibri"/>
                <a:cs typeface="Calibri"/>
              </a:rPr>
              <a:t> </a:t>
            </a:r>
            <a:r>
              <a:rPr sz="2000" spc="-5" dirty="0">
                <a:latin typeface="Calibri"/>
                <a:cs typeface="Calibri"/>
              </a:rPr>
              <a:t>that</a:t>
            </a:r>
            <a:r>
              <a:rPr sz="2000" spc="10" dirty="0">
                <a:latin typeface="Calibri"/>
                <a:cs typeface="Calibri"/>
              </a:rPr>
              <a:t> </a:t>
            </a:r>
            <a:r>
              <a:rPr sz="2000" spc="-10" dirty="0">
                <a:latin typeface="Calibri"/>
                <a:cs typeface="Calibri"/>
              </a:rPr>
              <a:t>you</a:t>
            </a:r>
            <a:r>
              <a:rPr sz="2000" spc="-15" dirty="0">
                <a:latin typeface="Calibri"/>
                <a:cs typeface="Calibri"/>
              </a:rPr>
              <a:t> </a:t>
            </a:r>
            <a:r>
              <a:rPr sz="2000" spc="-5" dirty="0">
                <a:latin typeface="Calibri"/>
                <a:cs typeface="Calibri"/>
              </a:rPr>
              <a:t>can</a:t>
            </a:r>
            <a:r>
              <a:rPr sz="2000" spc="-15" dirty="0">
                <a:latin typeface="Calibri"/>
                <a:cs typeface="Calibri"/>
              </a:rPr>
              <a:t> extend </a:t>
            </a:r>
            <a:r>
              <a:rPr sz="2000" spc="-434" dirty="0">
                <a:latin typeface="Calibri"/>
                <a:cs typeface="Calibri"/>
              </a:rPr>
              <a:t> </a:t>
            </a:r>
            <a:r>
              <a:rPr sz="2000" dirty="0">
                <a:latin typeface="Calibri"/>
                <a:cs typeface="Calibri"/>
              </a:rPr>
              <a:t>them</a:t>
            </a:r>
            <a:r>
              <a:rPr sz="2000" spc="-10" dirty="0">
                <a:latin typeface="Calibri"/>
                <a:cs typeface="Calibri"/>
              </a:rPr>
              <a:t> </a:t>
            </a:r>
            <a:r>
              <a:rPr sz="2000" spc="-15" dirty="0">
                <a:latin typeface="Calibri"/>
                <a:cs typeface="Calibri"/>
              </a:rPr>
              <a:t>to</a:t>
            </a:r>
            <a:r>
              <a:rPr sz="2000" dirty="0">
                <a:latin typeface="Calibri"/>
                <a:cs typeface="Calibri"/>
              </a:rPr>
              <a:t> </a:t>
            </a:r>
            <a:r>
              <a:rPr sz="2000" spc="-10" dirty="0">
                <a:latin typeface="Calibri"/>
                <a:cs typeface="Calibri"/>
              </a:rPr>
              <a:t>provide authorization</a:t>
            </a:r>
            <a:endParaRPr sz="2000">
              <a:latin typeface="Calibri"/>
              <a:cs typeface="Calibri"/>
            </a:endParaRPr>
          </a:p>
          <a:p>
            <a:pPr marL="788035" marR="5080" lvl="1" indent="-414655">
              <a:lnSpc>
                <a:spcPts val="2160"/>
              </a:lnSpc>
              <a:spcBef>
                <a:spcPts val="495"/>
              </a:spcBef>
              <a:buFont typeface="Arial"/>
              <a:buChar char="•"/>
              <a:tabLst>
                <a:tab pos="788035" algn="l"/>
                <a:tab pos="788670" algn="l"/>
              </a:tabLst>
            </a:pPr>
            <a:r>
              <a:rPr sz="2000" spc="-5" dirty="0">
                <a:latin typeface="Calibri"/>
                <a:cs typeface="Calibri"/>
              </a:rPr>
              <a:t>Example:</a:t>
            </a:r>
            <a:r>
              <a:rPr sz="2000" dirty="0">
                <a:latin typeface="Calibri"/>
                <a:cs typeface="Calibri"/>
              </a:rPr>
              <a:t> the</a:t>
            </a:r>
            <a:r>
              <a:rPr sz="2000" spc="5" dirty="0">
                <a:latin typeface="Calibri"/>
                <a:cs typeface="Calibri"/>
              </a:rPr>
              <a:t> </a:t>
            </a:r>
            <a:r>
              <a:rPr sz="2000" spc="-15" dirty="0">
                <a:latin typeface="Calibri"/>
                <a:cs typeface="Calibri"/>
              </a:rPr>
              <a:t>“PAC”</a:t>
            </a:r>
            <a:r>
              <a:rPr sz="2000" spc="-5" dirty="0">
                <a:latin typeface="Calibri"/>
                <a:cs typeface="Calibri"/>
              </a:rPr>
              <a:t> (Privilege</a:t>
            </a:r>
            <a:r>
              <a:rPr sz="2000" spc="15" dirty="0">
                <a:latin typeface="Calibri"/>
                <a:cs typeface="Calibri"/>
              </a:rPr>
              <a:t> </a:t>
            </a:r>
            <a:r>
              <a:rPr sz="2000" spc="-10" dirty="0">
                <a:latin typeface="Calibri"/>
                <a:cs typeface="Calibri"/>
              </a:rPr>
              <a:t>Attribute</a:t>
            </a:r>
            <a:r>
              <a:rPr sz="2000" spc="5" dirty="0">
                <a:latin typeface="Calibri"/>
                <a:cs typeface="Calibri"/>
              </a:rPr>
              <a:t> </a:t>
            </a:r>
            <a:r>
              <a:rPr sz="2000" spc="-10" dirty="0">
                <a:latin typeface="Calibri"/>
                <a:cs typeface="Calibri"/>
              </a:rPr>
              <a:t>Certificate)</a:t>
            </a:r>
            <a:r>
              <a:rPr sz="2000" spc="35" dirty="0">
                <a:latin typeface="Calibri"/>
                <a:cs typeface="Calibri"/>
              </a:rPr>
              <a:t> </a:t>
            </a:r>
            <a:r>
              <a:rPr sz="2000" spc="-5" dirty="0">
                <a:latin typeface="Calibri"/>
                <a:cs typeface="Calibri"/>
              </a:rPr>
              <a:t>is</a:t>
            </a:r>
            <a:r>
              <a:rPr sz="2000" spc="20" dirty="0">
                <a:latin typeface="Calibri"/>
                <a:cs typeface="Calibri"/>
              </a:rPr>
              <a:t> </a:t>
            </a:r>
            <a:r>
              <a:rPr sz="2000" spc="-10" dirty="0">
                <a:latin typeface="Calibri"/>
                <a:cs typeface="Calibri"/>
              </a:rPr>
              <a:t>sent</a:t>
            </a:r>
            <a:r>
              <a:rPr sz="2000" spc="10" dirty="0">
                <a:latin typeface="Calibri"/>
                <a:cs typeface="Calibri"/>
              </a:rPr>
              <a:t> </a:t>
            </a:r>
            <a:r>
              <a:rPr sz="2000" spc="-5" dirty="0">
                <a:latin typeface="Calibri"/>
                <a:cs typeface="Calibri"/>
              </a:rPr>
              <a:t>in</a:t>
            </a:r>
            <a:r>
              <a:rPr sz="2000" spc="10" dirty="0">
                <a:latin typeface="Calibri"/>
                <a:cs typeface="Calibri"/>
              </a:rPr>
              <a:t> </a:t>
            </a:r>
            <a:r>
              <a:rPr sz="2000" spc="-5" dirty="0">
                <a:latin typeface="Calibri"/>
                <a:cs typeface="Calibri"/>
              </a:rPr>
              <a:t>Active</a:t>
            </a:r>
            <a:r>
              <a:rPr sz="2000" spc="15" dirty="0">
                <a:latin typeface="Calibri"/>
                <a:cs typeface="Calibri"/>
              </a:rPr>
              <a:t> </a:t>
            </a:r>
            <a:r>
              <a:rPr sz="2000" spc="-10" dirty="0">
                <a:latin typeface="Calibri"/>
                <a:cs typeface="Calibri"/>
              </a:rPr>
              <a:t>Directory</a:t>
            </a:r>
            <a:r>
              <a:rPr sz="2000" spc="-15" dirty="0">
                <a:latin typeface="Calibri"/>
                <a:cs typeface="Calibri"/>
              </a:rPr>
              <a:t> to</a:t>
            </a:r>
            <a:r>
              <a:rPr sz="2000" spc="5" dirty="0">
                <a:latin typeface="Calibri"/>
                <a:cs typeface="Calibri"/>
              </a:rPr>
              <a:t> </a:t>
            </a:r>
            <a:r>
              <a:rPr sz="2000" spc="-10" dirty="0">
                <a:latin typeface="Calibri"/>
                <a:cs typeface="Calibri"/>
              </a:rPr>
              <a:t>provide </a:t>
            </a:r>
            <a:r>
              <a:rPr sz="2000" spc="-434" dirty="0">
                <a:latin typeface="Calibri"/>
                <a:cs typeface="Calibri"/>
              </a:rPr>
              <a:t> </a:t>
            </a:r>
            <a:r>
              <a:rPr sz="2000" spc="-10" dirty="0">
                <a:latin typeface="Calibri"/>
                <a:cs typeface="Calibri"/>
              </a:rPr>
              <a:t>authorization</a:t>
            </a:r>
            <a:endParaRPr sz="2000">
              <a:latin typeface="Calibri"/>
              <a:cs typeface="Calibri"/>
            </a:endParaRPr>
          </a:p>
          <a:p>
            <a:pPr lvl="1">
              <a:lnSpc>
                <a:spcPct val="100000"/>
              </a:lnSpc>
              <a:spcBef>
                <a:spcPts val="55"/>
              </a:spcBef>
              <a:buFont typeface="Arial"/>
              <a:buChar char="•"/>
            </a:pPr>
            <a:endParaRPr sz="1850">
              <a:latin typeface="Calibri"/>
              <a:cs typeface="Calibri"/>
            </a:endParaRPr>
          </a:p>
          <a:p>
            <a:pPr marL="425450" indent="-413384">
              <a:lnSpc>
                <a:spcPct val="100000"/>
              </a:lnSpc>
              <a:buFont typeface="Arial"/>
              <a:buChar char="•"/>
              <a:tabLst>
                <a:tab pos="425450" algn="l"/>
                <a:tab pos="426084" algn="l"/>
              </a:tabLst>
            </a:pPr>
            <a:r>
              <a:rPr sz="2400" spc="-10" dirty="0">
                <a:latin typeface="Calibri"/>
                <a:cs typeface="Calibri"/>
              </a:rPr>
              <a:t>Protect</a:t>
            </a:r>
            <a:r>
              <a:rPr sz="2400" spc="-35" dirty="0">
                <a:latin typeface="Calibri"/>
                <a:cs typeface="Calibri"/>
              </a:rPr>
              <a:t> </a:t>
            </a:r>
            <a:r>
              <a:rPr sz="2400" spc="-15" dirty="0">
                <a:latin typeface="Calibri"/>
                <a:cs typeface="Calibri"/>
              </a:rPr>
              <a:t>against</a:t>
            </a:r>
            <a:r>
              <a:rPr sz="2400" spc="-20" dirty="0">
                <a:latin typeface="Calibri"/>
                <a:cs typeface="Calibri"/>
              </a:rPr>
              <a:t> </a:t>
            </a:r>
            <a:r>
              <a:rPr sz="2400" spc="-5" dirty="0">
                <a:latin typeface="Calibri"/>
                <a:cs typeface="Calibri"/>
              </a:rPr>
              <a:t>DoS, </a:t>
            </a:r>
            <a:r>
              <a:rPr sz="2400" spc="-15" dirty="0">
                <a:latin typeface="Calibri"/>
                <a:cs typeface="Calibri"/>
              </a:rPr>
              <a:t>password</a:t>
            </a:r>
            <a:r>
              <a:rPr sz="2400" spc="-10" dirty="0">
                <a:latin typeface="Calibri"/>
                <a:cs typeface="Calibri"/>
              </a:rPr>
              <a:t> brute</a:t>
            </a:r>
            <a:r>
              <a:rPr sz="2400" spc="-5" dirty="0">
                <a:latin typeface="Calibri"/>
                <a:cs typeface="Calibri"/>
              </a:rPr>
              <a:t> </a:t>
            </a:r>
            <a:r>
              <a:rPr sz="2400" spc="-20" dirty="0">
                <a:latin typeface="Calibri"/>
                <a:cs typeface="Calibri"/>
              </a:rPr>
              <a:t>force</a:t>
            </a:r>
            <a:endParaRPr sz="2400">
              <a:latin typeface="Calibri"/>
              <a:cs typeface="Calibri"/>
            </a:endParaRPr>
          </a:p>
          <a:p>
            <a:pPr>
              <a:lnSpc>
                <a:spcPct val="100000"/>
              </a:lnSpc>
              <a:buFont typeface="Arial"/>
              <a:buChar char="•"/>
            </a:pPr>
            <a:endParaRPr sz="2300">
              <a:latin typeface="Calibri"/>
              <a:cs typeface="Calibri"/>
            </a:endParaRPr>
          </a:p>
          <a:p>
            <a:pPr marL="425450" indent="-413384">
              <a:lnSpc>
                <a:spcPct val="100000"/>
              </a:lnSpc>
              <a:buFont typeface="Arial"/>
              <a:buChar char="•"/>
              <a:tabLst>
                <a:tab pos="425450" algn="l"/>
                <a:tab pos="426084" algn="l"/>
              </a:tabLst>
            </a:pPr>
            <a:r>
              <a:rPr sz="2400" spc="-10" dirty="0">
                <a:latin typeface="Calibri"/>
                <a:cs typeface="Calibri"/>
              </a:rPr>
              <a:t>Protect</a:t>
            </a:r>
            <a:r>
              <a:rPr sz="2400" spc="-30" dirty="0">
                <a:latin typeface="Calibri"/>
                <a:cs typeface="Calibri"/>
              </a:rPr>
              <a:t> </a:t>
            </a:r>
            <a:r>
              <a:rPr sz="2400" spc="-15" dirty="0">
                <a:latin typeface="Calibri"/>
                <a:cs typeface="Calibri"/>
              </a:rPr>
              <a:t>against </a:t>
            </a:r>
            <a:r>
              <a:rPr sz="2400" spc="-10" dirty="0">
                <a:latin typeface="Calibri"/>
                <a:cs typeface="Calibri"/>
              </a:rPr>
              <a:t>compromised</a:t>
            </a:r>
            <a:r>
              <a:rPr sz="2400" spc="-20" dirty="0">
                <a:latin typeface="Calibri"/>
                <a:cs typeface="Calibri"/>
              </a:rPr>
              <a:t> </a:t>
            </a:r>
            <a:r>
              <a:rPr sz="2400" spc="-5" dirty="0">
                <a:latin typeface="Calibri"/>
                <a:cs typeface="Calibri"/>
              </a:rPr>
              <a:t>DNS or</a:t>
            </a:r>
            <a:r>
              <a:rPr sz="2400" spc="-15" dirty="0">
                <a:latin typeface="Calibri"/>
                <a:cs typeface="Calibri"/>
              </a:rPr>
              <a:t> </a:t>
            </a:r>
            <a:r>
              <a:rPr sz="2400" spc="-10" dirty="0">
                <a:latin typeface="Calibri"/>
                <a:cs typeface="Calibri"/>
              </a:rPr>
              <a:t>directory </a:t>
            </a:r>
            <a:r>
              <a:rPr sz="2400" spc="-5" dirty="0">
                <a:latin typeface="Calibri"/>
                <a:cs typeface="Calibri"/>
              </a:rPr>
              <a:t>servers</a:t>
            </a:r>
            <a:endParaRPr sz="2400">
              <a:latin typeface="Calibri"/>
              <a:cs typeface="Calibri"/>
            </a:endParaRPr>
          </a:p>
          <a:p>
            <a:pPr>
              <a:lnSpc>
                <a:spcPct val="100000"/>
              </a:lnSpc>
              <a:buFont typeface="Arial"/>
              <a:buChar char="•"/>
            </a:pPr>
            <a:endParaRPr sz="2300">
              <a:latin typeface="Calibri"/>
              <a:cs typeface="Calibri"/>
            </a:endParaRPr>
          </a:p>
          <a:p>
            <a:pPr marL="425450" indent="-413384">
              <a:lnSpc>
                <a:spcPct val="100000"/>
              </a:lnSpc>
              <a:spcBef>
                <a:spcPts val="5"/>
              </a:spcBef>
              <a:buFont typeface="Arial"/>
              <a:buChar char="•"/>
              <a:tabLst>
                <a:tab pos="425450" algn="l"/>
                <a:tab pos="426084" algn="l"/>
              </a:tabLst>
            </a:pPr>
            <a:r>
              <a:rPr sz="2400" b="1" spc="-10" dirty="0">
                <a:latin typeface="Calibri"/>
                <a:cs typeface="Calibri"/>
              </a:rPr>
              <a:t>Protect</a:t>
            </a:r>
            <a:r>
              <a:rPr sz="2400" b="1" spc="-40" dirty="0">
                <a:latin typeface="Calibri"/>
                <a:cs typeface="Calibri"/>
              </a:rPr>
              <a:t> </a:t>
            </a:r>
            <a:r>
              <a:rPr sz="2400" b="1" spc="-10" dirty="0">
                <a:latin typeface="Calibri"/>
                <a:cs typeface="Calibri"/>
              </a:rPr>
              <a:t>environments that</a:t>
            </a:r>
            <a:r>
              <a:rPr sz="2400" b="1" dirty="0">
                <a:latin typeface="Calibri"/>
                <a:cs typeface="Calibri"/>
              </a:rPr>
              <a:t> </a:t>
            </a:r>
            <a:r>
              <a:rPr sz="2400" b="1" spc="-5" dirty="0">
                <a:latin typeface="Calibri"/>
                <a:cs typeface="Calibri"/>
              </a:rPr>
              <a:t>misuse</a:t>
            </a:r>
            <a:r>
              <a:rPr sz="2400" b="1" spc="-10" dirty="0">
                <a:latin typeface="Calibri"/>
                <a:cs typeface="Calibri"/>
              </a:rPr>
              <a:t> Kerberos</a:t>
            </a:r>
            <a:endParaRPr sz="2400">
              <a:latin typeface="Calibri"/>
              <a:cs typeface="Calibri"/>
            </a:endParaRPr>
          </a:p>
        </p:txBody>
      </p:sp>
      <p:sp>
        <p:nvSpPr>
          <p:cNvPr id="8" name="Footer Placeholder 7">
            <a:extLst>
              <a:ext uri="{FF2B5EF4-FFF2-40B4-BE49-F238E27FC236}">
                <a16:creationId xmlns:a16="http://schemas.microsoft.com/office/drawing/2014/main" id="{019BE6C0-D0DD-4993-8BEA-946CD377854A}"/>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3653154"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90" dirty="0"/>
              <a:t> </a:t>
            </a:r>
            <a:r>
              <a:rPr spc="-10" dirty="0"/>
              <a:t>realms</a:t>
            </a:r>
          </a:p>
        </p:txBody>
      </p:sp>
      <p:sp>
        <p:nvSpPr>
          <p:cNvPr id="3" name="object 3"/>
          <p:cNvSpPr txBox="1"/>
          <p:nvPr/>
        </p:nvSpPr>
        <p:spPr>
          <a:xfrm>
            <a:off x="1278127" y="1802257"/>
            <a:ext cx="9417685" cy="3409950"/>
          </a:xfrm>
          <a:prstGeom prst="rect">
            <a:avLst/>
          </a:prstGeom>
        </p:spPr>
        <p:txBody>
          <a:bodyPr vert="horz" wrap="square" lIns="0" tIns="12700" rIns="0" bIns="0" rtlCol="0">
            <a:spAutoFit/>
          </a:bodyPr>
          <a:lstStyle/>
          <a:p>
            <a:pPr marL="425450" indent="-413384">
              <a:lnSpc>
                <a:spcPct val="100000"/>
              </a:lnSpc>
              <a:spcBef>
                <a:spcPts val="100"/>
              </a:spcBef>
              <a:buFont typeface="Arial"/>
              <a:buChar char="•"/>
              <a:tabLst>
                <a:tab pos="425450" algn="l"/>
                <a:tab pos="426084" algn="l"/>
              </a:tabLst>
            </a:pPr>
            <a:r>
              <a:rPr sz="2400" spc="-15" dirty="0">
                <a:latin typeface="Calibri"/>
                <a:cs typeface="Calibri"/>
              </a:rPr>
              <a:t>Kerberos </a:t>
            </a:r>
            <a:r>
              <a:rPr sz="2400" spc="-10" dirty="0">
                <a:latin typeface="Calibri"/>
                <a:cs typeface="Calibri"/>
              </a:rPr>
              <a:t>infrastructure </a:t>
            </a:r>
            <a:r>
              <a:rPr sz="2400" dirty="0">
                <a:latin typeface="Calibri"/>
                <a:cs typeface="Calibri"/>
              </a:rPr>
              <a:t>is</a:t>
            </a:r>
            <a:r>
              <a:rPr sz="2400" spc="-10" dirty="0">
                <a:latin typeface="Calibri"/>
                <a:cs typeface="Calibri"/>
              </a:rPr>
              <a:t> </a:t>
            </a:r>
            <a:r>
              <a:rPr sz="2400" b="1" spc="-15" dirty="0">
                <a:latin typeface="Calibri"/>
                <a:cs typeface="Calibri"/>
              </a:rPr>
              <a:t>organized</a:t>
            </a:r>
            <a:r>
              <a:rPr sz="2400" b="1" spc="-35" dirty="0">
                <a:latin typeface="Calibri"/>
                <a:cs typeface="Calibri"/>
              </a:rPr>
              <a:t> </a:t>
            </a:r>
            <a:r>
              <a:rPr sz="2400" b="1" spc="-10" dirty="0">
                <a:latin typeface="Calibri"/>
                <a:cs typeface="Calibri"/>
              </a:rPr>
              <a:t>by</a:t>
            </a:r>
            <a:r>
              <a:rPr sz="2400" b="1" spc="-20" dirty="0">
                <a:latin typeface="Calibri"/>
                <a:cs typeface="Calibri"/>
              </a:rPr>
              <a:t> </a:t>
            </a:r>
            <a:r>
              <a:rPr sz="2400" b="1" spc="-10" dirty="0">
                <a:latin typeface="Calibri"/>
                <a:cs typeface="Calibri"/>
              </a:rPr>
              <a:t>“realm”</a:t>
            </a:r>
            <a:endParaRPr sz="2400">
              <a:latin typeface="Calibri"/>
              <a:cs typeface="Calibri"/>
            </a:endParaRPr>
          </a:p>
          <a:p>
            <a:pPr>
              <a:lnSpc>
                <a:spcPct val="100000"/>
              </a:lnSpc>
              <a:buFont typeface="Arial"/>
              <a:buChar char="•"/>
            </a:pPr>
            <a:endParaRPr sz="2300">
              <a:latin typeface="Calibri"/>
              <a:cs typeface="Calibri"/>
            </a:endParaRPr>
          </a:p>
          <a:p>
            <a:pPr marL="425450" indent="-413384">
              <a:lnSpc>
                <a:spcPct val="100000"/>
              </a:lnSpc>
              <a:buFont typeface="Arial"/>
              <a:buChar char="•"/>
              <a:tabLst>
                <a:tab pos="425450" algn="l"/>
                <a:tab pos="426084" algn="l"/>
              </a:tabLst>
            </a:pPr>
            <a:r>
              <a:rPr sz="2400" spc="-10" dirty="0">
                <a:latin typeface="Calibri"/>
                <a:cs typeface="Calibri"/>
              </a:rPr>
              <a:t>Most</a:t>
            </a:r>
            <a:r>
              <a:rPr sz="2400" spc="-20" dirty="0">
                <a:latin typeface="Calibri"/>
                <a:cs typeface="Calibri"/>
              </a:rPr>
              <a:t> </a:t>
            </a:r>
            <a:r>
              <a:rPr sz="2400" spc="-5" dirty="0">
                <a:latin typeface="Calibri"/>
                <a:cs typeface="Calibri"/>
              </a:rPr>
              <a:t>of</a:t>
            </a:r>
            <a:r>
              <a:rPr sz="2400" dirty="0">
                <a:latin typeface="Calibri"/>
                <a:cs typeface="Calibri"/>
              </a:rPr>
              <a:t> the</a:t>
            </a:r>
            <a:r>
              <a:rPr sz="2400" spc="-10" dirty="0">
                <a:latin typeface="Calibri"/>
                <a:cs typeface="Calibri"/>
              </a:rPr>
              <a:t> </a:t>
            </a:r>
            <a:r>
              <a:rPr sz="2400" dirty="0">
                <a:latin typeface="Calibri"/>
                <a:cs typeface="Calibri"/>
              </a:rPr>
              <a:t>time</a:t>
            </a:r>
            <a:r>
              <a:rPr sz="2400" spc="-15" dirty="0">
                <a:latin typeface="Calibri"/>
                <a:cs typeface="Calibri"/>
              </a:rPr>
              <a:t> </a:t>
            </a:r>
            <a:r>
              <a:rPr sz="2400" spc="-10" dirty="0">
                <a:latin typeface="Calibri"/>
                <a:cs typeface="Calibri"/>
              </a:rPr>
              <a:t>equivalent</a:t>
            </a:r>
            <a:r>
              <a:rPr sz="2400" dirty="0">
                <a:latin typeface="Calibri"/>
                <a:cs typeface="Calibri"/>
              </a:rPr>
              <a:t> </a:t>
            </a:r>
            <a:r>
              <a:rPr sz="2400" spc="-15" dirty="0">
                <a:latin typeface="Calibri"/>
                <a:cs typeface="Calibri"/>
              </a:rPr>
              <a:t>to</a:t>
            </a:r>
            <a:r>
              <a:rPr sz="2400" spc="-25" dirty="0">
                <a:latin typeface="Calibri"/>
                <a:cs typeface="Calibri"/>
              </a:rPr>
              <a:t> </a:t>
            </a:r>
            <a:r>
              <a:rPr sz="2400" spc="-20" dirty="0">
                <a:latin typeface="Calibri"/>
                <a:cs typeface="Calibri"/>
              </a:rPr>
              <a:t>“domain”</a:t>
            </a:r>
            <a:endParaRPr sz="2400">
              <a:latin typeface="Calibri"/>
              <a:cs typeface="Calibri"/>
            </a:endParaRPr>
          </a:p>
          <a:p>
            <a:pPr marL="788035" lvl="1" indent="-415290">
              <a:lnSpc>
                <a:spcPct val="100000"/>
              </a:lnSpc>
              <a:spcBef>
                <a:spcPts val="280"/>
              </a:spcBef>
              <a:buFont typeface="Arial"/>
              <a:buChar char="•"/>
              <a:tabLst>
                <a:tab pos="788035" algn="l"/>
                <a:tab pos="788670" algn="l"/>
              </a:tabLst>
            </a:pPr>
            <a:r>
              <a:rPr sz="2000" spc="-15" dirty="0">
                <a:latin typeface="Calibri"/>
                <a:cs typeface="Calibri"/>
              </a:rPr>
              <a:t>Parent/child</a:t>
            </a:r>
            <a:r>
              <a:rPr sz="2000" spc="-5" dirty="0">
                <a:latin typeface="Calibri"/>
                <a:cs typeface="Calibri"/>
              </a:rPr>
              <a:t> </a:t>
            </a:r>
            <a:r>
              <a:rPr sz="2000" spc="-10" dirty="0">
                <a:latin typeface="Calibri"/>
                <a:cs typeface="Calibri"/>
              </a:rPr>
              <a:t>realms</a:t>
            </a:r>
            <a:endParaRPr sz="2000">
              <a:latin typeface="Calibri"/>
              <a:cs typeface="Calibri"/>
            </a:endParaRPr>
          </a:p>
          <a:p>
            <a:pPr marL="788035" lvl="1" indent="-415290">
              <a:lnSpc>
                <a:spcPct val="100000"/>
              </a:lnSpc>
              <a:spcBef>
                <a:spcPts val="265"/>
              </a:spcBef>
              <a:buFont typeface="Arial"/>
              <a:buChar char="•"/>
              <a:tabLst>
                <a:tab pos="788035" algn="l"/>
                <a:tab pos="788670" algn="l"/>
              </a:tabLst>
            </a:pPr>
            <a:r>
              <a:rPr sz="2000" spc="-5" dirty="0">
                <a:latin typeface="Calibri"/>
                <a:cs typeface="Calibri"/>
              </a:rPr>
              <a:t>Same</a:t>
            </a:r>
            <a:r>
              <a:rPr sz="2000" spc="5" dirty="0">
                <a:latin typeface="Calibri"/>
                <a:cs typeface="Calibri"/>
              </a:rPr>
              <a:t> </a:t>
            </a:r>
            <a:r>
              <a:rPr sz="2000" spc="-5" dirty="0">
                <a:latin typeface="Calibri"/>
                <a:cs typeface="Calibri"/>
              </a:rPr>
              <a:t>naming</a:t>
            </a:r>
            <a:r>
              <a:rPr sz="2000" dirty="0">
                <a:latin typeface="Calibri"/>
                <a:cs typeface="Calibri"/>
              </a:rPr>
              <a:t> </a:t>
            </a:r>
            <a:r>
              <a:rPr sz="2000" spc="-15" dirty="0">
                <a:latin typeface="Calibri"/>
                <a:cs typeface="Calibri"/>
              </a:rPr>
              <a:t>convention</a:t>
            </a:r>
            <a:r>
              <a:rPr sz="2000" dirty="0">
                <a:latin typeface="Calibri"/>
                <a:cs typeface="Calibri"/>
              </a:rPr>
              <a:t> -</a:t>
            </a:r>
            <a:r>
              <a:rPr sz="2000" spc="-5" dirty="0">
                <a:latin typeface="Calibri"/>
                <a:cs typeface="Calibri"/>
              </a:rPr>
              <a:t> </a:t>
            </a:r>
            <a:r>
              <a:rPr sz="2000" spc="-10" dirty="0">
                <a:latin typeface="Calibri"/>
                <a:cs typeface="Calibri"/>
              </a:rPr>
              <a:t>compsci.washington.edu</a:t>
            </a:r>
            <a:endParaRPr sz="2000">
              <a:latin typeface="Calibri"/>
              <a:cs typeface="Calibri"/>
            </a:endParaRPr>
          </a:p>
          <a:p>
            <a:pPr lvl="1">
              <a:lnSpc>
                <a:spcPct val="100000"/>
              </a:lnSpc>
              <a:spcBef>
                <a:spcPts val="25"/>
              </a:spcBef>
              <a:buFont typeface="Arial"/>
              <a:buChar char="•"/>
            </a:pPr>
            <a:endParaRPr sz="1900">
              <a:latin typeface="Calibri"/>
              <a:cs typeface="Calibri"/>
            </a:endParaRPr>
          </a:p>
          <a:p>
            <a:pPr marL="425450" indent="-413384">
              <a:lnSpc>
                <a:spcPct val="100000"/>
              </a:lnSpc>
              <a:buFont typeface="Arial"/>
              <a:buChar char="•"/>
              <a:tabLst>
                <a:tab pos="425450" algn="l"/>
                <a:tab pos="426084" algn="l"/>
              </a:tabLst>
            </a:pPr>
            <a:r>
              <a:rPr sz="2400" spc="-5" dirty="0">
                <a:latin typeface="Calibri"/>
                <a:cs typeface="Calibri"/>
              </a:rPr>
              <a:t>Realms</a:t>
            </a:r>
            <a:r>
              <a:rPr sz="2400" spc="-30" dirty="0">
                <a:latin typeface="Calibri"/>
                <a:cs typeface="Calibri"/>
              </a:rPr>
              <a:t> </a:t>
            </a:r>
            <a:r>
              <a:rPr sz="2400" spc="-10" dirty="0">
                <a:latin typeface="Calibri"/>
                <a:cs typeface="Calibri"/>
              </a:rPr>
              <a:t>can</a:t>
            </a:r>
            <a:r>
              <a:rPr sz="2400" spc="-20" dirty="0">
                <a:latin typeface="Calibri"/>
                <a:cs typeface="Calibri"/>
              </a:rPr>
              <a:t> </a:t>
            </a:r>
            <a:r>
              <a:rPr sz="2400" spc="-5" dirty="0">
                <a:latin typeface="Calibri"/>
                <a:cs typeface="Calibri"/>
              </a:rPr>
              <a:t>be</a:t>
            </a:r>
            <a:r>
              <a:rPr sz="2400" dirty="0">
                <a:latin typeface="Calibri"/>
                <a:cs typeface="Calibri"/>
              </a:rPr>
              <a:t> </a:t>
            </a:r>
            <a:r>
              <a:rPr sz="2400" spc="-10" dirty="0">
                <a:latin typeface="Calibri"/>
                <a:cs typeface="Calibri"/>
              </a:rPr>
              <a:t>configured</a:t>
            </a:r>
            <a:r>
              <a:rPr sz="2400" spc="5" dirty="0">
                <a:latin typeface="Calibri"/>
                <a:cs typeface="Calibri"/>
              </a:rPr>
              <a:t> </a:t>
            </a:r>
            <a:r>
              <a:rPr sz="2400" spc="-15" dirty="0">
                <a:latin typeface="Calibri"/>
                <a:cs typeface="Calibri"/>
              </a:rPr>
              <a:t>to</a:t>
            </a:r>
            <a:r>
              <a:rPr sz="2400" spc="-25" dirty="0">
                <a:latin typeface="Calibri"/>
                <a:cs typeface="Calibri"/>
              </a:rPr>
              <a:t> </a:t>
            </a:r>
            <a:r>
              <a:rPr sz="2400" spc="-5" dirty="0">
                <a:latin typeface="Calibri"/>
                <a:cs typeface="Calibri"/>
              </a:rPr>
              <a:t>allow </a:t>
            </a:r>
            <a:r>
              <a:rPr sz="2400" spc="-10" dirty="0">
                <a:latin typeface="Calibri"/>
                <a:cs typeface="Calibri"/>
              </a:rPr>
              <a:t>users</a:t>
            </a:r>
            <a:r>
              <a:rPr sz="2400" spc="-20" dirty="0">
                <a:latin typeface="Calibri"/>
                <a:cs typeface="Calibri"/>
              </a:rPr>
              <a:t> </a:t>
            </a:r>
            <a:r>
              <a:rPr sz="2400" spc="-15" dirty="0">
                <a:latin typeface="Calibri"/>
                <a:cs typeface="Calibri"/>
              </a:rPr>
              <a:t>to</a:t>
            </a:r>
            <a:r>
              <a:rPr sz="2400" spc="-10" dirty="0">
                <a:latin typeface="Calibri"/>
                <a:cs typeface="Calibri"/>
              </a:rPr>
              <a:t> authenticate </a:t>
            </a:r>
            <a:r>
              <a:rPr sz="2400" spc="-5" dirty="0">
                <a:latin typeface="Calibri"/>
                <a:cs typeface="Calibri"/>
              </a:rPr>
              <a:t>“</a:t>
            </a:r>
            <a:r>
              <a:rPr sz="2400" b="1" spc="-5" dirty="0">
                <a:latin typeface="Calibri"/>
                <a:cs typeface="Calibri"/>
              </a:rPr>
              <a:t>cross</a:t>
            </a:r>
            <a:r>
              <a:rPr sz="2400" b="1" spc="-40" dirty="0">
                <a:latin typeface="Calibri"/>
                <a:cs typeface="Calibri"/>
              </a:rPr>
              <a:t> </a:t>
            </a:r>
            <a:r>
              <a:rPr sz="2400" b="1" spc="-10" dirty="0">
                <a:latin typeface="Calibri"/>
                <a:cs typeface="Calibri"/>
              </a:rPr>
              <a:t>realm</a:t>
            </a:r>
            <a:r>
              <a:rPr sz="2400" spc="-10" dirty="0">
                <a:latin typeface="Calibri"/>
                <a:cs typeface="Calibri"/>
              </a:rPr>
              <a:t>”</a:t>
            </a:r>
            <a:endParaRPr sz="2400">
              <a:latin typeface="Calibri"/>
              <a:cs typeface="Calibri"/>
            </a:endParaRPr>
          </a:p>
          <a:p>
            <a:pPr marL="788035" lvl="1" indent="-415290">
              <a:lnSpc>
                <a:spcPct val="100000"/>
              </a:lnSpc>
              <a:spcBef>
                <a:spcPts val="280"/>
              </a:spcBef>
              <a:buFont typeface="Arial"/>
              <a:buChar char="•"/>
              <a:tabLst>
                <a:tab pos="788035" algn="l"/>
                <a:tab pos="788670" algn="l"/>
              </a:tabLst>
            </a:pPr>
            <a:r>
              <a:rPr sz="2000" spc="-5" dirty="0">
                <a:latin typeface="Calibri"/>
                <a:cs typeface="Calibri"/>
              </a:rPr>
              <a:t>Domain</a:t>
            </a:r>
            <a:r>
              <a:rPr sz="2000" spc="-10" dirty="0">
                <a:latin typeface="Calibri"/>
                <a:cs typeface="Calibri"/>
              </a:rPr>
              <a:t> </a:t>
            </a:r>
            <a:r>
              <a:rPr sz="2000" spc="-5" dirty="0">
                <a:latin typeface="Calibri"/>
                <a:cs typeface="Calibri"/>
              </a:rPr>
              <a:t>trusts</a:t>
            </a:r>
            <a:r>
              <a:rPr sz="2000" spc="5" dirty="0">
                <a:latin typeface="Calibri"/>
                <a:cs typeface="Calibri"/>
              </a:rPr>
              <a:t> </a:t>
            </a:r>
            <a:r>
              <a:rPr sz="2000" spc="-10" dirty="0">
                <a:latin typeface="Calibri"/>
                <a:cs typeface="Calibri"/>
              </a:rPr>
              <a:t>we</a:t>
            </a:r>
            <a:r>
              <a:rPr sz="2000" spc="-15" dirty="0">
                <a:latin typeface="Calibri"/>
                <a:cs typeface="Calibri"/>
              </a:rPr>
              <a:t> talked</a:t>
            </a:r>
            <a:r>
              <a:rPr sz="2000" dirty="0">
                <a:latin typeface="Calibri"/>
                <a:cs typeface="Calibri"/>
              </a:rPr>
              <a:t> about</a:t>
            </a:r>
            <a:r>
              <a:rPr sz="2000" spc="-30" dirty="0">
                <a:latin typeface="Calibri"/>
                <a:cs typeface="Calibri"/>
              </a:rPr>
              <a:t> </a:t>
            </a:r>
            <a:r>
              <a:rPr sz="2000" spc="-10" dirty="0">
                <a:latin typeface="Calibri"/>
                <a:cs typeface="Calibri"/>
              </a:rPr>
              <a:t>last</a:t>
            </a:r>
            <a:r>
              <a:rPr sz="2000" spc="25" dirty="0">
                <a:latin typeface="Calibri"/>
                <a:cs typeface="Calibri"/>
              </a:rPr>
              <a:t> </a:t>
            </a:r>
            <a:r>
              <a:rPr sz="2000" spc="-5" dirty="0">
                <a:latin typeface="Calibri"/>
                <a:cs typeface="Calibri"/>
              </a:rPr>
              <a:t>time</a:t>
            </a:r>
            <a:endParaRPr sz="2000">
              <a:latin typeface="Calibri"/>
              <a:cs typeface="Calibri"/>
            </a:endParaRPr>
          </a:p>
          <a:p>
            <a:pPr marL="788035" marR="5080" lvl="1" indent="-414655">
              <a:lnSpc>
                <a:spcPts val="2160"/>
              </a:lnSpc>
              <a:spcBef>
                <a:spcPts val="540"/>
              </a:spcBef>
              <a:buFont typeface="Arial"/>
              <a:buChar char="•"/>
              <a:tabLst>
                <a:tab pos="788035" algn="l"/>
                <a:tab pos="788670" algn="l"/>
              </a:tabLst>
            </a:pPr>
            <a:r>
              <a:rPr sz="2000" dirty="0">
                <a:latin typeface="Calibri"/>
                <a:cs typeface="Calibri"/>
              </a:rPr>
              <a:t>A </a:t>
            </a:r>
            <a:r>
              <a:rPr sz="2000" spc="-25" dirty="0">
                <a:latin typeface="Calibri"/>
                <a:cs typeface="Calibri"/>
              </a:rPr>
              <a:t>key</a:t>
            </a:r>
            <a:r>
              <a:rPr sz="2000" dirty="0">
                <a:latin typeface="Calibri"/>
                <a:cs typeface="Calibri"/>
              </a:rPr>
              <a:t> </a:t>
            </a:r>
            <a:r>
              <a:rPr sz="2000" spc="-15" dirty="0">
                <a:latin typeface="Calibri"/>
                <a:cs typeface="Calibri"/>
              </a:rPr>
              <a:t>exchange </a:t>
            </a:r>
            <a:r>
              <a:rPr sz="2000" spc="-5" dirty="0">
                <a:latin typeface="Calibri"/>
                <a:cs typeface="Calibri"/>
              </a:rPr>
              <a:t>between</a:t>
            </a:r>
            <a:r>
              <a:rPr sz="2000" spc="10" dirty="0">
                <a:latin typeface="Calibri"/>
                <a:cs typeface="Calibri"/>
              </a:rPr>
              <a:t> </a:t>
            </a:r>
            <a:r>
              <a:rPr sz="2000" spc="-10" dirty="0">
                <a:latin typeface="Calibri"/>
                <a:cs typeface="Calibri"/>
              </a:rPr>
              <a:t>realms</a:t>
            </a:r>
            <a:r>
              <a:rPr sz="2000" spc="20" dirty="0">
                <a:latin typeface="Calibri"/>
                <a:cs typeface="Calibri"/>
              </a:rPr>
              <a:t> </a:t>
            </a:r>
            <a:r>
              <a:rPr sz="2000" spc="-10" dirty="0">
                <a:latin typeface="Calibri"/>
                <a:cs typeface="Calibri"/>
              </a:rPr>
              <a:t>allows</a:t>
            </a:r>
            <a:r>
              <a:rPr sz="2000" spc="15" dirty="0">
                <a:latin typeface="Calibri"/>
                <a:cs typeface="Calibri"/>
              </a:rPr>
              <a:t> </a:t>
            </a:r>
            <a:r>
              <a:rPr sz="2000" dirty="0">
                <a:latin typeface="Calibri"/>
                <a:cs typeface="Calibri"/>
              </a:rPr>
              <a:t>KDCs</a:t>
            </a:r>
            <a:r>
              <a:rPr sz="2000" spc="-15" dirty="0">
                <a:latin typeface="Calibri"/>
                <a:cs typeface="Calibri"/>
              </a:rPr>
              <a:t> (Key</a:t>
            </a:r>
            <a:r>
              <a:rPr sz="2000" spc="-10" dirty="0">
                <a:latin typeface="Calibri"/>
                <a:cs typeface="Calibri"/>
              </a:rPr>
              <a:t> </a:t>
            </a:r>
            <a:r>
              <a:rPr sz="2000" spc="-5" dirty="0">
                <a:latin typeface="Calibri"/>
                <a:cs typeface="Calibri"/>
              </a:rPr>
              <a:t>Distribution</a:t>
            </a:r>
            <a:r>
              <a:rPr sz="2000" spc="15" dirty="0">
                <a:latin typeface="Calibri"/>
                <a:cs typeface="Calibri"/>
              </a:rPr>
              <a:t> </a:t>
            </a:r>
            <a:r>
              <a:rPr sz="2000" spc="-10" dirty="0">
                <a:latin typeface="Calibri"/>
                <a:cs typeface="Calibri"/>
              </a:rPr>
              <a:t>Center;</a:t>
            </a:r>
            <a:r>
              <a:rPr sz="2000" spc="10" dirty="0">
                <a:latin typeface="Calibri"/>
                <a:cs typeface="Calibri"/>
              </a:rPr>
              <a:t> </a:t>
            </a:r>
            <a:r>
              <a:rPr sz="2000" spc="-20" dirty="0">
                <a:latin typeface="Calibri"/>
                <a:cs typeface="Calibri"/>
              </a:rPr>
              <a:t>like</a:t>
            </a:r>
            <a:r>
              <a:rPr sz="2000" spc="20" dirty="0">
                <a:latin typeface="Calibri"/>
                <a:cs typeface="Calibri"/>
              </a:rPr>
              <a:t> </a:t>
            </a:r>
            <a:r>
              <a:rPr sz="2000" dirty="0">
                <a:latin typeface="Calibri"/>
                <a:cs typeface="Calibri"/>
              </a:rPr>
              <a:t>a</a:t>
            </a:r>
            <a:r>
              <a:rPr sz="2000" spc="5" dirty="0">
                <a:latin typeface="Calibri"/>
                <a:cs typeface="Calibri"/>
              </a:rPr>
              <a:t> </a:t>
            </a:r>
            <a:r>
              <a:rPr sz="2000" spc="-5" dirty="0">
                <a:latin typeface="Calibri"/>
                <a:cs typeface="Calibri"/>
              </a:rPr>
              <a:t>domain </a:t>
            </a:r>
            <a:r>
              <a:rPr sz="2000" spc="-434" dirty="0">
                <a:latin typeface="Calibri"/>
                <a:cs typeface="Calibri"/>
              </a:rPr>
              <a:t> </a:t>
            </a:r>
            <a:r>
              <a:rPr sz="2000" spc="-10" dirty="0">
                <a:latin typeface="Calibri"/>
                <a:cs typeface="Calibri"/>
              </a:rPr>
              <a:t>controller)</a:t>
            </a:r>
            <a:r>
              <a:rPr sz="2000" spc="20" dirty="0">
                <a:latin typeface="Calibri"/>
                <a:cs typeface="Calibri"/>
              </a:rPr>
              <a:t> </a:t>
            </a:r>
            <a:r>
              <a:rPr sz="2000" spc="-5" dirty="0">
                <a:latin typeface="Calibri"/>
                <a:cs typeface="Calibri"/>
              </a:rPr>
              <a:t>in </a:t>
            </a:r>
            <a:r>
              <a:rPr sz="2000" dirty="0">
                <a:latin typeface="Calibri"/>
                <a:cs typeface="Calibri"/>
              </a:rPr>
              <a:t>one</a:t>
            </a:r>
            <a:r>
              <a:rPr sz="2000" spc="-10" dirty="0">
                <a:latin typeface="Calibri"/>
                <a:cs typeface="Calibri"/>
              </a:rPr>
              <a:t> realm</a:t>
            </a:r>
            <a:r>
              <a:rPr sz="2000" spc="10" dirty="0">
                <a:latin typeface="Calibri"/>
                <a:cs typeface="Calibri"/>
              </a:rPr>
              <a:t> </a:t>
            </a:r>
            <a:r>
              <a:rPr sz="2000" spc="-15" dirty="0">
                <a:latin typeface="Calibri"/>
                <a:cs typeface="Calibri"/>
              </a:rPr>
              <a:t>to</a:t>
            </a:r>
            <a:r>
              <a:rPr sz="2000" spc="5" dirty="0">
                <a:latin typeface="Calibri"/>
                <a:cs typeface="Calibri"/>
              </a:rPr>
              <a:t> </a:t>
            </a:r>
            <a:r>
              <a:rPr sz="2000" dirty="0">
                <a:latin typeface="Calibri"/>
                <a:cs typeface="Calibri"/>
              </a:rPr>
              <a:t>pass </a:t>
            </a:r>
            <a:r>
              <a:rPr sz="2000" spc="-10" dirty="0">
                <a:latin typeface="Calibri"/>
                <a:cs typeface="Calibri"/>
              </a:rPr>
              <a:t>requests</a:t>
            </a:r>
            <a:r>
              <a:rPr sz="2000" spc="10" dirty="0">
                <a:latin typeface="Calibri"/>
                <a:cs typeface="Calibri"/>
              </a:rPr>
              <a:t> </a:t>
            </a:r>
            <a:r>
              <a:rPr sz="2000" spc="-5" dirty="0">
                <a:latin typeface="Calibri"/>
                <a:cs typeface="Calibri"/>
              </a:rPr>
              <a:t>on </a:t>
            </a:r>
            <a:r>
              <a:rPr sz="2000" spc="-15" dirty="0">
                <a:latin typeface="Calibri"/>
                <a:cs typeface="Calibri"/>
              </a:rPr>
              <a:t>to</a:t>
            </a:r>
            <a:r>
              <a:rPr sz="2000" spc="-10" dirty="0">
                <a:latin typeface="Calibri"/>
                <a:cs typeface="Calibri"/>
              </a:rPr>
              <a:t> </a:t>
            </a:r>
            <a:r>
              <a:rPr sz="2000" spc="-5" dirty="0">
                <a:latin typeface="Calibri"/>
                <a:cs typeface="Calibri"/>
              </a:rPr>
              <a:t>another</a:t>
            </a:r>
            <a:r>
              <a:rPr sz="2000" spc="-10" dirty="0">
                <a:latin typeface="Calibri"/>
                <a:cs typeface="Calibri"/>
              </a:rPr>
              <a:t> realm</a:t>
            </a:r>
            <a:endParaRPr sz="2000">
              <a:latin typeface="Calibri"/>
              <a:cs typeface="Calibri"/>
            </a:endParaRPr>
          </a:p>
        </p:txBody>
      </p:sp>
      <p:sp>
        <p:nvSpPr>
          <p:cNvPr id="8" name="Footer Placeholder 7">
            <a:extLst>
              <a:ext uri="{FF2B5EF4-FFF2-40B4-BE49-F238E27FC236}">
                <a16:creationId xmlns:a16="http://schemas.microsoft.com/office/drawing/2014/main" id="{0B7D4B85-3571-4958-99C3-8E6450FA9581}"/>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430276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75" dirty="0"/>
              <a:t> </a:t>
            </a:r>
            <a:r>
              <a:rPr dirty="0"/>
              <a:t>principals</a:t>
            </a:r>
          </a:p>
        </p:txBody>
      </p:sp>
      <p:sp>
        <p:nvSpPr>
          <p:cNvPr id="3" name="object 3"/>
          <p:cNvSpPr txBox="1"/>
          <p:nvPr/>
        </p:nvSpPr>
        <p:spPr>
          <a:xfrm>
            <a:off x="1278127" y="1395476"/>
            <a:ext cx="8368030" cy="4161790"/>
          </a:xfrm>
          <a:prstGeom prst="rect">
            <a:avLst/>
          </a:prstGeom>
        </p:spPr>
        <p:txBody>
          <a:bodyPr vert="horz" wrap="square" lIns="0" tIns="12700" rIns="0" bIns="0" rtlCol="0">
            <a:spAutoFit/>
          </a:bodyPr>
          <a:lstStyle/>
          <a:p>
            <a:pPr marL="425450" indent="-413384">
              <a:lnSpc>
                <a:spcPct val="100000"/>
              </a:lnSpc>
              <a:spcBef>
                <a:spcPts val="100"/>
              </a:spcBef>
              <a:buFont typeface="Arial"/>
              <a:buChar char="•"/>
              <a:tabLst>
                <a:tab pos="425450" algn="l"/>
                <a:tab pos="426084" algn="l"/>
              </a:tabLst>
            </a:pPr>
            <a:r>
              <a:rPr sz="2400" spc="-5" dirty="0">
                <a:latin typeface="Calibri"/>
                <a:cs typeface="Calibri"/>
              </a:rPr>
              <a:t>Uniquely identify </a:t>
            </a:r>
            <a:r>
              <a:rPr sz="2400" spc="-10" dirty="0">
                <a:latin typeface="Calibri"/>
                <a:cs typeface="Calibri"/>
              </a:rPr>
              <a:t>users,</a:t>
            </a:r>
            <a:r>
              <a:rPr sz="2400" spc="-15" dirty="0">
                <a:latin typeface="Calibri"/>
                <a:cs typeface="Calibri"/>
              </a:rPr>
              <a:t> </a:t>
            </a:r>
            <a:r>
              <a:rPr sz="2400" dirty="0">
                <a:latin typeface="Calibri"/>
                <a:cs typeface="Calibri"/>
              </a:rPr>
              <a:t>services,</a:t>
            </a:r>
            <a:r>
              <a:rPr sz="2400" spc="-10" dirty="0">
                <a:latin typeface="Calibri"/>
                <a:cs typeface="Calibri"/>
              </a:rPr>
              <a:t> </a:t>
            </a:r>
            <a:r>
              <a:rPr sz="2400" spc="-5" dirty="0">
                <a:latin typeface="Calibri"/>
                <a:cs typeface="Calibri"/>
              </a:rPr>
              <a:t>or </a:t>
            </a:r>
            <a:r>
              <a:rPr sz="2400" spc="-10" dirty="0">
                <a:latin typeface="Calibri"/>
                <a:cs typeface="Calibri"/>
              </a:rPr>
              <a:t>computers</a:t>
            </a:r>
            <a:endParaRPr sz="2400">
              <a:latin typeface="Calibri"/>
              <a:cs typeface="Calibri"/>
            </a:endParaRPr>
          </a:p>
          <a:p>
            <a:pPr marL="788035" lvl="1" indent="-415290">
              <a:lnSpc>
                <a:spcPct val="100000"/>
              </a:lnSpc>
              <a:spcBef>
                <a:spcPts val="40"/>
              </a:spcBef>
              <a:buFont typeface="Arial"/>
              <a:buChar char="•"/>
              <a:tabLst>
                <a:tab pos="788035" algn="l"/>
                <a:tab pos="788670" algn="l"/>
              </a:tabLst>
            </a:pPr>
            <a:r>
              <a:rPr sz="2000" b="1" spc="-5" dirty="0">
                <a:latin typeface="Calibri"/>
                <a:cs typeface="Calibri"/>
              </a:rPr>
              <a:t>User</a:t>
            </a:r>
            <a:endParaRPr sz="2000">
              <a:latin typeface="Calibri"/>
              <a:cs typeface="Calibri"/>
            </a:endParaRPr>
          </a:p>
          <a:p>
            <a:pPr marL="1202690" lvl="2" indent="-415290">
              <a:lnSpc>
                <a:spcPct val="100000"/>
              </a:lnSpc>
              <a:spcBef>
                <a:spcPts val="65"/>
              </a:spcBef>
              <a:buClr>
                <a:srgbClr val="000000"/>
              </a:buClr>
              <a:buFont typeface="Arial"/>
              <a:buChar char="•"/>
              <a:tabLst>
                <a:tab pos="1202690" algn="l"/>
                <a:tab pos="1203325" algn="l"/>
              </a:tabLst>
            </a:pPr>
            <a:r>
              <a:rPr sz="1800" u="sng" spc="-15" dirty="0">
                <a:solidFill>
                  <a:srgbClr val="6FAC46"/>
                </a:solidFill>
                <a:uFill>
                  <a:solidFill>
                    <a:srgbClr val="6FAC46"/>
                  </a:solidFill>
                </a:uFill>
                <a:latin typeface="Calibri"/>
                <a:cs typeface="Calibri"/>
                <a:hlinkClick r:id="rId2"/>
              </a:rPr>
              <a:t>bob@compsci.Washington.edu</a:t>
            </a:r>
            <a:endParaRPr sz="1800">
              <a:latin typeface="Calibri"/>
              <a:cs typeface="Calibri"/>
            </a:endParaRPr>
          </a:p>
          <a:p>
            <a:pPr marL="1202690" lvl="2" indent="-415290">
              <a:lnSpc>
                <a:spcPct val="100000"/>
              </a:lnSpc>
              <a:spcBef>
                <a:spcPts val="75"/>
              </a:spcBef>
              <a:buFont typeface="Arial"/>
              <a:buChar char="•"/>
              <a:tabLst>
                <a:tab pos="1202690" algn="l"/>
                <a:tab pos="1203325" algn="l"/>
              </a:tabLst>
            </a:pPr>
            <a:r>
              <a:rPr sz="1800" spc="-15" dirty="0">
                <a:latin typeface="Calibri"/>
                <a:cs typeface="Calibri"/>
              </a:rPr>
              <a:t>Aka</a:t>
            </a:r>
            <a:r>
              <a:rPr sz="1800" spc="-20" dirty="0">
                <a:latin typeface="Calibri"/>
                <a:cs typeface="Calibri"/>
              </a:rPr>
              <a:t> </a:t>
            </a:r>
            <a:r>
              <a:rPr sz="1800" spc="-5" dirty="0">
                <a:latin typeface="Calibri"/>
                <a:cs typeface="Calibri"/>
              </a:rPr>
              <a:t>User</a:t>
            </a:r>
            <a:r>
              <a:rPr sz="1800" spc="-30" dirty="0">
                <a:latin typeface="Calibri"/>
                <a:cs typeface="Calibri"/>
              </a:rPr>
              <a:t> </a:t>
            </a:r>
            <a:r>
              <a:rPr sz="1800" spc="-5" dirty="0">
                <a:latin typeface="Calibri"/>
                <a:cs typeface="Calibri"/>
              </a:rPr>
              <a:t>Principal</a:t>
            </a:r>
            <a:r>
              <a:rPr sz="1800" spc="10" dirty="0">
                <a:latin typeface="Calibri"/>
                <a:cs typeface="Calibri"/>
              </a:rPr>
              <a:t> </a:t>
            </a:r>
            <a:r>
              <a:rPr sz="1800" dirty="0">
                <a:latin typeface="Calibri"/>
                <a:cs typeface="Calibri"/>
              </a:rPr>
              <a:t>Name</a:t>
            </a:r>
            <a:r>
              <a:rPr sz="1800" spc="-10" dirty="0">
                <a:latin typeface="Calibri"/>
                <a:cs typeface="Calibri"/>
              </a:rPr>
              <a:t> </a:t>
            </a:r>
            <a:r>
              <a:rPr sz="1800" spc="-5" dirty="0">
                <a:latin typeface="Calibri"/>
                <a:cs typeface="Calibri"/>
              </a:rPr>
              <a:t>(UPN)</a:t>
            </a:r>
            <a:endParaRPr sz="1800">
              <a:latin typeface="Calibri"/>
              <a:cs typeface="Calibri"/>
            </a:endParaRPr>
          </a:p>
          <a:p>
            <a:pPr marL="1202690" lvl="2" indent="-415290">
              <a:lnSpc>
                <a:spcPct val="100000"/>
              </a:lnSpc>
              <a:spcBef>
                <a:spcPts val="70"/>
              </a:spcBef>
              <a:buFont typeface="Arial"/>
              <a:buChar char="•"/>
              <a:tabLst>
                <a:tab pos="1202690" algn="l"/>
                <a:tab pos="1203325" algn="l"/>
              </a:tabLst>
            </a:pPr>
            <a:r>
              <a:rPr sz="1800" spc="-5" dirty="0">
                <a:latin typeface="Calibri"/>
                <a:cs typeface="Calibri"/>
              </a:rPr>
              <a:t>Sometimes</a:t>
            </a:r>
            <a:r>
              <a:rPr sz="1800" dirty="0">
                <a:latin typeface="Calibri"/>
                <a:cs typeface="Calibri"/>
              </a:rPr>
              <a:t> </a:t>
            </a:r>
            <a:r>
              <a:rPr sz="1800" spc="-15" dirty="0">
                <a:latin typeface="Calibri"/>
                <a:cs typeface="Calibri"/>
              </a:rPr>
              <a:t>written</a:t>
            </a:r>
            <a:r>
              <a:rPr sz="1800" spc="10" dirty="0">
                <a:latin typeface="Calibri"/>
                <a:cs typeface="Calibri"/>
              </a:rPr>
              <a:t> </a:t>
            </a:r>
            <a:r>
              <a:rPr sz="1800" spc="-20" dirty="0">
                <a:latin typeface="Calibri"/>
                <a:cs typeface="Calibri"/>
              </a:rPr>
              <a:t>like:</a:t>
            </a:r>
            <a:r>
              <a:rPr sz="1800" spc="15" dirty="0">
                <a:latin typeface="Calibri"/>
                <a:cs typeface="Calibri"/>
              </a:rPr>
              <a:t> </a:t>
            </a:r>
            <a:r>
              <a:rPr sz="1800" spc="-5" dirty="0">
                <a:latin typeface="Calibri"/>
                <a:cs typeface="Calibri"/>
              </a:rPr>
              <a:t>COMPSCI\Bob</a:t>
            </a:r>
            <a:endParaRPr sz="1800">
              <a:latin typeface="Calibri"/>
              <a:cs typeface="Calibri"/>
            </a:endParaRPr>
          </a:p>
          <a:p>
            <a:pPr marL="788035" lvl="1" indent="-415290">
              <a:lnSpc>
                <a:spcPct val="100000"/>
              </a:lnSpc>
              <a:spcBef>
                <a:spcPts val="5"/>
              </a:spcBef>
              <a:buFont typeface="Arial"/>
              <a:buChar char="•"/>
              <a:tabLst>
                <a:tab pos="788035" algn="l"/>
                <a:tab pos="788670" algn="l"/>
              </a:tabLst>
            </a:pPr>
            <a:r>
              <a:rPr sz="2000" b="1" dirty="0">
                <a:latin typeface="Calibri"/>
                <a:cs typeface="Calibri"/>
              </a:rPr>
              <a:t>Service</a:t>
            </a:r>
            <a:endParaRPr sz="2000">
              <a:latin typeface="Calibri"/>
              <a:cs typeface="Calibri"/>
            </a:endParaRPr>
          </a:p>
          <a:p>
            <a:pPr marL="1202690" lvl="2" indent="-415290">
              <a:lnSpc>
                <a:spcPct val="100000"/>
              </a:lnSpc>
              <a:spcBef>
                <a:spcPts val="80"/>
              </a:spcBef>
              <a:buClr>
                <a:srgbClr val="000000"/>
              </a:buClr>
              <a:buFont typeface="Arial"/>
              <a:buChar char="•"/>
              <a:tabLst>
                <a:tab pos="1202690" algn="l"/>
                <a:tab pos="1203325" algn="l"/>
              </a:tabLst>
            </a:pPr>
            <a:r>
              <a:rPr sz="1800" u="sng" spc="-10" dirty="0">
                <a:solidFill>
                  <a:srgbClr val="6FAC46"/>
                </a:solidFill>
                <a:uFill>
                  <a:solidFill>
                    <a:srgbClr val="6FAC46"/>
                  </a:solidFill>
                </a:uFill>
                <a:latin typeface="Calibri"/>
                <a:cs typeface="Calibri"/>
                <a:hlinkClick r:id="rId3"/>
              </a:rPr>
              <a:t>cifs/FILESERV99@compsci.washington.edu</a:t>
            </a:r>
            <a:endParaRPr sz="1800">
              <a:latin typeface="Calibri"/>
              <a:cs typeface="Calibri"/>
            </a:endParaRPr>
          </a:p>
          <a:p>
            <a:pPr marL="1202690" lvl="2" indent="-415290">
              <a:lnSpc>
                <a:spcPct val="100000"/>
              </a:lnSpc>
              <a:spcBef>
                <a:spcPts val="70"/>
              </a:spcBef>
              <a:buFont typeface="Arial"/>
              <a:buChar char="•"/>
              <a:tabLst>
                <a:tab pos="1202690" algn="l"/>
                <a:tab pos="1203325" algn="l"/>
              </a:tabLst>
            </a:pPr>
            <a:r>
              <a:rPr sz="1800" spc="-15" dirty="0">
                <a:latin typeface="Calibri"/>
                <a:cs typeface="Calibri"/>
              </a:rPr>
              <a:t>Aka </a:t>
            </a:r>
            <a:r>
              <a:rPr sz="1800" spc="-5" dirty="0">
                <a:latin typeface="Calibri"/>
                <a:cs typeface="Calibri"/>
              </a:rPr>
              <a:t>Service</a:t>
            </a:r>
            <a:r>
              <a:rPr sz="1800" spc="5" dirty="0">
                <a:latin typeface="Calibri"/>
                <a:cs typeface="Calibri"/>
              </a:rPr>
              <a:t> </a:t>
            </a:r>
            <a:r>
              <a:rPr sz="1800" spc="-5" dirty="0">
                <a:latin typeface="Calibri"/>
                <a:cs typeface="Calibri"/>
              </a:rPr>
              <a:t>Principal</a:t>
            </a:r>
            <a:r>
              <a:rPr sz="1800" spc="5" dirty="0">
                <a:latin typeface="Calibri"/>
                <a:cs typeface="Calibri"/>
              </a:rPr>
              <a:t> </a:t>
            </a:r>
            <a:r>
              <a:rPr sz="1800" dirty="0">
                <a:latin typeface="Calibri"/>
                <a:cs typeface="Calibri"/>
              </a:rPr>
              <a:t>Name</a:t>
            </a:r>
            <a:r>
              <a:rPr sz="1800" spc="-5" dirty="0">
                <a:latin typeface="Calibri"/>
                <a:cs typeface="Calibri"/>
              </a:rPr>
              <a:t> (SPN)</a:t>
            </a:r>
            <a:endParaRPr sz="1800">
              <a:latin typeface="Calibri"/>
              <a:cs typeface="Calibri"/>
            </a:endParaRPr>
          </a:p>
          <a:p>
            <a:pPr marL="788035" lvl="1" indent="-415290">
              <a:lnSpc>
                <a:spcPct val="100000"/>
              </a:lnSpc>
              <a:spcBef>
                <a:spcPts val="5"/>
              </a:spcBef>
              <a:buFont typeface="Arial"/>
              <a:buChar char="•"/>
              <a:tabLst>
                <a:tab pos="788035" algn="l"/>
                <a:tab pos="788670" algn="l"/>
              </a:tabLst>
            </a:pPr>
            <a:r>
              <a:rPr sz="2000" b="1" spc="-5" dirty="0">
                <a:latin typeface="Calibri"/>
                <a:cs typeface="Calibri"/>
              </a:rPr>
              <a:t>Computer</a:t>
            </a:r>
            <a:endParaRPr sz="2000">
              <a:latin typeface="Calibri"/>
              <a:cs typeface="Calibri"/>
            </a:endParaRPr>
          </a:p>
          <a:p>
            <a:pPr marL="1202690" lvl="2" indent="-415290">
              <a:lnSpc>
                <a:spcPct val="100000"/>
              </a:lnSpc>
              <a:spcBef>
                <a:spcPts val="80"/>
              </a:spcBef>
              <a:buClr>
                <a:srgbClr val="000000"/>
              </a:buClr>
              <a:buFont typeface="Arial"/>
              <a:buChar char="•"/>
              <a:tabLst>
                <a:tab pos="1202690" algn="l"/>
                <a:tab pos="1203325" algn="l"/>
              </a:tabLst>
            </a:pPr>
            <a:r>
              <a:rPr sz="1800" u="sng" spc="-10" dirty="0">
                <a:solidFill>
                  <a:srgbClr val="6FAC46"/>
                </a:solidFill>
                <a:uFill>
                  <a:solidFill>
                    <a:srgbClr val="6FAC46"/>
                  </a:solidFill>
                </a:uFill>
                <a:latin typeface="Calibri"/>
                <a:cs typeface="Calibri"/>
                <a:hlinkClick r:id="rId4"/>
              </a:rPr>
              <a:t>host/bobworkstation.compsci.washington.edu@compsci.washington.edu</a:t>
            </a:r>
            <a:endParaRPr sz="1800">
              <a:latin typeface="Calibri"/>
              <a:cs typeface="Calibri"/>
            </a:endParaRPr>
          </a:p>
          <a:p>
            <a:pPr lvl="2">
              <a:lnSpc>
                <a:spcPct val="100000"/>
              </a:lnSpc>
              <a:buFont typeface="Arial"/>
              <a:buChar char="•"/>
            </a:pPr>
            <a:endParaRPr sz="2100">
              <a:latin typeface="Calibri"/>
              <a:cs typeface="Calibri"/>
            </a:endParaRPr>
          </a:p>
          <a:p>
            <a:pPr marL="425450" marR="5080" indent="-413384">
              <a:lnSpc>
                <a:spcPts val="2300"/>
              </a:lnSpc>
              <a:spcBef>
                <a:spcPts val="1850"/>
              </a:spcBef>
              <a:buFont typeface="Arial"/>
              <a:buChar char="•"/>
              <a:tabLst>
                <a:tab pos="425450" algn="l"/>
                <a:tab pos="426084" algn="l"/>
              </a:tabLst>
            </a:pPr>
            <a:r>
              <a:rPr sz="2400" spc="-10" dirty="0">
                <a:latin typeface="Calibri"/>
                <a:cs typeface="Calibri"/>
              </a:rPr>
              <a:t>Each</a:t>
            </a:r>
            <a:r>
              <a:rPr sz="2400" spc="-15" dirty="0">
                <a:latin typeface="Calibri"/>
                <a:cs typeface="Calibri"/>
              </a:rPr>
              <a:t> </a:t>
            </a:r>
            <a:r>
              <a:rPr sz="2400" spc="-5" dirty="0">
                <a:latin typeface="Calibri"/>
                <a:cs typeface="Calibri"/>
              </a:rPr>
              <a:t>principal</a:t>
            </a:r>
            <a:r>
              <a:rPr sz="2400" spc="-10" dirty="0">
                <a:latin typeface="Calibri"/>
                <a:cs typeface="Calibri"/>
              </a:rPr>
              <a:t> </a:t>
            </a:r>
            <a:r>
              <a:rPr sz="2400" spc="-5" dirty="0">
                <a:latin typeface="Calibri"/>
                <a:cs typeface="Calibri"/>
              </a:rPr>
              <a:t>has</a:t>
            </a:r>
            <a:r>
              <a:rPr sz="2400" dirty="0">
                <a:latin typeface="Calibri"/>
                <a:cs typeface="Calibri"/>
              </a:rPr>
              <a:t> a</a:t>
            </a:r>
            <a:r>
              <a:rPr sz="2400" spc="-10" dirty="0">
                <a:latin typeface="Calibri"/>
                <a:cs typeface="Calibri"/>
              </a:rPr>
              <a:t> </a:t>
            </a:r>
            <a:r>
              <a:rPr sz="2400" b="1" spc="-10" dirty="0">
                <a:latin typeface="Calibri"/>
                <a:cs typeface="Calibri"/>
              </a:rPr>
              <a:t>long-term</a:t>
            </a:r>
            <a:r>
              <a:rPr sz="2400" b="1" spc="10" dirty="0">
                <a:latin typeface="Calibri"/>
                <a:cs typeface="Calibri"/>
              </a:rPr>
              <a:t> </a:t>
            </a:r>
            <a:r>
              <a:rPr sz="2400" b="1" spc="-10" dirty="0">
                <a:latin typeface="Calibri"/>
                <a:cs typeface="Calibri"/>
              </a:rPr>
              <a:t>secret</a:t>
            </a:r>
            <a:r>
              <a:rPr sz="2400" b="1" spc="-15" dirty="0">
                <a:latin typeface="Calibri"/>
                <a:cs typeface="Calibri"/>
              </a:rPr>
              <a:t> </a:t>
            </a:r>
            <a:r>
              <a:rPr sz="2400" b="1" spc="-30" dirty="0">
                <a:latin typeface="Calibri"/>
                <a:cs typeface="Calibri"/>
              </a:rPr>
              <a:t>key</a:t>
            </a:r>
            <a:r>
              <a:rPr sz="2400" b="1" spc="-10" dirty="0">
                <a:latin typeface="Calibri"/>
                <a:cs typeface="Calibri"/>
              </a:rPr>
              <a:t> </a:t>
            </a:r>
            <a:r>
              <a:rPr sz="2400" spc="-10" dirty="0">
                <a:latin typeface="Calibri"/>
                <a:cs typeface="Calibri"/>
              </a:rPr>
              <a:t>that </a:t>
            </a:r>
            <a:r>
              <a:rPr sz="2400" spc="-15" dirty="0">
                <a:latin typeface="Calibri"/>
                <a:cs typeface="Calibri"/>
              </a:rPr>
              <a:t>forms</a:t>
            </a:r>
            <a:r>
              <a:rPr sz="2400" dirty="0">
                <a:latin typeface="Calibri"/>
                <a:cs typeface="Calibri"/>
              </a:rPr>
              <a:t> the</a:t>
            </a:r>
            <a:r>
              <a:rPr sz="2400" spc="5" dirty="0">
                <a:latin typeface="Calibri"/>
                <a:cs typeface="Calibri"/>
              </a:rPr>
              <a:t> </a:t>
            </a:r>
            <a:r>
              <a:rPr sz="2400" spc="-5" dirty="0">
                <a:latin typeface="Calibri"/>
                <a:cs typeface="Calibri"/>
              </a:rPr>
              <a:t>basis of </a:t>
            </a:r>
            <a:r>
              <a:rPr sz="2400" spc="-525" dirty="0">
                <a:latin typeface="Calibri"/>
                <a:cs typeface="Calibri"/>
              </a:rPr>
              <a:t> </a:t>
            </a:r>
            <a:r>
              <a:rPr sz="2400" spc="-10" dirty="0">
                <a:latin typeface="Calibri"/>
                <a:cs typeface="Calibri"/>
              </a:rPr>
              <a:t>cryptographic</a:t>
            </a:r>
            <a:r>
              <a:rPr sz="2400" spc="-30" dirty="0">
                <a:latin typeface="Calibri"/>
                <a:cs typeface="Calibri"/>
              </a:rPr>
              <a:t> </a:t>
            </a:r>
            <a:r>
              <a:rPr sz="2400" spc="-10" dirty="0">
                <a:latin typeface="Calibri"/>
                <a:cs typeface="Calibri"/>
              </a:rPr>
              <a:t>operations </a:t>
            </a:r>
            <a:r>
              <a:rPr sz="2400" dirty="0">
                <a:latin typeface="Calibri"/>
                <a:cs typeface="Calibri"/>
              </a:rPr>
              <a:t>in</a:t>
            </a:r>
            <a:r>
              <a:rPr sz="2400" spc="-15" dirty="0">
                <a:latin typeface="Calibri"/>
                <a:cs typeface="Calibri"/>
              </a:rPr>
              <a:t> Kerberos</a:t>
            </a:r>
            <a:endParaRPr sz="2400">
              <a:latin typeface="Calibri"/>
              <a:cs typeface="Calibri"/>
            </a:endParaRPr>
          </a:p>
        </p:txBody>
      </p:sp>
      <p:sp>
        <p:nvSpPr>
          <p:cNvPr id="8" name="Footer Placeholder 7">
            <a:extLst>
              <a:ext uri="{FF2B5EF4-FFF2-40B4-BE49-F238E27FC236}">
                <a16:creationId xmlns:a16="http://schemas.microsoft.com/office/drawing/2014/main" id="{17B904A1-E62A-41C0-8D50-2EC612F6F0F8}"/>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6696075" cy="696595"/>
          </a:xfrm>
          <a:prstGeom prst="rect">
            <a:avLst/>
          </a:prstGeom>
        </p:spPr>
        <p:txBody>
          <a:bodyPr vert="horz" wrap="square" lIns="0" tIns="13335" rIns="0" bIns="0" rtlCol="0">
            <a:spAutoFit/>
          </a:bodyPr>
          <a:lstStyle/>
          <a:p>
            <a:pPr marL="12700">
              <a:lnSpc>
                <a:spcPct val="100000"/>
              </a:lnSpc>
              <a:spcBef>
                <a:spcPts val="105"/>
              </a:spcBef>
            </a:pPr>
            <a:r>
              <a:rPr b="0" spc="-35" dirty="0">
                <a:latin typeface="Calibri"/>
                <a:cs typeface="Calibri"/>
              </a:rPr>
              <a:t>Key</a:t>
            </a:r>
            <a:r>
              <a:rPr b="0" spc="-30" dirty="0">
                <a:latin typeface="Calibri"/>
                <a:cs typeface="Calibri"/>
              </a:rPr>
              <a:t> </a:t>
            </a:r>
            <a:r>
              <a:rPr b="0" spc="-5" dirty="0">
                <a:latin typeface="Calibri"/>
                <a:cs typeface="Calibri"/>
              </a:rPr>
              <a:t>Distribution</a:t>
            </a:r>
            <a:r>
              <a:rPr b="0" spc="-15" dirty="0">
                <a:latin typeface="Calibri"/>
                <a:cs typeface="Calibri"/>
              </a:rPr>
              <a:t> Center</a:t>
            </a:r>
            <a:r>
              <a:rPr b="0" spc="-40" dirty="0">
                <a:latin typeface="Calibri"/>
                <a:cs typeface="Calibri"/>
              </a:rPr>
              <a:t> </a:t>
            </a:r>
            <a:r>
              <a:rPr b="0" dirty="0">
                <a:latin typeface="Calibri"/>
                <a:cs typeface="Calibri"/>
              </a:rPr>
              <a:t>(KDC)</a:t>
            </a:r>
          </a:p>
        </p:txBody>
      </p:sp>
      <p:sp>
        <p:nvSpPr>
          <p:cNvPr id="3" name="object 3"/>
          <p:cNvSpPr txBox="1"/>
          <p:nvPr/>
        </p:nvSpPr>
        <p:spPr>
          <a:xfrm>
            <a:off x="1278127" y="1674939"/>
            <a:ext cx="10509250" cy="4113529"/>
          </a:xfrm>
          <a:prstGeom prst="rect">
            <a:avLst/>
          </a:prstGeom>
        </p:spPr>
        <p:txBody>
          <a:bodyPr vert="horz" wrap="square" lIns="0" tIns="12700" rIns="0" bIns="0" rtlCol="0">
            <a:spAutoFit/>
          </a:bodyPr>
          <a:lstStyle/>
          <a:p>
            <a:pPr marL="425450" indent="-413384">
              <a:lnSpc>
                <a:spcPct val="100000"/>
              </a:lnSpc>
              <a:spcBef>
                <a:spcPts val="100"/>
              </a:spcBef>
              <a:buFont typeface="Arial"/>
              <a:buChar char="•"/>
              <a:tabLst>
                <a:tab pos="425450" algn="l"/>
                <a:tab pos="426084" algn="l"/>
              </a:tabLst>
            </a:pPr>
            <a:r>
              <a:rPr sz="2100" spc="-5" dirty="0">
                <a:latin typeface="Calibri"/>
                <a:cs typeface="Calibri"/>
              </a:rPr>
              <a:t>The</a:t>
            </a:r>
            <a:r>
              <a:rPr sz="2100" dirty="0">
                <a:latin typeface="Calibri"/>
                <a:cs typeface="Calibri"/>
              </a:rPr>
              <a:t> </a:t>
            </a:r>
            <a:r>
              <a:rPr sz="2100" b="1" spc="-5" dirty="0">
                <a:latin typeface="Calibri"/>
                <a:cs typeface="Calibri"/>
              </a:rPr>
              <a:t>main</a:t>
            </a:r>
            <a:r>
              <a:rPr sz="2100" b="1" spc="10" dirty="0">
                <a:latin typeface="Calibri"/>
                <a:cs typeface="Calibri"/>
              </a:rPr>
              <a:t> </a:t>
            </a:r>
            <a:r>
              <a:rPr sz="2100" b="1" spc="-15" dirty="0">
                <a:latin typeface="Calibri"/>
                <a:cs typeface="Calibri"/>
              </a:rPr>
              <a:t>administrative</a:t>
            </a:r>
            <a:r>
              <a:rPr sz="2100" b="1" spc="5" dirty="0">
                <a:latin typeface="Calibri"/>
                <a:cs typeface="Calibri"/>
              </a:rPr>
              <a:t> </a:t>
            </a:r>
            <a:r>
              <a:rPr sz="2100" b="1" spc="-10" dirty="0">
                <a:latin typeface="Calibri"/>
                <a:cs typeface="Calibri"/>
              </a:rPr>
              <a:t>role</a:t>
            </a:r>
            <a:r>
              <a:rPr sz="2100" b="1" spc="-5" dirty="0">
                <a:latin typeface="Calibri"/>
                <a:cs typeface="Calibri"/>
              </a:rPr>
              <a:t> </a:t>
            </a:r>
            <a:r>
              <a:rPr sz="2100" spc="-5" dirty="0">
                <a:latin typeface="Calibri"/>
                <a:cs typeface="Calibri"/>
              </a:rPr>
              <a:t>in</a:t>
            </a:r>
            <a:r>
              <a:rPr sz="2100" spc="5" dirty="0">
                <a:latin typeface="Calibri"/>
                <a:cs typeface="Calibri"/>
              </a:rPr>
              <a:t> </a:t>
            </a:r>
            <a:r>
              <a:rPr sz="2100" spc="-15" dirty="0">
                <a:latin typeface="Calibri"/>
                <a:cs typeface="Calibri"/>
              </a:rPr>
              <a:t>Kerberos</a:t>
            </a:r>
            <a:endParaRPr sz="2100">
              <a:latin typeface="Calibri"/>
              <a:cs typeface="Calibri"/>
            </a:endParaRPr>
          </a:p>
          <a:p>
            <a:pPr>
              <a:lnSpc>
                <a:spcPct val="100000"/>
              </a:lnSpc>
              <a:spcBef>
                <a:spcPts val="5"/>
              </a:spcBef>
              <a:buFont typeface="Arial"/>
              <a:buChar char="•"/>
            </a:pPr>
            <a:endParaRPr sz="2050">
              <a:latin typeface="Calibri"/>
              <a:cs typeface="Calibri"/>
            </a:endParaRPr>
          </a:p>
          <a:p>
            <a:pPr marL="425450" indent="-413384">
              <a:lnSpc>
                <a:spcPct val="100000"/>
              </a:lnSpc>
              <a:buFont typeface="Arial"/>
              <a:buChar char="•"/>
              <a:tabLst>
                <a:tab pos="425450" algn="l"/>
                <a:tab pos="426084" algn="l"/>
              </a:tabLst>
            </a:pPr>
            <a:r>
              <a:rPr sz="2100" spc="-5" dirty="0">
                <a:latin typeface="Calibri"/>
                <a:cs typeface="Calibri"/>
              </a:rPr>
              <a:t>Sometimes</a:t>
            </a:r>
            <a:r>
              <a:rPr sz="2100" dirty="0">
                <a:latin typeface="Calibri"/>
                <a:cs typeface="Calibri"/>
              </a:rPr>
              <a:t> </a:t>
            </a:r>
            <a:r>
              <a:rPr sz="2100" spc="-5" dirty="0">
                <a:latin typeface="Calibri"/>
                <a:cs typeface="Calibri"/>
              </a:rPr>
              <a:t>discussed</a:t>
            </a:r>
            <a:r>
              <a:rPr sz="2100" spc="20" dirty="0">
                <a:latin typeface="Calibri"/>
                <a:cs typeface="Calibri"/>
              </a:rPr>
              <a:t> </a:t>
            </a:r>
            <a:r>
              <a:rPr sz="2100" dirty="0">
                <a:latin typeface="Calibri"/>
                <a:cs typeface="Calibri"/>
              </a:rPr>
              <a:t>as</a:t>
            </a:r>
            <a:r>
              <a:rPr sz="2100" spc="-10" dirty="0">
                <a:latin typeface="Calibri"/>
                <a:cs typeface="Calibri"/>
              </a:rPr>
              <a:t> </a:t>
            </a:r>
            <a:r>
              <a:rPr sz="2100" dirty="0">
                <a:latin typeface="Calibri"/>
                <a:cs typeface="Calibri"/>
              </a:rPr>
              <a:t>2</a:t>
            </a:r>
            <a:r>
              <a:rPr sz="2100" spc="-10" dirty="0">
                <a:latin typeface="Calibri"/>
                <a:cs typeface="Calibri"/>
              </a:rPr>
              <a:t> </a:t>
            </a:r>
            <a:r>
              <a:rPr sz="2100" spc="-15" dirty="0">
                <a:latin typeface="Calibri"/>
                <a:cs typeface="Calibri"/>
              </a:rPr>
              <a:t>separate</a:t>
            </a:r>
            <a:r>
              <a:rPr sz="2100" spc="10" dirty="0">
                <a:latin typeface="Calibri"/>
                <a:cs typeface="Calibri"/>
              </a:rPr>
              <a:t> </a:t>
            </a:r>
            <a:r>
              <a:rPr sz="2100" spc="-10" dirty="0">
                <a:latin typeface="Calibri"/>
                <a:cs typeface="Calibri"/>
              </a:rPr>
              <a:t>entities</a:t>
            </a:r>
            <a:endParaRPr sz="2100">
              <a:latin typeface="Calibri"/>
              <a:cs typeface="Calibri"/>
            </a:endParaRPr>
          </a:p>
          <a:p>
            <a:pPr marL="788035" lvl="1" indent="-415290">
              <a:lnSpc>
                <a:spcPct val="100000"/>
              </a:lnSpc>
              <a:spcBef>
                <a:spcPts val="310"/>
              </a:spcBef>
              <a:buFont typeface="Arial"/>
              <a:buChar char="•"/>
              <a:tabLst>
                <a:tab pos="788035" algn="l"/>
                <a:tab pos="788670" algn="l"/>
              </a:tabLst>
            </a:pPr>
            <a:r>
              <a:rPr sz="1800" b="1" spc="-10" dirty="0">
                <a:latin typeface="Calibri"/>
                <a:cs typeface="Calibri"/>
              </a:rPr>
              <a:t>Authentication</a:t>
            </a:r>
            <a:r>
              <a:rPr sz="1800" b="1" spc="-30" dirty="0">
                <a:latin typeface="Calibri"/>
                <a:cs typeface="Calibri"/>
              </a:rPr>
              <a:t> </a:t>
            </a:r>
            <a:r>
              <a:rPr sz="1800" b="1" dirty="0">
                <a:latin typeface="Calibri"/>
                <a:cs typeface="Calibri"/>
              </a:rPr>
              <a:t>Server</a:t>
            </a:r>
            <a:r>
              <a:rPr sz="1800" b="1" spc="-30" dirty="0">
                <a:latin typeface="Calibri"/>
                <a:cs typeface="Calibri"/>
              </a:rPr>
              <a:t> </a:t>
            </a:r>
            <a:r>
              <a:rPr sz="1800" spc="-5" dirty="0">
                <a:latin typeface="Calibri"/>
                <a:cs typeface="Calibri"/>
              </a:rPr>
              <a:t>(AS)</a:t>
            </a:r>
            <a:r>
              <a:rPr sz="1800" spc="15" dirty="0">
                <a:latin typeface="Calibri"/>
                <a:cs typeface="Calibri"/>
              </a:rPr>
              <a:t> </a:t>
            </a:r>
            <a:r>
              <a:rPr sz="1800" dirty="0">
                <a:latin typeface="Calibri"/>
                <a:cs typeface="Calibri"/>
              </a:rPr>
              <a:t>/ </a:t>
            </a:r>
            <a:r>
              <a:rPr sz="1800" b="1" spc="-10" dirty="0">
                <a:latin typeface="Calibri"/>
                <a:cs typeface="Calibri"/>
              </a:rPr>
              <a:t>Ticket-Granting</a:t>
            </a:r>
            <a:r>
              <a:rPr sz="1800" b="1" spc="-40" dirty="0">
                <a:latin typeface="Calibri"/>
                <a:cs typeface="Calibri"/>
              </a:rPr>
              <a:t> </a:t>
            </a:r>
            <a:r>
              <a:rPr sz="1800" b="1" dirty="0">
                <a:latin typeface="Calibri"/>
                <a:cs typeface="Calibri"/>
              </a:rPr>
              <a:t>Server</a:t>
            </a:r>
            <a:r>
              <a:rPr sz="1800" b="1" spc="-20" dirty="0">
                <a:latin typeface="Calibri"/>
                <a:cs typeface="Calibri"/>
              </a:rPr>
              <a:t> </a:t>
            </a:r>
            <a:r>
              <a:rPr sz="1800" spc="-15" dirty="0">
                <a:latin typeface="Calibri"/>
                <a:cs typeface="Calibri"/>
              </a:rPr>
              <a:t>(TGS)</a:t>
            </a:r>
            <a:endParaRPr sz="1800">
              <a:latin typeface="Calibri"/>
              <a:cs typeface="Calibri"/>
            </a:endParaRPr>
          </a:p>
          <a:p>
            <a:pPr marL="788035" lvl="1" indent="-415290">
              <a:lnSpc>
                <a:spcPct val="100000"/>
              </a:lnSpc>
              <a:spcBef>
                <a:spcPts val="275"/>
              </a:spcBef>
              <a:buFont typeface="Arial"/>
              <a:buChar char="•"/>
              <a:tabLst>
                <a:tab pos="788035" algn="l"/>
                <a:tab pos="788670" algn="l"/>
              </a:tabLst>
            </a:pPr>
            <a:r>
              <a:rPr sz="1800" dirty="0">
                <a:latin typeface="Calibri"/>
                <a:cs typeface="Calibri"/>
              </a:rPr>
              <a:t>In </a:t>
            </a:r>
            <a:r>
              <a:rPr sz="1800" spc="-25" dirty="0">
                <a:latin typeface="Calibri"/>
                <a:cs typeface="Calibri"/>
              </a:rPr>
              <a:t>reality,</a:t>
            </a:r>
            <a:r>
              <a:rPr sz="1800" spc="20" dirty="0">
                <a:latin typeface="Calibri"/>
                <a:cs typeface="Calibri"/>
              </a:rPr>
              <a:t> </a:t>
            </a:r>
            <a:r>
              <a:rPr sz="1800" spc="-5" dirty="0">
                <a:latin typeface="Calibri"/>
                <a:cs typeface="Calibri"/>
              </a:rPr>
              <a:t>they</a:t>
            </a:r>
            <a:r>
              <a:rPr sz="1800" spc="5" dirty="0">
                <a:latin typeface="Calibri"/>
                <a:cs typeface="Calibri"/>
              </a:rPr>
              <a:t> </a:t>
            </a:r>
            <a:r>
              <a:rPr sz="1800" spc="-10" dirty="0">
                <a:latin typeface="Calibri"/>
                <a:cs typeface="Calibri"/>
              </a:rPr>
              <a:t>are</a:t>
            </a:r>
            <a:r>
              <a:rPr sz="1800" spc="5" dirty="0">
                <a:latin typeface="Calibri"/>
                <a:cs typeface="Calibri"/>
              </a:rPr>
              <a:t> </a:t>
            </a:r>
            <a:r>
              <a:rPr sz="1800" spc="-10" dirty="0">
                <a:latin typeface="Calibri"/>
                <a:cs typeface="Calibri"/>
              </a:rPr>
              <a:t>two</a:t>
            </a:r>
            <a:r>
              <a:rPr sz="1800" spc="15" dirty="0">
                <a:latin typeface="Calibri"/>
                <a:cs typeface="Calibri"/>
              </a:rPr>
              <a:t> </a:t>
            </a:r>
            <a:r>
              <a:rPr sz="1800" spc="-15" dirty="0">
                <a:latin typeface="Calibri"/>
                <a:cs typeface="Calibri"/>
              </a:rPr>
              <a:t>different</a:t>
            </a:r>
            <a:r>
              <a:rPr sz="1800" dirty="0">
                <a:latin typeface="Calibri"/>
                <a:cs typeface="Calibri"/>
              </a:rPr>
              <a:t> </a:t>
            </a:r>
            <a:r>
              <a:rPr sz="1800" spc="-5" dirty="0">
                <a:latin typeface="Calibri"/>
                <a:cs typeface="Calibri"/>
              </a:rPr>
              <a:t>components</a:t>
            </a:r>
            <a:r>
              <a:rPr sz="1800" spc="5" dirty="0">
                <a:latin typeface="Calibri"/>
                <a:cs typeface="Calibri"/>
              </a:rPr>
              <a:t> </a:t>
            </a:r>
            <a:r>
              <a:rPr sz="1800" spc="-5" dirty="0">
                <a:latin typeface="Calibri"/>
                <a:cs typeface="Calibri"/>
              </a:rPr>
              <a:t>that</a:t>
            </a:r>
            <a:r>
              <a:rPr sz="1800" dirty="0">
                <a:latin typeface="Calibri"/>
                <a:cs typeface="Calibri"/>
              </a:rPr>
              <a:t> </a:t>
            </a:r>
            <a:r>
              <a:rPr sz="1800" spc="-15" dirty="0">
                <a:latin typeface="Calibri"/>
                <a:cs typeface="Calibri"/>
              </a:rPr>
              <a:t>operate</a:t>
            </a:r>
            <a:r>
              <a:rPr sz="1800" spc="20" dirty="0">
                <a:latin typeface="Calibri"/>
                <a:cs typeface="Calibri"/>
              </a:rPr>
              <a:t> </a:t>
            </a:r>
            <a:r>
              <a:rPr sz="1800" spc="-10" dirty="0">
                <a:latin typeface="Calibri"/>
                <a:cs typeface="Calibri"/>
              </a:rPr>
              <a:t>together</a:t>
            </a:r>
            <a:r>
              <a:rPr sz="1800" spc="-5" dirty="0">
                <a:latin typeface="Calibri"/>
                <a:cs typeface="Calibri"/>
              </a:rPr>
              <a:t> in</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KDC</a:t>
            </a:r>
            <a:endParaRPr sz="1800">
              <a:latin typeface="Calibri"/>
              <a:cs typeface="Calibri"/>
            </a:endParaRPr>
          </a:p>
          <a:p>
            <a:pPr lvl="1">
              <a:lnSpc>
                <a:spcPct val="100000"/>
              </a:lnSpc>
              <a:spcBef>
                <a:spcPts val="35"/>
              </a:spcBef>
              <a:buFont typeface="Arial"/>
              <a:buChar char="•"/>
            </a:pPr>
            <a:endParaRPr sz="1750">
              <a:latin typeface="Calibri"/>
              <a:cs typeface="Calibri"/>
            </a:endParaRPr>
          </a:p>
          <a:p>
            <a:pPr marL="425450" indent="-413384">
              <a:lnSpc>
                <a:spcPct val="100000"/>
              </a:lnSpc>
              <a:spcBef>
                <a:spcPts val="5"/>
              </a:spcBef>
              <a:buFont typeface="Arial"/>
              <a:buChar char="•"/>
              <a:tabLst>
                <a:tab pos="425450" algn="l"/>
                <a:tab pos="426084" algn="l"/>
              </a:tabLst>
            </a:pPr>
            <a:r>
              <a:rPr sz="2100" spc="-15" dirty="0">
                <a:latin typeface="Calibri"/>
                <a:cs typeface="Calibri"/>
              </a:rPr>
              <a:t>Any </a:t>
            </a:r>
            <a:r>
              <a:rPr sz="2100" spc="-5" dirty="0">
                <a:latin typeface="Calibri"/>
                <a:cs typeface="Calibri"/>
              </a:rPr>
              <a:t>of</a:t>
            </a:r>
            <a:r>
              <a:rPr sz="2100" spc="10" dirty="0">
                <a:latin typeface="Calibri"/>
                <a:cs typeface="Calibri"/>
              </a:rPr>
              <a:t> </a:t>
            </a:r>
            <a:r>
              <a:rPr sz="2100" dirty="0">
                <a:latin typeface="Calibri"/>
                <a:cs typeface="Calibri"/>
              </a:rPr>
              <a:t>the</a:t>
            </a:r>
            <a:r>
              <a:rPr sz="2100" spc="-15" dirty="0">
                <a:latin typeface="Calibri"/>
                <a:cs typeface="Calibri"/>
              </a:rPr>
              <a:t> </a:t>
            </a:r>
            <a:r>
              <a:rPr sz="2100" dirty="0">
                <a:latin typeface="Calibri"/>
                <a:cs typeface="Calibri"/>
              </a:rPr>
              <a:t>3</a:t>
            </a:r>
            <a:r>
              <a:rPr sz="2100" spc="-5" dirty="0">
                <a:latin typeface="Calibri"/>
                <a:cs typeface="Calibri"/>
              </a:rPr>
              <a:t> names</a:t>
            </a:r>
            <a:r>
              <a:rPr sz="2100" spc="-20" dirty="0">
                <a:latin typeface="Calibri"/>
                <a:cs typeface="Calibri"/>
              </a:rPr>
              <a:t> </a:t>
            </a:r>
            <a:r>
              <a:rPr sz="2100" spc="-10" dirty="0">
                <a:latin typeface="Calibri"/>
                <a:cs typeface="Calibri"/>
              </a:rPr>
              <a:t>here</a:t>
            </a:r>
            <a:r>
              <a:rPr sz="2100" spc="15" dirty="0">
                <a:latin typeface="Calibri"/>
                <a:cs typeface="Calibri"/>
              </a:rPr>
              <a:t> </a:t>
            </a:r>
            <a:r>
              <a:rPr sz="2100" spc="-15" dirty="0">
                <a:latin typeface="Calibri"/>
                <a:cs typeface="Calibri"/>
              </a:rPr>
              <a:t>may</a:t>
            </a:r>
            <a:r>
              <a:rPr sz="2100" spc="-25" dirty="0">
                <a:latin typeface="Calibri"/>
                <a:cs typeface="Calibri"/>
              </a:rPr>
              <a:t> </a:t>
            </a:r>
            <a:r>
              <a:rPr sz="2100" dirty="0">
                <a:latin typeface="Calibri"/>
                <a:cs typeface="Calibri"/>
              </a:rPr>
              <a:t>be</a:t>
            </a:r>
            <a:r>
              <a:rPr sz="2100" spc="-5" dirty="0">
                <a:latin typeface="Calibri"/>
                <a:cs typeface="Calibri"/>
              </a:rPr>
              <a:t> used</a:t>
            </a:r>
            <a:r>
              <a:rPr sz="2100" spc="5" dirty="0">
                <a:latin typeface="Calibri"/>
                <a:cs typeface="Calibri"/>
              </a:rPr>
              <a:t> </a:t>
            </a:r>
            <a:r>
              <a:rPr sz="2100" spc="-10" dirty="0">
                <a:latin typeface="Calibri"/>
                <a:cs typeface="Calibri"/>
              </a:rPr>
              <a:t>to</a:t>
            </a:r>
            <a:r>
              <a:rPr sz="2100" spc="-5" dirty="0">
                <a:latin typeface="Calibri"/>
                <a:cs typeface="Calibri"/>
              </a:rPr>
              <a:t> </a:t>
            </a:r>
            <a:r>
              <a:rPr sz="2100" spc="-25" dirty="0">
                <a:latin typeface="Calibri"/>
                <a:cs typeface="Calibri"/>
              </a:rPr>
              <a:t>refer</a:t>
            </a:r>
            <a:r>
              <a:rPr sz="2100" spc="15" dirty="0">
                <a:latin typeface="Calibri"/>
                <a:cs typeface="Calibri"/>
              </a:rPr>
              <a:t> </a:t>
            </a:r>
            <a:r>
              <a:rPr sz="2100" spc="-10" dirty="0">
                <a:latin typeface="Calibri"/>
                <a:cs typeface="Calibri"/>
              </a:rPr>
              <a:t>to</a:t>
            </a:r>
            <a:r>
              <a:rPr sz="2100" dirty="0">
                <a:latin typeface="Calibri"/>
                <a:cs typeface="Calibri"/>
              </a:rPr>
              <a:t> the</a:t>
            </a:r>
            <a:r>
              <a:rPr sz="2100" spc="-15" dirty="0">
                <a:latin typeface="Calibri"/>
                <a:cs typeface="Calibri"/>
              </a:rPr>
              <a:t> </a:t>
            </a:r>
            <a:r>
              <a:rPr sz="2100" dirty="0">
                <a:latin typeface="Calibri"/>
                <a:cs typeface="Calibri"/>
              </a:rPr>
              <a:t>KDC</a:t>
            </a:r>
            <a:endParaRPr sz="2100">
              <a:latin typeface="Calibri"/>
              <a:cs typeface="Calibri"/>
            </a:endParaRPr>
          </a:p>
          <a:p>
            <a:pPr marL="788035" lvl="1" indent="-415290">
              <a:lnSpc>
                <a:spcPct val="100000"/>
              </a:lnSpc>
              <a:spcBef>
                <a:spcPts val="310"/>
              </a:spcBef>
              <a:buFont typeface="Arial"/>
              <a:buChar char="•"/>
              <a:tabLst>
                <a:tab pos="788035" algn="l"/>
                <a:tab pos="788670" algn="l"/>
              </a:tabLst>
            </a:pPr>
            <a:r>
              <a:rPr sz="1800" spc="-10" dirty="0">
                <a:latin typeface="Calibri"/>
                <a:cs typeface="Calibri"/>
              </a:rPr>
              <a:t>Just</a:t>
            </a:r>
            <a:r>
              <a:rPr sz="1800" spc="-15" dirty="0">
                <a:latin typeface="Calibri"/>
                <a:cs typeface="Calibri"/>
              </a:rPr>
              <a:t> </a:t>
            </a:r>
            <a:r>
              <a:rPr sz="1800" dirty="0">
                <a:latin typeface="Calibri"/>
                <a:cs typeface="Calibri"/>
              </a:rPr>
              <a:t>be</a:t>
            </a:r>
            <a:r>
              <a:rPr sz="1800" spc="10" dirty="0">
                <a:latin typeface="Calibri"/>
                <a:cs typeface="Calibri"/>
              </a:rPr>
              <a:t> </a:t>
            </a:r>
            <a:r>
              <a:rPr sz="1800" spc="-15" dirty="0">
                <a:latin typeface="Calibri"/>
                <a:cs typeface="Calibri"/>
              </a:rPr>
              <a:t>aware</a:t>
            </a:r>
            <a:r>
              <a:rPr sz="1800" dirty="0">
                <a:latin typeface="Calibri"/>
                <a:cs typeface="Calibri"/>
              </a:rPr>
              <a:t> </a:t>
            </a:r>
            <a:r>
              <a:rPr sz="1800" spc="-5" dirty="0">
                <a:latin typeface="Calibri"/>
                <a:cs typeface="Calibri"/>
              </a:rPr>
              <a:t>of</a:t>
            </a:r>
            <a:r>
              <a:rPr sz="1800" spc="5" dirty="0">
                <a:latin typeface="Calibri"/>
                <a:cs typeface="Calibri"/>
              </a:rPr>
              <a:t> </a:t>
            </a:r>
            <a:r>
              <a:rPr sz="1800" spc="-5" dirty="0">
                <a:latin typeface="Calibri"/>
                <a:cs typeface="Calibri"/>
              </a:rPr>
              <a:t>this</a:t>
            </a:r>
            <a:r>
              <a:rPr sz="1800" dirty="0">
                <a:latin typeface="Calibri"/>
                <a:cs typeface="Calibri"/>
              </a:rPr>
              <a:t> </a:t>
            </a:r>
            <a:r>
              <a:rPr sz="1800" spc="-5" dirty="0">
                <a:latin typeface="Calibri"/>
                <a:cs typeface="Calibri"/>
              </a:rPr>
              <a:t>when</a:t>
            </a:r>
            <a:r>
              <a:rPr sz="1800" spc="5" dirty="0">
                <a:latin typeface="Calibri"/>
                <a:cs typeface="Calibri"/>
              </a:rPr>
              <a:t> </a:t>
            </a:r>
            <a:r>
              <a:rPr sz="1800" spc="-5" dirty="0">
                <a:latin typeface="Calibri"/>
                <a:cs typeface="Calibri"/>
              </a:rPr>
              <a:t>reading</a:t>
            </a:r>
            <a:r>
              <a:rPr sz="1800" spc="5" dirty="0">
                <a:latin typeface="Calibri"/>
                <a:cs typeface="Calibri"/>
              </a:rPr>
              <a:t> </a:t>
            </a:r>
            <a:r>
              <a:rPr sz="1800" spc="-5" dirty="0">
                <a:latin typeface="Calibri"/>
                <a:cs typeface="Calibri"/>
              </a:rPr>
              <a:t>docs</a:t>
            </a:r>
            <a:endParaRPr sz="1800">
              <a:latin typeface="Calibri"/>
              <a:cs typeface="Calibri"/>
            </a:endParaRPr>
          </a:p>
          <a:p>
            <a:pPr marL="788035" lvl="1" indent="-415290">
              <a:lnSpc>
                <a:spcPct val="100000"/>
              </a:lnSpc>
              <a:spcBef>
                <a:spcPts val="275"/>
              </a:spcBef>
              <a:buFont typeface="Arial"/>
              <a:buChar char="•"/>
              <a:tabLst>
                <a:tab pos="788035" algn="l"/>
                <a:tab pos="788670" algn="l"/>
              </a:tabLst>
            </a:pPr>
            <a:r>
              <a:rPr sz="1800" spc="-15" dirty="0">
                <a:latin typeface="Calibri"/>
                <a:cs typeface="Calibri"/>
              </a:rPr>
              <a:t>KDC/AS/TGS</a:t>
            </a:r>
            <a:r>
              <a:rPr sz="1800" spc="-5" dirty="0">
                <a:latin typeface="Calibri"/>
                <a:cs typeface="Calibri"/>
              </a:rPr>
              <a:t> all</a:t>
            </a:r>
            <a:r>
              <a:rPr sz="1800" spc="5" dirty="0">
                <a:latin typeface="Calibri"/>
                <a:cs typeface="Calibri"/>
              </a:rPr>
              <a:t> </a:t>
            </a:r>
            <a:r>
              <a:rPr sz="1800" spc="-20" dirty="0">
                <a:latin typeface="Calibri"/>
                <a:cs typeface="Calibri"/>
              </a:rPr>
              <a:t>refer</a:t>
            </a:r>
            <a:r>
              <a:rPr sz="180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the</a:t>
            </a:r>
            <a:r>
              <a:rPr sz="1800" spc="5" dirty="0">
                <a:latin typeface="Calibri"/>
                <a:cs typeface="Calibri"/>
              </a:rPr>
              <a:t> </a:t>
            </a:r>
            <a:r>
              <a:rPr sz="1800" dirty="0">
                <a:latin typeface="Calibri"/>
                <a:cs typeface="Calibri"/>
              </a:rPr>
              <a:t>same </a:t>
            </a:r>
            <a:r>
              <a:rPr sz="1800" spc="-5" dirty="0">
                <a:latin typeface="Calibri"/>
                <a:cs typeface="Calibri"/>
              </a:rPr>
              <a:t>thing</a:t>
            </a:r>
            <a:endParaRPr sz="1800">
              <a:latin typeface="Calibri"/>
              <a:cs typeface="Calibri"/>
            </a:endParaRPr>
          </a:p>
          <a:p>
            <a:pPr marL="1251585" lvl="2" indent="-229235">
              <a:lnSpc>
                <a:spcPct val="100000"/>
              </a:lnSpc>
              <a:spcBef>
                <a:spcPts val="290"/>
              </a:spcBef>
              <a:buFont typeface="Arial"/>
              <a:buChar char="•"/>
              <a:tabLst>
                <a:tab pos="1251585" algn="l"/>
                <a:tab pos="1252220" algn="l"/>
              </a:tabLst>
            </a:pPr>
            <a:r>
              <a:rPr sz="1800" spc="-5" dirty="0">
                <a:latin typeface="Calibri"/>
                <a:cs typeface="Calibri"/>
              </a:rPr>
              <a:t>Also</a:t>
            </a:r>
            <a:r>
              <a:rPr sz="1800" spc="-15" dirty="0">
                <a:latin typeface="Calibri"/>
                <a:cs typeface="Calibri"/>
              </a:rPr>
              <a:t> </a:t>
            </a:r>
            <a:r>
              <a:rPr sz="1800" spc="-5" dirty="0">
                <a:latin typeface="Calibri"/>
                <a:cs typeface="Calibri"/>
              </a:rPr>
              <a:t>domain</a:t>
            </a:r>
            <a:r>
              <a:rPr sz="1800" dirty="0">
                <a:latin typeface="Calibri"/>
                <a:cs typeface="Calibri"/>
              </a:rPr>
              <a:t> </a:t>
            </a:r>
            <a:r>
              <a:rPr sz="1800" spc="-10" dirty="0">
                <a:latin typeface="Calibri"/>
                <a:cs typeface="Calibri"/>
              </a:rPr>
              <a:t>controller</a:t>
            </a:r>
            <a:r>
              <a:rPr sz="1800" spc="-5" dirty="0">
                <a:latin typeface="Calibri"/>
                <a:cs typeface="Calibri"/>
              </a:rPr>
              <a:t> (DC)</a:t>
            </a:r>
            <a:endParaRPr sz="1800">
              <a:latin typeface="Calibri"/>
              <a:cs typeface="Calibri"/>
            </a:endParaRPr>
          </a:p>
          <a:p>
            <a:pPr lvl="2">
              <a:lnSpc>
                <a:spcPct val="100000"/>
              </a:lnSpc>
              <a:spcBef>
                <a:spcPts val="45"/>
              </a:spcBef>
              <a:buFont typeface="Arial"/>
              <a:buChar char="•"/>
            </a:pPr>
            <a:endParaRPr sz="1700">
              <a:latin typeface="Calibri"/>
              <a:cs typeface="Calibri"/>
            </a:endParaRPr>
          </a:p>
          <a:p>
            <a:pPr marL="425450" indent="-413384">
              <a:lnSpc>
                <a:spcPct val="100000"/>
              </a:lnSpc>
              <a:spcBef>
                <a:spcPts val="5"/>
              </a:spcBef>
              <a:buFont typeface="Arial"/>
              <a:buChar char="•"/>
              <a:tabLst>
                <a:tab pos="425450" algn="l"/>
                <a:tab pos="426084" algn="l"/>
              </a:tabLst>
            </a:pPr>
            <a:r>
              <a:rPr sz="2400" dirty="0">
                <a:latin typeface="Calibri"/>
                <a:cs typeface="Calibri"/>
              </a:rPr>
              <a:t>KDC</a:t>
            </a:r>
            <a:r>
              <a:rPr sz="2400" spc="-10" dirty="0">
                <a:latin typeface="Calibri"/>
                <a:cs typeface="Calibri"/>
              </a:rPr>
              <a:t> </a:t>
            </a:r>
            <a:r>
              <a:rPr sz="2400" spc="-5" dirty="0">
                <a:latin typeface="Calibri"/>
                <a:cs typeface="Calibri"/>
              </a:rPr>
              <a:t>has</a:t>
            </a:r>
            <a:r>
              <a:rPr sz="2400" spc="-10" dirty="0">
                <a:latin typeface="Calibri"/>
                <a:cs typeface="Calibri"/>
              </a:rPr>
              <a:t> </a:t>
            </a:r>
            <a:r>
              <a:rPr sz="2400" dirty="0">
                <a:latin typeface="Calibri"/>
                <a:cs typeface="Calibri"/>
              </a:rPr>
              <a:t>its</a:t>
            </a:r>
            <a:r>
              <a:rPr sz="2400" spc="-15" dirty="0">
                <a:latin typeface="Calibri"/>
                <a:cs typeface="Calibri"/>
              </a:rPr>
              <a:t> </a:t>
            </a:r>
            <a:r>
              <a:rPr sz="2400" b="1" dirty="0">
                <a:latin typeface="Calibri"/>
                <a:cs typeface="Calibri"/>
              </a:rPr>
              <a:t>own</a:t>
            </a:r>
            <a:r>
              <a:rPr sz="2400" b="1" spc="-25" dirty="0">
                <a:latin typeface="Calibri"/>
                <a:cs typeface="Calibri"/>
              </a:rPr>
              <a:t> </a:t>
            </a:r>
            <a:r>
              <a:rPr sz="2400" b="1" spc="-5" dirty="0">
                <a:latin typeface="Calibri"/>
                <a:cs typeface="Calibri"/>
              </a:rPr>
              <a:t>long-term</a:t>
            </a:r>
            <a:r>
              <a:rPr sz="2400" b="1" dirty="0">
                <a:latin typeface="Calibri"/>
                <a:cs typeface="Calibri"/>
              </a:rPr>
              <a:t> </a:t>
            </a:r>
            <a:r>
              <a:rPr sz="2400" b="1" spc="-10" dirty="0">
                <a:latin typeface="Calibri"/>
                <a:cs typeface="Calibri"/>
              </a:rPr>
              <a:t>secret</a:t>
            </a:r>
            <a:r>
              <a:rPr sz="2400" b="1" spc="-15" dirty="0">
                <a:latin typeface="Calibri"/>
                <a:cs typeface="Calibri"/>
              </a:rPr>
              <a:t> </a:t>
            </a:r>
            <a:r>
              <a:rPr sz="2400" b="1" spc="-30" dirty="0">
                <a:latin typeface="Calibri"/>
                <a:cs typeface="Calibri"/>
              </a:rPr>
              <a:t>key</a:t>
            </a:r>
            <a:r>
              <a:rPr sz="2400" b="1" spc="-15" dirty="0">
                <a:latin typeface="Calibri"/>
                <a:cs typeface="Calibri"/>
              </a:rPr>
              <a:t> </a:t>
            </a:r>
            <a:r>
              <a:rPr sz="2400" spc="-5" dirty="0">
                <a:latin typeface="Calibri"/>
                <a:cs typeface="Calibri"/>
              </a:rPr>
              <a:t>used</a:t>
            </a:r>
            <a:r>
              <a:rPr sz="2400" spc="5" dirty="0">
                <a:latin typeface="Calibri"/>
                <a:cs typeface="Calibri"/>
              </a:rPr>
              <a:t> </a:t>
            </a:r>
            <a:r>
              <a:rPr sz="2400" spc="-15" dirty="0">
                <a:latin typeface="Calibri"/>
                <a:cs typeface="Calibri"/>
              </a:rPr>
              <a:t>to</a:t>
            </a:r>
            <a:r>
              <a:rPr sz="2400" spc="-20" dirty="0">
                <a:latin typeface="Calibri"/>
                <a:cs typeface="Calibri"/>
              </a:rPr>
              <a:t> </a:t>
            </a:r>
            <a:r>
              <a:rPr sz="2400" spc="-5" dirty="0">
                <a:latin typeface="Calibri"/>
                <a:cs typeface="Calibri"/>
              </a:rPr>
              <a:t>encrypt/sign</a:t>
            </a:r>
            <a:r>
              <a:rPr sz="2400" spc="-20" dirty="0">
                <a:latin typeface="Calibri"/>
                <a:cs typeface="Calibri"/>
              </a:rPr>
              <a:t> </a:t>
            </a:r>
            <a:r>
              <a:rPr sz="2400" spc="-5" dirty="0">
                <a:latin typeface="Calibri"/>
                <a:cs typeface="Calibri"/>
              </a:rPr>
              <a:t>parts</a:t>
            </a:r>
            <a:r>
              <a:rPr sz="2400" dirty="0">
                <a:latin typeface="Calibri"/>
                <a:cs typeface="Calibri"/>
              </a:rPr>
              <a:t> </a:t>
            </a:r>
            <a:r>
              <a:rPr sz="2400" spc="-5" dirty="0">
                <a:latin typeface="Calibri"/>
                <a:cs typeface="Calibri"/>
              </a:rPr>
              <a:t>of certain</a:t>
            </a:r>
            <a:r>
              <a:rPr sz="2400" spc="-30" dirty="0">
                <a:latin typeface="Calibri"/>
                <a:cs typeface="Calibri"/>
              </a:rPr>
              <a:t> </a:t>
            </a:r>
            <a:r>
              <a:rPr sz="2400" spc="-15" dirty="0">
                <a:latin typeface="Calibri"/>
                <a:cs typeface="Calibri"/>
              </a:rPr>
              <a:t>tickets</a:t>
            </a:r>
            <a:endParaRPr sz="2400">
              <a:latin typeface="Calibri"/>
              <a:cs typeface="Calibri"/>
            </a:endParaRPr>
          </a:p>
          <a:p>
            <a:pPr marL="788035" lvl="1" indent="-415290">
              <a:lnSpc>
                <a:spcPct val="100000"/>
              </a:lnSpc>
              <a:spcBef>
                <a:spcPts val="280"/>
              </a:spcBef>
              <a:buFont typeface="Arial"/>
              <a:buChar char="•"/>
              <a:tabLst>
                <a:tab pos="788035" algn="l"/>
                <a:tab pos="788670" algn="l"/>
              </a:tabLst>
            </a:pPr>
            <a:r>
              <a:rPr sz="2000" dirty="0">
                <a:latin typeface="Calibri"/>
                <a:cs typeface="Calibri"/>
              </a:rPr>
              <a:t>The </a:t>
            </a:r>
            <a:r>
              <a:rPr sz="2000" spc="-5" dirty="0">
                <a:latin typeface="Calibri"/>
                <a:cs typeface="Calibri"/>
              </a:rPr>
              <a:t>principal</a:t>
            </a:r>
            <a:r>
              <a:rPr sz="2000" spc="5" dirty="0">
                <a:latin typeface="Calibri"/>
                <a:cs typeface="Calibri"/>
              </a:rPr>
              <a:t> </a:t>
            </a:r>
            <a:r>
              <a:rPr sz="2000" spc="-5" dirty="0">
                <a:latin typeface="Calibri"/>
                <a:cs typeface="Calibri"/>
              </a:rPr>
              <a:t>holding</a:t>
            </a:r>
            <a:r>
              <a:rPr sz="2000" spc="-30" dirty="0">
                <a:latin typeface="Calibri"/>
                <a:cs typeface="Calibri"/>
              </a:rPr>
              <a:t> </a:t>
            </a:r>
            <a:r>
              <a:rPr sz="2000" dirty="0">
                <a:latin typeface="Calibri"/>
                <a:cs typeface="Calibri"/>
              </a:rPr>
              <a:t>this</a:t>
            </a:r>
            <a:r>
              <a:rPr sz="2000" spc="15" dirty="0">
                <a:latin typeface="Calibri"/>
                <a:cs typeface="Calibri"/>
              </a:rPr>
              <a:t> </a:t>
            </a:r>
            <a:r>
              <a:rPr sz="2000" spc="-25" dirty="0">
                <a:latin typeface="Calibri"/>
                <a:cs typeface="Calibri"/>
              </a:rPr>
              <a:t>key</a:t>
            </a:r>
            <a:r>
              <a:rPr sz="2000" spc="-20" dirty="0">
                <a:latin typeface="Calibri"/>
                <a:cs typeface="Calibri"/>
              </a:rPr>
              <a:t> </a:t>
            </a:r>
            <a:r>
              <a:rPr sz="2000" spc="-5" dirty="0">
                <a:latin typeface="Calibri"/>
                <a:cs typeface="Calibri"/>
              </a:rPr>
              <a:t>is</a:t>
            </a:r>
            <a:r>
              <a:rPr sz="2000" spc="15" dirty="0">
                <a:latin typeface="Calibri"/>
                <a:cs typeface="Calibri"/>
              </a:rPr>
              <a:t> </a:t>
            </a:r>
            <a:r>
              <a:rPr sz="2000" spc="-5" dirty="0">
                <a:latin typeface="Calibri"/>
                <a:cs typeface="Calibri"/>
              </a:rPr>
              <a:t>called</a:t>
            </a:r>
            <a:r>
              <a:rPr sz="2000" spc="10" dirty="0">
                <a:latin typeface="Calibri"/>
                <a:cs typeface="Calibri"/>
              </a:rPr>
              <a:t> </a:t>
            </a:r>
            <a:r>
              <a:rPr sz="2000" spc="-5" dirty="0">
                <a:latin typeface="Calibri"/>
                <a:cs typeface="Calibri"/>
              </a:rPr>
              <a:t>“</a:t>
            </a:r>
            <a:r>
              <a:rPr sz="2000" b="1" spc="-5" dirty="0">
                <a:latin typeface="Calibri"/>
                <a:cs typeface="Calibri"/>
              </a:rPr>
              <a:t>krbtgt</a:t>
            </a:r>
            <a:r>
              <a:rPr sz="2000" spc="-5" dirty="0">
                <a:latin typeface="Calibri"/>
                <a:cs typeface="Calibri"/>
              </a:rPr>
              <a:t>”</a:t>
            </a:r>
            <a:endParaRPr sz="2000">
              <a:latin typeface="Calibri"/>
              <a:cs typeface="Calibri"/>
            </a:endParaRPr>
          </a:p>
        </p:txBody>
      </p:sp>
      <p:sp>
        <p:nvSpPr>
          <p:cNvPr id="8" name="Footer Placeholder 7">
            <a:extLst>
              <a:ext uri="{FF2B5EF4-FFF2-40B4-BE49-F238E27FC236}">
                <a16:creationId xmlns:a16="http://schemas.microsoft.com/office/drawing/2014/main" id="{2E2D5C22-E9A1-48EE-BC5B-68D7A0FB9016}"/>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6696075" cy="696595"/>
          </a:xfrm>
          <a:prstGeom prst="rect">
            <a:avLst/>
          </a:prstGeom>
        </p:spPr>
        <p:txBody>
          <a:bodyPr vert="horz" wrap="square" lIns="0" tIns="13335" rIns="0" bIns="0" rtlCol="0">
            <a:spAutoFit/>
          </a:bodyPr>
          <a:lstStyle/>
          <a:p>
            <a:pPr marL="12700">
              <a:lnSpc>
                <a:spcPct val="100000"/>
              </a:lnSpc>
              <a:spcBef>
                <a:spcPts val="105"/>
              </a:spcBef>
            </a:pPr>
            <a:r>
              <a:rPr b="0" spc="-35" dirty="0">
                <a:latin typeface="Calibri"/>
                <a:cs typeface="Calibri"/>
              </a:rPr>
              <a:t>Key</a:t>
            </a:r>
            <a:r>
              <a:rPr b="0" spc="-30" dirty="0">
                <a:latin typeface="Calibri"/>
                <a:cs typeface="Calibri"/>
              </a:rPr>
              <a:t> </a:t>
            </a:r>
            <a:r>
              <a:rPr b="0" spc="-5" dirty="0">
                <a:latin typeface="Calibri"/>
                <a:cs typeface="Calibri"/>
              </a:rPr>
              <a:t>Distribution</a:t>
            </a:r>
            <a:r>
              <a:rPr b="0" spc="-15" dirty="0">
                <a:latin typeface="Calibri"/>
                <a:cs typeface="Calibri"/>
              </a:rPr>
              <a:t> Center</a:t>
            </a:r>
            <a:r>
              <a:rPr b="0" spc="-40" dirty="0">
                <a:latin typeface="Calibri"/>
                <a:cs typeface="Calibri"/>
              </a:rPr>
              <a:t> </a:t>
            </a:r>
            <a:r>
              <a:rPr b="0" dirty="0">
                <a:latin typeface="Calibri"/>
                <a:cs typeface="Calibri"/>
              </a:rPr>
              <a:t>(KDC)</a:t>
            </a:r>
          </a:p>
        </p:txBody>
      </p:sp>
      <p:sp>
        <p:nvSpPr>
          <p:cNvPr id="3" name="object 3"/>
          <p:cNvSpPr txBox="1"/>
          <p:nvPr/>
        </p:nvSpPr>
        <p:spPr>
          <a:xfrm>
            <a:off x="1278127" y="1802257"/>
            <a:ext cx="9835515" cy="2840355"/>
          </a:xfrm>
          <a:prstGeom prst="rect">
            <a:avLst/>
          </a:prstGeom>
        </p:spPr>
        <p:txBody>
          <a:bodyPr vert="horz" wrap="square" lIns="0" tIns="12700" rIns="0" bIns="0" rtlCol="0">
            <a:spAutoFit/>
          </a:bodyPr>
          <a:lstStyle/>
          <a:p>
            <a:pPr marL="425450" indent="-413384">
              <a:lnSpc>
                <a:spcPct val="100000"/>
              </a:lnSpc>
              <a:spcBef>
                <a:spcPts val="100"/>
              </a:spcBef>
              <a:buFont typeface="Arial"/>
              <a:buChar char="•"/>
              <a:tabLst>
                <a:tab pos="425450" algn="l"/>
                <a:tab pos="426084" algn="l"/>
              </a:tabLst>
            </a:pPr>
            <a:r>
              <a:rPr sz="2400" spc="-10" dirty="0">
                <a:latin typeface="Calibri"/>
                <a:cs typeface="Calibri"/>
              </a:rPr>
              <a:t>Contains</a:t>
            </a:r>
            <a:r>
              <a:rPr sz="2400" spc="-20" dirty="0">
                <a:latin typeface="Calibri"/>
                <a:cs typeface="Calibri"/>
              </a:rPr>
              <a:t> </a:t>
            </a:r>
            <a:r>
              <a:rPr sz="2400" dirty="0">
                <a:latin typeface="Calibri"/>
                <a:cs typeface="Calibri"/>
              </a:rPr>
              <a:t>the</a:t>
            </a:r>
            <a:r>
              <a:rPr sz="2400" spc="-10" dirty="0">
                <a:latin typeface="Calibri"/>
                <a:cs typeface="Calibri"/>
              </a:rPr>
              <a:t> entire</a:t>
            </a:r>
            <a:r>
              <a:rPr sz="2400" dirty="0">
                <a:latin typeface="Calibri"/>
                <a:cs typeface="Calibri"/>
              </a:rPr>
              <a:t> </a:t>
            </a:r>
            <a:r>
              <a:rPr sz="2400" spc="-10" dirty="0">
                <a:latin typeface="Calibri"/>
                <a:cs typeface="Calibri"/>
              </a:rPr>
              <a:t>list</a:t>
            </a:r>
            <a:r>
              <a:rPr sz="2400" spc="-15" dirty="0">
                <a:latin typeface="Calibri"/>
                <a:cs typeface="Calibri"/>
              </a:rPr>
              <a:t> </a:t>
            </a:r>
            <a:r>
              <a:rPr sz="2400" spc="-5" dirty="0">
                <a:latin typeface="Calibri"/>
                <a:cs typeface="Calibri"/>
              </a:rPr>
              <a:t>of</a:t>
            </a:r>
            <a:r>
              <a:rPr sz="2400" spc="5" dirty="0">
                <a:latin typeface="Calibri"/>
                <a:cs typeface="Calibri"/>
              </a:rPr>
              <a:t> </a:t>
            </a:r>
            <a:r>
              <a:rPr sz="2400" spc="-5" dirty="0">
                <a:latin typeface="Calibri"/>
                <a:cs typeface="Calibri"/>
              </a:rPr>
              <a:t>principals</a:t>
            </a:r>
            <a:r>
              <a:rPr sz="2400" spc="-15" dirty="0">
                <a:latin typeface="Calibri"/>
                <a:cs typeface="Calibri"/>
              </a:rPr>
              <a:t> </a:t>
            </a:r>
            <a:r>
              <a:rPr sz="2400" spc="-5" dirty="0">
                <a:latin typeface="Calibri"/>
                <a:cs typeface="Calibri"/>
              </a:rPr>
              <a:t>and </a:t>
            </a:r>
            <a:r>
              <a:rPr sz="2400" dirty="0">
                <a:latin typeface="Calibri"/>
                <a:cs typeface="Calibri"/>
              </a:rPr>
              <a:t>their</a:t>
            </a:r>
            <a:r>
              <a:rPr sz="2400" spc="-15" dirty="0">
                <a:latin typeface="Calibri"/>
                <a:cs typeface="Calibri"/>
              </a:rPr>
              <a:t> </a:t>
            </a:r>
            <a:r>
              <a:rPr sz="2400" spc="-10" dirty="0">
                <a:latin typeface="Calibri"/>
                <a:cs typeface="Calibri"/>
              </a:rPr>
              <a:t>secret</a:t>
            </a:r>
            <a:r>
              <a:rPr sz="2400" spc="-15" dirty="0">
                <a:latin typeface="Calibri"/>
                <a:cs typeface="Calibri"/>
              </a:rPr>
              <a:t> </a:t>
            </a:r>
            <a:r>
              <a:rPr sz="2400" spc="-30" dirty="0">
                <a:latin typeface="Calibri"/>
                <a:cs typeface="Calibri"/>
              </a:rPr>
              <a:t>keys</a:t>
            </a:r>
            <a:endParaRPr sz="2400">
              <a:latin typeface="Calibri"/>
              <a:cs typeface="Calibri"/>
            </a:endParaRPr>
          </a:p>
          <a:p>
            <a:pPr>
              <a:lnSpc>
                <a:spcPct val="100000"/>
              </a:lnSpc>
              <a:spcBef>
                <a:spcPts val="35"/>
              </a:spcBef>
              <a:buFont typeface="Arial"/>
              <a:buChar char="•"/>
            </a:pPr>
            <a:endParaRPr sz="2950">
              <a:latin typeface="Calibri"/>
              <a:cs typeface="Calibri"/>
            </a:endParaRPr>
          </a:p>
          <a:p>
            <a:pPr marL="425450" marR="292735" indent="-413384">
              <a:lnSpc>
                <a:spcPts val="2590"/>
              </a:lnSpc>
              <a:buFont typeface="Arial"/>
              <a:buChar char="•"/>
              <a:tabLst>
                <a:tab pos="425450" algn="l"/>
                <a:tab pos="426084" algn="l"/>
              </a:tabLst>
            </a:pPr>
            <a:r>
              <a:rPr sz="2400" spc="-5" dirty="0">
                <a:latin typeface="Calibri"/>
                <a:cs typeface="Calibri"/>
              </a:rPr>
              <a:t>Uses </a:t>
            </a:r>
            <a:r>
              <a:rPr sz="2400" spc="-15" dirty="0">
                <a:latin typeface="Calibri"/>
                <a:cs typeface="Calibri"/>
              </a:rPr>
              <a:t>cryptography</a:t>
            </a:r>
            <a:r>
              <a:rPr sz="2400" spc="-5" dirty="0">
                <a:latin typeface="Calibri"/>
                <a:cs typeface="Calibri"/>
              </a:rPr>
              <a:t> </a:t>
            </a:r>
            <a:r>
              <a:rPr sz="2400" spc="-15" dirty="0">
                <a:latin typeface="Calibri"/>
                <a:cs typeface="Calibri"/>
              </a:rPr>
              <a:t>to</a:t>
            </a:r>
            <a:r>
              <a:rPr sz="2400" spc="-20" dirty="0">
                <a:latin typeface="Calibri"/>
                <a:cs typeface="Calibri"/>
              </a:rPr>
              <a:t> </a:t>
            </a:r>
            <a:r>
              <a:rPr sz="2400" b="1" spc="-5" dirty="0">
                <a:latin typeface="Calibri"/>
                <a:cs typeface="Calibri"/>
              </a:rPr>
              <a:t>issue</a:t>
            </a:r>
            <a:r>
              <a:rPr sz="2400" b="1" spc="15" dirty="0">
                <a:latin typeface="Calibri"/>
                <a:cs typeface="Calibri"/>
              </a:rPr>
              <a:t> </a:t>
            </a:r>
            <a:r>
              <a:rPr sz="2400" b="1" spc="-15" dirty="0">
                <a:latin typeface="Calibri"/>
                <a:cs typeface="Calibri"/>
              </a:rPr>
              <a:t>tickets</a:t>
            </a:r>
            <a:r>
              <a:rPr sz="2400" b="1" spc="5" dirty="0">
                <a:latin typeface="Calibri"/>
                <a:cs typeface="Calibri"/>
              </a:rPr>
              <a:t> </a:t>
            </a:r>
            <a:r>
              <a:rPr sz="2400" b="1" spc="-15" dirty="0">
                <a:latin typeface="Calibri"/>
                <a:cs typeface="Calibri"/>
              </a:rPr>
              <a:t>to</a:t>
            </a:r>
            <a:r>
              <a:rPr sz="2400" b="1" spc="5" dirty="0">
                <a:latin typeface="Calibri"/>
                <a:cs typeface="Calibri"/>
              </a:rPr>
              <a:t> </a:t>
            </a:r>
            <a:r>
              <a:rPr sz="2400" b="1" spc="-5" dirty="0">
                <a:latin typeface="Calibri"/>
                <a:cs typeface="Calibri"/>
              </a:rPr>
              <a:t>principals</a:t>
            </a:r>
            <a:r>
              <a:rPr sz="2400" b="1" spc="5" dirty="0">
                <a:latin typeface="Calibri"/>
                <a:cs typeface="Calibri"/>
              </a:rPr>
              <a:t> </a:t>
            </a:r>
            <a:r>
              <a:rPr sz="2400" spc="-10" dirty="0">
                <a:latin typeface="Calibri"/>
                <a:cs typeface="Calibri"/>
              </a:rPr>
              <a:t>that authenticate</a:t>
            </a:r>
            <a:r>
              <a:rPr sz="2400" spc="-5" dirty="0">
                <a:latin typeface="Calibri"/>
                <a:cs typeface="Calibri"/>
              </a:rPr>
              <a:t> </a:t>
            </a:r>
            <a:r>
              <a:rPr sz="2400" dirty="0">
                <a:latin typeface="Calibri"/>
                <a:cs typeface="Calibri"/>
              </a:rPr>
              <a:t>them</a:t>
            </a:r>
            <a:r>
              <a:rPr sz="2400" spc="-10" dirty="0">
                <a:latin typeface="Calibri"/>
                <a:cs typeface="Calibri"/>
              </a:rPr>
              <a:t> </a:t>
            </a:r>
            <a:r>
              <a:rPr sz="2400" spc="-15" dirty="0">
                <a:latin typeface="Calibri"/>
                <a:cs typeface="Calibri"/>
              </a:rPr>
              <a:t>to </a:t>
            </a:r>
            <a:r>
              <a:rPr sz="2400" spc="-525" dirty="0">
                <a:latin typeface="Calibri"/>
                <a:cs typeface="Calibri"/>
              </a:rPr>
              <a:t> </a:t>
            </a:r>
            <a:r>
              <a:rPr sz="2400" spc="-5" dirty="0">
                <a:latin typeface="Calibri"/>
                <a:cs typeface="Calibri"/>
              </a:rPr>
              <a:t>other principals</a:t>
            </a:r>
            <a:r>
              <a:rPr sz="2400" spc="-20" dirty="0">
                <a:latin typeface="Calibri"/>
                <a:cs typeface="Calibri"/>
              </a:rPr>
              <a:t> </a:t>
            </a:r>
            <a:r>
              <a:rPr sz="2400" spc="-10" dirty="0">
                <a:latin typeface="Calibri"/>
                <a:cs typeface="Calibri"/>
              </a:rPr>
              <a:t>(users/services/computers)</a:t>
            </a:r>
            <a:endParaRPr sz="2400">
              <a:latin typeface="Calibri"/>
              <a:cs typeface="Calibri"/>
            </a:endParaRPr>
          </a:p>
          <a:p>
            <a:pPr marL="788035" lvl="1" indent="-415290">
              <a:lnSpc>
                <a:spcPct val="100000"/>
              </a:lnSpc>
              <a:spcBef>
                <a:spcPts val="245"/>
              </a:spcBef>
              <a:buFont typeface="Arial"/>
              <a:buChar char="•"/>
              <a:tabLst>
                <a:tab pos="788035" algn="l"/>
                <a:tab pos="788670" algn="l"/>
              </a:tabLst>
            </a:pPr>
            <a:r>
              <a:rPr sz="2000" spc="-30" dirty="0">
                <a:latin typeface="Calibri"/>
                <a:cs typeface="Calibri"/>
              </a:rPr>
              <a:t>Trusted</a:t>
            </a:r>
            <a:r>
              <a:rPr sz="2000" spc="5" dirty="0">
                <a:latin typeface="Calibri"/>
                <a:cs typeface="Calibri"/>
              </a:rPr>
              <a:t> </a:t>
            </a:r>
            <a:r>
              <a:rPr sz="2000" spc="-10" dirty="0">
                <a:latin typeface="Calibri"/>
                <a:cs typeface="Calibri"/>
              </a:rPr>
              <a:t>third</a:t>
            </a:r>
            <a:r>
              <a:rPr sz="2000" spc="10" dirty="0">
                <a:latin typeface="Calibri"/>
                <a:cs typeface="Calibri"/>
              </a:rPr>
              <a:t> </a:t>
            </a:r>
            <a:r>
              <a:rPr sz="2000" spc="-5" dirty="0">
                <a:latin typeface="Calibri"/>
                <a:cs typeface="Calibri"/>
              </a:rPr>
              <a:t>party</a:t>
            </a:r>
            <a:r>
              <a:rPr sz="2000" spc="-15" dirty="0">
                <a:latin typeface="Calibri"/>
                <a:cs typeface="Calibri"/>
              </a:rPr>
              <a:t> </a:t>
            </a:r>
            <a:r>
              <a:rPr sz="2000" dirty="0">
                <a:latin typeface="Calibri"/>
                <a:cs typeface="Calibri"/>
              </a:rPr>
              <a:t>–</a:t>
            </a:r>
            <a:r>
              <a:rPr sz="2000" spc="5" dirty="0">
                <a:latin typeface="Calibri"/>
                <a:cs typeface="Calibri"/>
              </a:rPr>
              <a:t> </a:t>
            </a:r>
            <a:r>
              <a:rPr sz="2000" spc="-5" dirty="0">
                <a:latin typeface="Calibri"/>
                <a:cs typeface="Calibri"/>
              </a:rPr>
              <a:t>Is</a:t>
            </a:r>
            <a:r>
              <a:rPr sz="2000" dirty="0">
                <a:latin typeface="Calibri"/>
                <a:cs typeface="Calibri"/>
              </a:rPr>
              <a:t> this</a:t>
            </a:r>
            <a:r>
              <a:rPr sz="2000" spc="5" dirty="0">
                <a:latin typeface="Calibri"/>
                <a:cs typeface="Calibri"/>
              </a:rPr>
              <a:t> </a:t>
            </a:r>
            <a:r>
              <a:rPr sz="2000" spc="-10" dirty="0">
                <a:latin typeface="Calibri"/>
                <a:cs typeface="Calibri"/>
              </a:rPr>
              <a:t>really</a:t>
            </a:r>
            <a:r>
              <a:rPr sz="2000" spc="15" dirty="0">
                <a:latin typeface="Calibri"/>
                <a:cs typeface="Calibri"/>
              </a:rPr>
              <a:t> </a:t>
            </a:r>
            <a:r>
              <a:rPr sz="2000" dirty="0">
                <a:latin typeface="Calibri"/>
                <a:cs typeface="Calibri"/>
              </a:rPr>
              <a:t>who</a:t>
            </a:r>
            <a:r>
              <a:rPr sz="2000" spc="-20" dirty="0">
                <a:latin typeface="Calibri"/>
                <a:cs typeface="Calibri"/>
              </a:rPr>
              <a:t> </a:t>
            </a:r>
            <a:r>
              <a:rPr sz="2000" dirty="0">
                <a:latin typeface="Calibri"/>
                <a:cs typeface="Calibri"/>
              </a:rPr>
              <a:t>I</a:t>
            </a:r>
            <a:r>
              <a:rPr sz="2000" spc="-10" dirty="0">
                <a:latin typeface="Calibri"/>
                <a:cs typeface="Calibri"/>
              </a:rPr>
              <a:t> </a:t>
            </a:r>
            <a:r>
              <a:rPr sz="2000" dirty="0">
                <a:latin typeface="Calibri"/>
                <a:cs typeface="Calibri"/>
              </a:rPr>
              <a:t>am </a:t>
            </a:r>
            <a:r>
              <a:rPr sz="2000" spc="-5" dirty="0">
                <a:latin typeface="Calibri"/>
                <a:cs typeface="Calibri"/>
              </a:rPr>
              <a:t>talking</a:t>
            </a:r>
            <a:r>
              <a:rPr sz="2000" spc="5" dirty="0">
                <a:latin typeface="Calibri"/>
                <a:cs typeface="Calibri"/>
              </a:rPr>
              <a:t> </a:t>
            </a:r>
            <a:r>
              <a:rPr sz="2000" spc="-10" dirty="0">
                <a:latin typeface="Calibri"/>
                <a:cs typeface="Calibri"/>
              </a:rPr>
              <a:t>to?</a:t>
            </a:r>
            <a:endParaRPr sz="2000">
              <a:latin typeface="Calibri"/>
              <a:cs typeface="Calibri"/>
            </a:endParaRPr>
          </a:p>
          <a:p>
            <a:pPr lvl="1">
              <a:lnSpc>
                <a:spcPct val="100000"/>
              </a:lnSpc>
              <a:spcBef>
                <a:spcPts val="50"/>
              </a:spcBef>
              <a:buFont typeface="Arial"/>
              <a:buChar char="•"/>
            </a:pPr>
            <a:endParaRPr sz="2150">
              <a:latin typeface="Calibri"/>
              <a:cs typeface="Calibri"/>
            </a:endParaRPr>
          </a:p>
          <a:p>
            <a:pPr marL="425450" marR="5080" indent="-413384">
              <a:lnSpc>
                <a:spcPts val="2590"/>
              </a:lnSpc>
              <a:spcBef>
                <a:spcPts val="5"/>
              </a:spcBef>
              <a:buFont typeface="Arial"/>
              <a:buChar char="•"/>
              <a:tabLst>
                <a:tab pos="425450" algn="l"/>
                <a:tab pos="426084" algn="l"/>
              </a:tabLst>
            </a:pPr>
            <a:r>
              <a:rPr sz="2400" spc="-10" dirty="0">
                <a:latin typeface="Calibri"/>
                <a:cs typeface="Calibri"/>
              </a:rPr>
              <a:t>Most</a:t>
            </a:r>
            <a:r>
              <a:rPr sz="2400" spc="-15" dirty="0">
                <a:latin typeface="Calibri"/>
                <a:cs typeface="Calibri"/>
              </a:rPr>
              <a:t> </a:t>
            </a:r>
            <a:r>
              <a:rPr sz="2400" spc="-10" dirty="0">
                <a:latin typeface="Calibri"/>
                <a:cs typeface="Calibri"/>
              </a:rPr>
              <a:t>authentication</a:t>
            </a:r>
            <a:r>
              <a:rPr sz="2400" spc="-5" dirty="0">
                <a:latin typeface="Calibri"/>
                <a:cs typeface="Calibri"/>
              </a:rPr>
              <a:t> </a:t>
            </a:r>
            <a:r>
              <a:rPr sz="2400" spc="-10" dirty="0">
                <a:latin typeface="Calibri"/>
                <a:cs typeface="Calibri"/>
              </a:rPr>
              <a:t>flows </a:t>
            </a:r>
            <a:r>
              <a:rPr sz="2400" dirty="0">
                <a:latin typeface="Calibri"/>
                <a:cs typeface="Calibri"/>
              </a:rPr>
              <a:t>in </a:t>
            </a:r>
            <a:r>
              <a:rPr sz="2400" spc="-15" dirty="0">
                <a:latin typeface="Calibri"/>
                <a:cs typeface="Calibri"/>
              </a:rPr>
              <a:t>Kerberos</a:t>
            </a:r>
            <a:r>
              <a:rPr sz="2400" spc="-10" dirty="0">
                <a:latin typeface="Calibri"/>
                <a:cs typeface="Calibri"/>
              </a:rPr>
              <a:t> </a:t>
            </a:r>
            <a:r>
              <a:rPr sz="2400" spc="-20" dirty="0">
                <a:latin typeface="Calibri"/>
                <a:cs typeface="Calibri"/>
              </a:rPr>
              <a:t>involve</a:t>
            </a:r>
            <a:r>
              <a:rPr sz="2400" spc="15"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KDC</a:t>
            </a:r>
            <a:r>
              <a:rPr sz="2400" spc="-10" dirty="0">
                <a:latin typeface="Calibri"/>
                <a:cs typeface="Calibri"/>
              </a:rPr>
              <a:t> </a:t>
            </a:r>
            <a:r>
              <a:rPr sz="2400" spc="-5" dirty="0">
                <a:latin typeface="Calibri"/>
                <a:cs typeface="Calibri"/>
              </a:rPr>
              <a:t>or</a:t>
            </a:r>
            <a:r>
              <a:rPr sz="2400" dirty="0">
                <a:latin typeface="Calibri"/>
                <a:cs typeface="Calibri"/>
              </a:rPr>
              <a:t> </a:t>
            </a:r>
            <a:r>
              <a:rPr sz="2400" spc="-15" dirty="0">
                <a:latin typeface="Calibri"/>
                <a:cs typeface="Calibri"/>
              </a:rPr>
              <a:t>data</a:t>
            </a:r>
            <a:r>
              <a:rPr sz="2400" spc="-10" dirty="0">
                <a:latin typeface="Calibri"/>
                <a:cs typeface="Calibri"/>
              </a:rPr>
              <a:t> </a:t>
            </a:r>
            <a:r>
              <a:rPr sz="2400" spc="-15" dirty="0">
                <a:latin typeface="Calibri"/>
                <a:cs typeface="Calibri"/>
              </a:rPr>
              <a:t>from </a:t>
            </a:r>
            <a:r>
              <a:rPr sz="2400" dirty="0">
                <a:latin typeface="Calibri"/>
                <a:cs typeface="Calibri"/>
              </a:rPr>
              <a:t>the KDC </a:t>
            </a:r>
            <a:r>
              <a:rPr sz="2400" spc="-525" dirty="0">
                <a:latin typeface="Calibri"/>
                <a:cs typeface="Calibri"/>
              </a:rPr>
              <a:t> </a:t>
            </a:r>
            <a:r>
              <a:rPr sz="2400" dirty="0">
                <a:latin typeface="Calibri"/>
                <a:cs typeface="Calibri"/>
              </a:rPr>
              <a:t>in</a:t>
            </a:r>
            <a:r>
              <a:rPr sz="2400" spc="-10" dirty="0">
                <a:latin typeface="Calibri"/>
                <a:cs typeface="Calibri"/>
              </a:rPr>
              <a:t> </a:t>
            </a:r>
            <a:r>
              <a:rPr sz="2400" spc="-5" dirty="0">
                <a:latin typeface="Calibri"/>
                <a:cs typeface="Calibri"/>
              </a:rPr>
              <a:t>some</a:t>
            </a:r>
            <a:r>
              <a:rPr sz="2400" spc="-10" dirty="0">
                <a:latin typeface="Calibri"/>
                <a:cs typeface="Calibri"/>
              </a:rPr>
              <a:t> </a:t>
            </a:r>
            <a:r>
              <a:rPr sz="2400" spc="-25" dirty="0">
                <a:latin typeface="Calibri"/>
                <a:cs typeface="Calibri"/>
              </a:rPr>
              <a:t>way</a:t>
            </a:r>
            <a:endParaRPr sz="2400">
              <a:latin typeface="Calibri"/>
              <a:cs typeface="Calibri"/>
            </a:endParaRPr>
          </a:p>
        </p:txBody>
      </p:sp>
      <p:sp>
        <p:nvSpPr>
          <p:cNvPr id="8" name="Footer Placeholder 7">
            <a:extLst>
              <a:ext uri="{FF2B5EF4-FFF2-40B4-BE49-F238E27FC236}">
                <a16:creationId xmlns:a16="http://schemas.microsoft.com/office/drawing/2014/main" id="{240B8A23-70FC-4E87-83DE-658174070F44}"/>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933" y="2454497"/>
            <a:ext cx="8582660" cy="696595"/>
          </a:xfrm>
          <a:prstGeom prst="rect">
            <a:avLst/>
          </a:prstGeom>
        </p:spPr>
        <p:txBody>
          <a:bodyPr vert="horz" wrap="square" lIns="0" tIns="13335" rIns="0" bIns="0" rtlCol="0">
            <a:spAutoFit/>
          </a:bodyPr>
          <a:lstStyle/>
          <a:p>
            <a:pPr marL="12700">
              <a:lnSpc>
                <a:spcPct val="100000"/>
              </a:lnSpc>
              <a:spcBef>
                <a:spcPts val="105"/>
              </a:spcBef>
            </a:pPr>
            <a:r>
              <a:rPr dirty="0"/>
              <a:t>Scenario:</a:t>
            </a:r>
            <a:r>
              <a:rPr spc="-25" dirty="0"/>
              <a:t> </a:t>
            </a:r>
            <a:r>
              <a:rPr spc="-5" dirty="0"/>
              <a:t>Bob</a:t>
            </a:r>
            <a:r>
              <a:rPr spc="-10" dirty="0"/>
              <a:t> </a:t>
            </a:r>
            <a:r>
              <a:rPr spc="-20" dirty="0"/>
              <a:t>wants</a:t>
            </a:r>
            <a:r>
              <a:rPr spc="-10" dirty="0"/>
              <a:t> </a:t>
            </a:r>
            <a:r>
              <a:rPr spc="-25" dirty="0"/>
              <a:t>to</a:t>
            </a:r>
            <a:r>
              <a:rPr spc="-10" dirty="0"/>
              <a:t> </a:t>
            </a:r>
            <a:r>
              <a:rPr dirty="0"/>
              <a:t>access</a:t>
            </a:r>
            <a:r>
              <a:rPr spc="-10" dirty="0"/>
              <a:t> </a:t>
            </a:r>
            <a:r>
              <a:rPr spc="-40" dirty="0"/>
              <a:t>fileserv.</a:t>
            </a:r>
          </a:p>
        </p:txBody>
      </p:sp>
      <p:sp>
        <p:nvSpPr>
          <p:cNvPr id="7" name="Footer Placeholder 6">
            <a:extLst>
              <a:ext uri="{FF2B5EF4-FFF2-40B4-BE49-F238E27FC236}">
                <a16:creationId xmlns:a16="http://schemas.microsoft.com/office/drawing/2014/main" id="{6BE8ED0F-AE27-4DC3-BA0C-CE440CB2BD9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65147" y="76200"/>
            <a:ext cx="9063355" cy="5863590"/>
            <a:chOff x="1565147" y="76200"/>
            <a:chExt cx="9063355" cy="5863590"/>
          </a:xfrm>
        </p:grpSpPr>
        <p:pic>
          <p:nvPicPr>
            <p:cNvPr id="3" name="object 3"/>
            <p:cNvPicPr/>
            <p:nvPr/>
          </p:nvPicPr>
          <p:blipFill>
            <a:blip r:embed="rId3" cstate="print"/>
            <a:stretch>
              <a:fillRect/>
            </a:stretch>
          </p:blipFill>
          <p:spPr>
            <a:xfrm>
              <a:off x="1565147" y="76200"/>
              <a:ext cx="9063227" cy="5863496"/>
            </a:xfrm>
            <a:prstGeom prst="rect">
              <a:avLst/>
            </a:prstGeom>
          </p:spPr>
        </p:pic>
        <p:sp>
          <p:nvSpPr>
            <p:cNvPr id="4" name="object 4"/>
            <p:cNvSpPr/>
            <p:nvPr/>
          </p:nvSpPr>
          <p:spPr>
            <a:xfrm>
              <a:off x="3902963" y="3124200"/>
              <a:ext cx="413384" cy="381000"/>
            </a:xfrm>
            <a:custGeom>
              <a:avLst/>
              <a:gdLst/>
              <a:ahLst/>
              <a:cxnLst/>
              <a:rect l="l" t="t" r="r" b="b"/>
              <a:pathLst>
                <a:path w="413385" h="381000">
                  <a:moveTo>
                    <a:pt x="206502" y="0"/>
                  </a:moveTo>
                  <a:lnTo>
                    <a:pt x="159153" y="5031"/>
                  </a:lnTo>
                  <a:lnTo>
                    <a:pt x="115688" y="19363"/>
                  </a:lnTo>
                  <a:lnTo>
                    <a:pt x="77346" y="41851"/>
                  </a:lnTo>
                  <a:lnTo>
                    <a:pt x="45366" y="71353"/>
                  </a:lnTo>
                  <a:lnTo>
                    <a:pt x="20989" y="106724"/>
                  </a:lnTo>
                  <a:lnTo>
                    <a:pt x="5453" y="146821"/>
                  </a:lnTo>
                  <a:lnTo>
                    <a:pt x="0" y="190500"/>
                  </a:lnTo>
                  <a:lnTo>
                    <a:pt x="5453" y="234178"/>
                  </a:lnTo>
                  <a:lnTo>
                    <a:pt x="20989" y="274275"/>
                  </a:lnTo>
                  <a:lnTo>
                    <a:pt x="45366" y="309646"/>
                  </a:lnTo>
                  <a:lnTo>
                    <a:pt x="77346" y="339148"/>
                  </a:lnTo>
                  <a:lnTo>
                    <a:pt x="115688" y="361636"/>
                  </a:lnTo>
                  <a:lnTo>
                    <a:pt x="159153" y="375968"/>
                  </a:lnTo>
                  <a:lnTo>
                    <a:pt x="206502" y="381000"/>
                  </a:lnTo>
                  <a:lnTo>
                    <a:pt x="253850" y="375968"/>
                  </a:lnTo>
                  <a:lnTo>
                    <a:pt x="297315" y="361636"/>
                  </a:lnTo>
                  <a:lnTo>
                    <a:pt x="335657" y="339148"/>
                  </a:lnTo>
                  <a:lnTo>
                    <a:pt x="367637" y="309646"/>
                  </a:lnTo>
                  <a:lnTo>
                    <a:pt x="392014" y="274275"/>
                  </a:lnTo>
                  <a:lnTo>
                    <a:pt x="407550" y="234178"/>
                  </a:lnTo>
                  <a:lnTo>
                    <a:pt x="413004" y="190500"/>
                  </a:lnTo>
                  <a:lnTo>
                    <a:pt x="407550" y="146821"/>
                  </a:lnTo>
                  <a:lnTo>
                    <a:pt x="392014" y="106724"/>
                  </a:lnTo>
                  <a:lnTo>
                    <a:pt x="367637" y="71353"/>
                  </a:lnTo>
                  <a:lnTo>
                    <a:pt x="335657" y="41851"/>
                  </a:lnTo>
                  <a:lnTo>
                    <a:pt x="297315" y="19363"/>
                  </a:lnTo>
                  <a:lnTo>
                    <a:pt x="253850" y="5031"/>
                  </a:lnTo>
                  <a:lnTo>
                    <a:pt x="206502" y="0"/>
                  </a:lnTo>
                  <a:close/>
                </a:path>
              </a:pathLst>
            </a:custGeom>
            <a:solidFill>
              <a:srgbClr val="C00000"/>
            </a:solidFill>
          </p:spPr>
          <p:txBody>
            <a:bodyPr wrap="square" lIns="0" tIns="0" rIns="0" bIns="0" rtlCol="0"/>
            <a:lstStyle/>
            <a:p>
              <a:endParaRPr/>
            </a:p>
          </p:txBody>
        </p:sp>
        <p:sp>
          <p:nvSpPr>
            <p:cNvPr id="5" name="object 5"/>
            <p:cNvSpPr/>
            <p:nvPr/>
          </p:nvSpPr>
          <p:spPr>
            <a:xfrm>
              <a:off x="3902963" y="3124200"/>
              <a:ext cx="413384" cy="381000"/>
            </a:xfrm>
            <a:custGeom>
              <a:avLst/>
              <a:gdLst/>
              <a:ahLst/>
              <a:cxnLst/>
              <a:rect l="l" t="t" r="r" b="b"/>
              <a:pathLst>
                <a:path w="413385" h="381000">
                  <a:moveTo>
                    <a:pt x="0" y="190500"/>
                  </a:moveTo>
                  <a:lnTo>
                    <a:pt x="5453" y="146821"/>
                  </a:lnTo>
                  <a:lnTo>
                    <a:pt x="20989" y="106724"/>
                  </a:lnTo>
                  <a:lnTo>
                    <a:pt x="45366" y="71353"/>
                  </a:lnTo>
                  <a:lnTo>
                    <a:pt x="77346" y="41851"/>
                  </a:lnTo>
                  <a:lnTo>
                    <a:pt x="115688" y="19363"/>
                  </a:lnTo>
                  <a:lnTo>
                    <a:pt x="159153" y="5031"/>
                  </a:lnTo>
                  <a:lnTo>
                    <a:pt x="206502" y="0"/>
                  </a:lnTo>
                  <a:lnTo>
                    <a:pt x="253850" y="5031"/>
                  </a:lnTo>
                  <a:lnTo>
                    <a:pt x="297315" y="19363"/>
                  </a:lnTo>
                  <a:lnTo>
                    <a:pt x="335657" y="41851"/>
                  </a:lnTo>
                  <a:lnTo>
                    <a:pt x="367637" y="71353"/>
                  </a:lnTo>
                  <a:lnTo>
                    <a:pt x="392014" y="106724"/>
                  </a:lnTo>
                  <a:lnTo>
                    <a:pt x="407550" y="146821"/>
                  </a:lnTo>
                  <a:lnTo>
                    <a:pt x="413004" y="190500"/>
                  </a:lnTo>
                  <a:lnTo>
                    <a:pt x="407550" y="234178"/>
                  </a:lnTo>
                  <a:lnTo>
                    <a:pt x="392014" y="274275"/>
                  </a:lnTo>
                  <a:lnTo>
                    <a:pt x="367637" y="309646"/>
                  </a:lnTo>
                  <a:lnTo>
                    <a:pt x="335657" y="339148"/>
                  </a:lnTo>
                  <a:lnTo>
                    <a:pt x="297315" y="361636"/>
                  </a:lnTo>
                  <a:lnTo>
                    <a:pt x="253850" y="375968"/>
                  </a:lnTo>
                  <a:lnTo>
                    <a:pt x="206502" y="381000"/>
                  </a:lnTo>
                  <a:lnTo>
                    <a:pt x="159153" y="375968"/>
                  </a:lnTo>
                  <a:lnTo>
                    <a:pt x="115688" y="361636"/>
                  </a:lnTo>
                  <a:lnTo>
                    <a:pt x="77346" y="339148"/>
                  </a:lnTo>
                  <a:lnTo>
                    <a:pt x="45366" y="309646"/>
                  </a:lnTo>
                  <a:lnTo>
                    <a:pt x="20989" y="274275"/>
                  </a:lnTo>
                  <a:lnTo>
                    <a:pt x="5453" y="234178"/>
                  </a:lnTo>
                  <a:lnTo>
                    <a:pt x="0" y="19050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3508533" y="6182359"/>
            <a:ext cx="4667885" cy="177800"/>
          </a:xfrm>
          <a:prstGeom prst="rect">
            <a:avLst/>
          </a:prstGeom>
        </p:spPr>
        <p:txBody>
          <a:bodyPr vert="horz" wrap="square" lIns="0" tIns="12065" rIns="0" bIns="0" rtlCol="0">
            <a:spAutoFit/>
          </a:bodyPr>
          <a:lstStyle/>
          <a:p>
            <a:pPr marL="12700">
              <a:lnSpc>
                <a:spcPct val="100000"/>
              </a:lnSpc>
              <a:spcBef>
                <a:spcPts val="95"/>
              </a:spcBef>
            </a:pPr>
            <a:r>
              <a:rPr sz="1000" u="sng" spc="-5" dirty="0">
                <a:solidFill>
                  <a:srgbClr val="6FAC46"/>
                </a:solidFill>
                <a:uFill>
                  <a:solidFill>
                    <a:srgbClr val="6FAC46"/>
                  </a:solidFill>
                </a:uFill>
                <a:latin typeface="Calibri"/>
                <a:cs typeface="Calibri"/>
                <a:hlinkClick r:id="rId4"/>
              </a:rPr>
              <a:t>https://courses.cs.washington.edu/courses/csep590e/16au/slides/lecture5.pptx</a:t>
            </a:r>
            <a:r>
              <a:rPr sz="1000" spc="-5" dirty="0">
                <a:latin typeface="Calibri"/>
                <a:cs typeface="Calibri"/>
              </a:rPr>
              <a:t>,</a:t>
            </a:r>
            <a:r>
              <a:rPr sz="1000" spc="65" dirty="0">
                <a:latin typeface="Calibri"/>
                <a:cs typeface="Calibri"/>
              </a:rPr>
              <a:t> </a:t>
            </a:r>
            <a:r>
              <a:rPr sz="1000" spc="-10" dirty="0">
                <a:latin typeface="Calibri"/>
                <a:cs typeface="Calibri"/>
              </a:rPr>
              <a:t>slide</a:t>
            </a:r>
            <a:r>
              <a:rPr sz="1000" dirty="0">
                <a:latin typeface="Calibri"/>
                <a:cs typeface="Calibri"/>
              </a:rPr>
              <a:t> </a:t>
            </a:r>
            <a:r>
              <a:rPr sz="1000" spc="-10" dirty="0">
                <a:latin typeface="Calibri"/>
                <a:cs typeface="Calibri"/>
              </a:rPr>
              <a:t>27:</a:t>
            </a:r>
            <a:endParaRPr sz="1000">
              <a:latin typeface="Calibri"/>
              <a:cs typeface="Calibri"/>
            </a:endParaRPr>
          </a:p>
        </p:txBody>
      </p:sp>
      <p:sp>
        <p:nvSpPr>
          <p:cNvPr id="7" name="object 7"/>
          <p:cNvSpPr txBox="1"/>
          <p:nvPr/>
        </p:nvSpPr>
        <p:spPr>
          <a:xfrm>
            <a:off x="4042068" y="3197776"/>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1</a:t>
            </a:r>
            <a:endParaRPr sz="1800">
              <a:latin typeface="Calibri"/>
              <a:cs typeface="Calibri"/>
            </a:endParaRPr>
          </a:p>
        </p:txBody>
      </p:sp>
      <p:grpSp>
        <p:nvGrpSpPr>
          <p:cNvPr id="8" name="object 8"/>
          <p:cNvGrpSpPr/>
          <p:nvPr/>
        </p:nvGrpSpPr>
        <p:grpSpPr>
          <a:xfrm>
            <a:off x="5317045" y="3031045"/>
            <a:ext cx="424180" cy="390525"/>
            <a:chOff x="5317045" y="3031045"/>
            <a:chExt cx="424180" cy="390525"/>
          </a:xfrm>
        </p:grpSpPr>
        <p:sp>
          <p:nvSpPr>
            <p:cNvPr id="9" name="object 9"/>
            <p:cNvSpPr/>
            <p:nvPr/>
          </p:nvSpPr>
          <p:spPr>
            <a:xfrm>
              <a:off x="5321808" y="3035807"/>
              <a:ext cx="414655" cy="381000"/>
            </a:xfrm>
            <a:custGeom>
              <a:avLst/>
              <a:gdLst/>
              <a:ahLst/>
              <a:cxnLst/>
              <a:rect l="l" t="t" r="r" b="b"/>
              <a:pathLst>
                <a:path w="414654" h="381000">
                  <a:moveTo>
                    <a:pt x="207264" y="0"/>
                  </a:moveTo>
                  <a:lnTo>
                    <a:pt x="159741" y="5031"/>
                  </a:lnTo>
                  <a:lnTo>
                    <a:pt x="116116" y="19363"/>
                  </a:lnTo>
                  <a:lnTo>
                    <a:pt x="77632" y="41851"/>
                  </a:lnTo>
                  <a:lnTo>
                    <a:pt x="45534" y="71353"/>
                  </a:lnTo>
                  <a:lnTo>
                    <a:pt x="21067" y="106724"/>
                  </a:lnTo>
                  <a:lnTo>
                    <a:pt x="5474" y="146821"/>
                  </a:lnTo>
                  <a:lnTo>
                    <a:pt x="0" y="190500"/>
                  </a:lnTo>
                  <a:lnTo>
                    <a:pt x="5474" y="234178"/>
                  </a:lnTo>
                  <a:lnTo>
                    <a:pt x="21067" y="274275"/>
                  </a:lnTo>
                  <a:lnTo>
                    <a:pt x="45534" y="309646"/>
                  </a:lnTo>
                  <a:lnTo>
                    <a:pt x="77632" y="339148"/>
                  </a:lnTo>
                  <a:lnTo>
                    <a:pt x="116116" y="361636"/>
                  </a:lnTo>
                  <a:lnTo>
                    <a:pt x="159741" y="375968"/>
                  </a:lnTo>
                  <a:lnTo>
                    <a:pt x="207264" y="381000"/>
                  </a:lnTo>
                  <a:lnTo>
                    <a:pt x="254786" y="375968"/>
                  </a:lnTo>
                  <a:lnTo>
                    <a:pt x="298411" y="361636"/>
                  </a:lnTo>
                  <a:lnTo>
                    <a:pt x="336895" y="339148"/>
                  </a:lnTo>
                  <a:lnTo>
                    <a:pt x="368993" y="309646"/>
                  </a:lnTo>
                  <a:lnTo>
                    <a:pt x="393460" y="274275"/>
                  </a:lnTo>
                  <a:lnTo>
                    <a:pt x="409053" y="234178"/>
                  </a:lnTo>
                  <a:lnTo>
                    <a:pt x="414528" y="190500"/>
                  </a:lnTo>
                  <a:lnTo>
                    <a:pt x="409053" y="146821"/>
                  </a:lnTo>
                  <a:lnTo>
                    <a:pt x="393460" y="106724"/>
                  </a:lnTo>
                  <a:lnTo>
                    <a:pt x="368993" y="71353"/>
                  </a:lnTo>
                  <a:lnTo>
                    <a:pt x="336895" y="41851"/>
                  </a:lnTo>
                  <a:lnTo>
                    <a:pt x="298411" y="19363"/>
                  </a:lnTo>
                  <a:lnTo>
                    <a:pt x="254786" y="5031"/>
                  </a:lnTo>
                  <a:lnTo>
                    <a:pt x="207264" y="0"/>
                  </a:lnTo>
                  <a:close/>
                </a:path>
              </a:pathLst>
            </a:custGeom>
            <a:solidFill>
              <a:srgbClr val="5B9BD4"/>
            </a:solidFill>
          </p:spPr>
          <p:txBody>
            <a:bodyPr wrap="square" lIns="0" tIns="0" rIns="0" bIns="0" rtlCol="0"/>
            <a:lstStyle/>
            <a:p>
              <a:endParaRPr/>
            </a:p>
          </p:txBody>
        </p:sp>
        <p:sp>
          <p:nvSpPr>
            <p:cNvPr id="10" name="object 10"/>
            <p:cNvSpPr/>
            <p:nvPr/>
          </p:nvSpPr>
          <p:spPr>
            <a:xfrm>
              <a:off x="5321808" y="3035807"/>
              <a:ext cx="414655" cy="381000"/>
            </a:xfrm>
            <a:custGeom>
              <a:avLst/>
              <a:gdLst/>
              <a:ahLst/>
              <a:cxnLst/>
              <a:rect l="l" t="t" r="r" b="b"/>
              <a:pathLst>
                <a:path w="414654" h="381000">
                  <a:moveTo>
                    <a:pt x="0" y="190500"/>
                  </a:moveTo>
                  <a:lnTo>
                    <a:pt x="5474" y="146821"/>
                  </a:lnTo>
                  <a:lnTo>
                    <a:pt x="21067" y="106724"/>
                  </a:lnTo>
                  <a:lnTo>
                    <a:pt x="45534" y="71353"/>
                  </a:lnTo>
                  <a:lnTo>
                    <a:pt x="77632" y="41851"/>
                  </a:lnTo>
                  <a:lnTo>
                    <a:pt x="116116" y="19363"/>
                  </a:lnTo>
                  <a:lnTo>
                    <a:pt x="159741" y="5031"/>
                  </a:lnTo>
                  <a:lnTo>
                    <a:pt x="207264" y="0"/>
                  </a:lnTo>
                  <a:lnTo>
                    <a:pt x="254786" y="5031"/>
                  </a:lnTo>
                  <a:lnTo>
                    <a:pt x="298411" y="19363"/>
                  </a:lnTo>
                  <a:lnTo>
                    <a:pt x="336895" y="41851"/>
                  </a:lnTo>
                  <a:lnTo>
                    <a:pt x="368993" y="71353"/>
                  </a:lnTo>
                  <a:lnTo>
                    <a:pt x="393460" y="106724"/>
                  </a:lnTo>
                  <a:lnTo>
                    <a:pt x="409053" y="146821"/>
                  </a:lnTo>
                  <a:lnTo>
                    <a:pt x="414528" y="190500"/>
                  </a:lnTo>
                  <a:lnTo>
                    <a:pt x="409053" y="234178"/>
                  </a:lnTo>
                  <a:lnTo>
                    <a:pt x="393460" y="274275"/>
                  </a:lnTo>
                  <a:lnTo>
                    <a:pt x="368993" y="309646"/>
                  </a:lnTo>
                  <a:lnTo>
                    <a:pt x="336895" y="339148"/>
                  </a:lnTo>
                  <a:lnTo>
                    <a:pt x="298411" y="361636"/>
                  </a:lnTo>
                  <a:lnTo>
                    <a:pt x="254786" y="375968"/>
                  </a:lnTo>
                  <a:lnTo>
                    <a:pt x="207264" y="381000"/>
                  </a:lnTo>
                  <a:lnTo>
                    <a:pt x="159741" y="375968"/>
                  </a:lnTo>
                  <a:lnTo>
                    <a:pt x="116116" y="361636"/>
                  </a:lnTo>
                  <a:lnTo>
                    <a:pt x="77632" y="339148"/>
                  </a:lnTo>
                  <a:lnTo>
                    <a:pt x="45534" y="309646"/>
                  </a:lnTo>
                  <a:lnTo>
                    <a:pt x="21067" y="274275"/>
                  </a:lnTo>
                  <a:lnTo>
                    <a:pt x="5474" y="234178"/>
                  </a:lnTo>
                  <a:lnTo>
                    <a:pt x="0" y="190500"/>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5461804" y="3109907"/>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2</a:t>
            </a:r>
            <a:endParaRPr sz="1800">
              <a:latin typeface="Calibri"/>
              <a:cs typeface="Calibri"/>
            </a:endParaRPr>
          </a:p>
        </p:txBody>
      </p:sp>
      <p:grpSp>
        <p:nvGrpSpPr>
          <p:cNvPr id="12" name="object 12"/>
          <p:cNvGrpSpPr/>
          <p:nvPr/>
        </p:nvGrpSpPr>
        <p:grpSpPr>
          <a:xfrm>
            <a:off x="6423469" y="3945445"/>
            <a:ext cx="422909" cy="390525"/>
            <a:chOff x="6423469" y="3945445"/>
            <a:chExt cx="422909" cy="390525"/>
          </a:xfrm>
        </p:grpSpPr>
        <p:sp>
          <p:nvSpPr>
            <p:cNvPr id="13" name="object 13"/>
            <p:cNvSpPr/>
            <p:nvPr/>
          </p:nvSpPr>
          <p:spPr>
            <a:xfrm>
              <a:off x="6428232" y="3950208"/>
              <a:ext cx="413384" cy="381000"/>
            </a:xfrm>
            <a:custGeom>
              <a:avLst/>
              <a:gdLst/>
              <a:ahLst/>
              <a:cxnLst/>
              <a:rect l="l" t="t" r="r" b="b"/>
              <a:pathLst>
                <a:path w="413384" h="381000">
                  <a:moveTo>
                    <a:pt x="206502" y="0"/>
                  </a:moveTo>
                  <a:lnTo>
                    <a:pt x="159153" y="5031"/>
                  </a:lnTo>
                  <a:lnTo>
                    <a:pt x="115688" y="19363"/>
                  </a:lnTo>
                  <a:lnTo>
                    <a:pt x="77346" y="41851"/>
                  </a:lnTo>
                  <a:lnTo>
                    <a:pt x="45366" y="71353"/>
                  </a:lnTo>
                  <a:lnTo>
                    <a:pt x="20989" y="106724"/>
                  </a:lnTo>
                  <a:lnTo>
                    <a:pt x="5453" y="146821"/>
                  </a:lnTo>
                  <a:lnTo>
                    <a:pt x="0" y="190500"/>
                  </a:lnTo>
                  <a:lnTo>
                    <a:pt x="5453" y="234178"/>
                  </a:lnTo>
                  <a:lnTo>
                    <a:pt x="20989" y="274275"/>
                  </a:lnTo>
                  <a:lnTo>
                    <a:pt x="45366" y="309646"/>
                  </a:lnTo>
                  <a:lnTo>
                    <a:pt x="77346" y="339148"/>
                  </a:lnTo>
                  <a:lnTo>
                    <a:pt x="115688" y="361636"/>
                  </a:lnTo>
                  <a:lnTo>
                    <a:pt x="159153" y="375968"/>
                  </a:lnTo>
                  <a:lnTo>
                    <a:pt x="206502" y="381000"/>
                  </a:lnTo>
                  <a:lnTo>
                    <a:pt x="253850" y="375968"/>
                  </a:lnTo>
                  <a:lnTo>
                    <a:pt x="297315" y="361636"/>
                  </a:lnTo>
                  <a:lnTo>
                    <a:pt x="335657" y="339148"/>
                  </a:lnTo>
                  <a:lnTo>
                    <a:pt x="367637" y="309646"/>
                  </a:lnTo>
                  <a:lnTo>
                    <a:pt x="392014" y="274275"/>
                  </a:lnTo>
                  <a:lnTo>
                    <a:pt x="407550" y="234178"/>
                  </a:lnTo>
                  <a:lnTo>
                    <a:pt x="413004" y="190500"/>
                  </a:lnTo>
                  <a:lnTo>
                    <a:pt x="407550" y="146821"/>
                  </a:lnTo>
                  <a:lnTo>
                    <a:pt x="392014" y="106724"/>
                  </a:lnTo>
                  <a:lnTo>
                    <a:pt x="367637" y="71353"/>
                  </a:lnTo>
                  <a:lnTo>
                    <a:pt x="335657" y="41851"/>
                  </a:lnTo>
                  <a:lnTo>
                    <a:pt x="297315" y="19363"/>
                  </a:lnTo>
                  <a:lnTo>
                    <a:pt x="253850" y="5031"/>
                  </a:lnTo>
                  <a:lnTo>
                    <a:pt x="206502" y="0"/>
                  </a:lnTo>
                  <a:close/>
                </a:path>
              </a:pathLst>
            </a:custGeom>
            <a:solidFill>
              <a:srgbClr val="00B8FF"/>
            </a:solidFill>
          </p:spPr>
          <p:txBody>
            <a:bodyPr wrap="square" lIns="0" tIns="0" rIns="0" bIns="0" rtlCol="0"/>
            <a:lstStyle/>
            <a:p>
              <a:endParaRPr/>
            </a:p>
          </p:txBody>
        </p:sp>
        <p:sp>
          <p:nvSpPr>
            <p:cNvPr id="14" name="object 14"/>
            <p:cNvSpPr/>
            <p:nvPr/>
          </p:nvSpPr>
          <p:spPr>
            <a:xfrm>
              <a:off x="6428232" y="3950208"/>
              <a:ext cx="413384" cy="381000"/>
            </a:xfrm>
            <a:custGeom>
              <a:avLst/>
              <a:gdLst/>
              <a:ahLst/>
              <a:cxnLst/>
              <a:rect l="l" t="t" r="r" b="b"/>
              <a:pathLst>
                <a:path w="413384" h="381000">
                  <a:moveTo>
                    <a:pt x="0" y="190500"/>
                  </a:moveTo>
                  <a:lnTo>
                    <a:pt x="5453" y="146821"/>
                  </a:lnTo>
                  <a:lnTo>
                    <a:pt x="20989" y="106724"/>
                  </a:lnTo>
                  <a:lnTo>
                    <a:pt x="45366" y="71353"/>
                  </a:lnTo>
                  <a:lnTo>
                    <a:pt x="77346" y="41851"/>
                  </a:lnTo>
                  <a:lnTo>
                    <a:pt x="115688" y="19363"/>
                  </a:lnTo>
                  <a:lnTo>
                    <a:pt x="159153" y="5031"/>
                  </a:lnTo>
                  <a:lnTo>
                    <a:pt x="206502" y="0"/>
                  </a:lnTo>
                  <a:lnTo>
                    <a:pt x="253850" y="5031"/>
                  </a:lnTo>
                  <a:lnTo>
                    <a:pt x="297315" y="19363"/>
                  </a:lnTo>
                  <a:lnTo>
                    <a:pt x="335657" y="41851"/>
                  </a:lnTo>
                  <a:lnTo>
                    <a:pt x="367637" y="71353"/>
                  </a:lnTo>
                  <a:lnTo>
                    <a:pt x="392014" y="106724"/>
                  </a:lnTo>
                  <a:lnTo>
                    <a:pt x="407550" y="146821"/>
                  </a:lnTo>
                  <a:lnTo>
                    <a:pt x="413004" y="190500"/>
                  </a:lnTo>
                  <a:lnTo>
                    <a:pt x="407550" y="234178"/>
                  </a:lnTo>
                  <a:lnTo>
                    <a:pt x="392014" y="274275"/>
                  </a:lnTo>
                  <a:lnTo>
                    <a:pt x="367637" y="309646"/>
                  </a:lnTo>
                  <a:lnTo>
                    <a:pt x="335657" y="339148"/>
                  </a:lnTo>
                  <a:lnTo>
                    <a:pt x="297315" y="361636"/>
                  </a:lnTo>
                  <a:lnTo>
                    <a:pt x="253850" y="375968"/>
                  </a:lnTo>
                  <a:lnTo>
                    <a:pt x="206502" y="381000"/>
                  </a:lnTo>
                  <a:lnTo>
                    <a:pt x="159153" y="375968"/>
                  </a:lnTo>
                  <a:lnTo>
                    <a:pt x="115688" y="361636"/>
                  </a:lnTo>
                  <a:lnTo>
                    <a:pt x="77346" y="339148"/>
                  </a:lnTo>
                  <a:lnTo>
                    <a:pt x="45366" y="309646"/>
                  </a:lnTo>
                  <a:lnTo>
                    <a:pt x="20989" y="274275"/>
                  </a:lnTo>
                  <a:lnTo>
                    <a:pt x="5453" y="234178"/>
                  </a:lnTo>
                  <a:lnTo>
                    <a:pt x="0" y="190500"/>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6567064" y="4024252"/>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3</a:t>
            </a:r>
            <a:endParaRPr sz="1800">
              <a:latin typeface="Calibri"/>
              <a:cs typeface="Calibri"/>
            </a:endParaRPr>
          </a:p>
        </p:txBody>
      </p:sp>
      <p:sp>
        <p:nvSpPr>
          <p:cNvPr id="20" name="Footer Placeholder 19">
            <a:extLst>
              <a:ext uri="{FF2B5EF4-FFF2-40B4-BE49-F238E27FC236}">
                <a16:creationId xmlns:a16="http://schemas.microsoft.com/office/drawing/2014/main" id="{F237D31C-938A-4D1D-B611-C3279AC7CAE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2624" y="2883407"/>
            <a:ext cx="1828799" cy="1469135"/>
          </a:xfrm>
          <a:prstGeom prst="rect">
            <a:avLst/>
          </a:prstGeom>
        </p:spPr>
      </p:pic>
      <p:sp>
        <p:nvSpPr>
          <p:cNvPr id="3" name="object 3"/>
          <p:cNvSpPr txBox="1"/>
          <p:nvPr/>
        </p:nvSpPr>
        <p:spPr>
          <a:xfrm>
            <a:off x="1259987" y="2904172"/>
            <a:ext cx="1649730" cy="139700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Calibri"/>
                <a:cs typeface="Calibri"/>
              </a:rPr>
              <a:t>Bob's </a:t>
            </a:r>
            <a:r>
              <a:rPr sz="1800" b="1" dirty="0">
                <a:latin typeface="Calibri"/>
                <a:cs typeface="Calibri"/>
              </a:rPr>
              <a:t> </a:t>
            </a:r>
            <a:r>
              <a:rPr sz="1800" b="1" spc="-15" dirty="0">
                <a:latin typeface="Calibri"/>
                <a:cs typeface="Calibri"/>
              </a:rPr>
              <a:t>Workstation </a:t>
            </a:r>
            <a:r>
              <a:rPr sz="1800" b="1" spc="-10" dirty="0">
                <a:latin typeface="Calibri"/>
                <a:cs typeface="Calibri"/>
              </a:rPr>
              <a:t> </a:t>
            </a:r>
            <a:r>
              <a:rPr sz="1800" b="1" dirty="0">
                <a:latin typeface="Calibri"/>
                <a:cs typeface="Calibri"/>
              </a:rPr>
              <a:t>(</a:t>
            </a:r>
            <a:r>
              <a:rPr sz="1800" b="1" spc="5" dirty="0">
                <a:latin typeface="Calibri"/>
                <a:cs typeface="Calibri"/>
              </a:rPr>
              <a:t>b</a:t>
            </a:r>
            <a:r>
              <a:rPr sz="1800" b="1" dirty="0">
                <a:latin typeface="Calibri"/>
                <a:cs typeface="Calibri"/>
              </a:rPr>
              <a:t>o</a:t>
            </a:r>
            <a:r>
              <a:rPr sz="1800" b="1" spc="-10" dirty="0">
                <a:latin typeface="Calibri"/>
                <a:cs typeface="Calibri"/>
              </a:rPr>
              <a:t>bw</a:t>
            </a:r>
            <a:r>
              <a:rPr sz="1800" b="1" spc="-25" dirty="0">
                <a:latin typeface="Calibri"/>
                <a:cs typeface="Calibri"/>
              </a:rPr>
              <a:t>s</a:t>
            </a:r>
            <a:r>
              <a:rPr sz="1800" b="1" spc="-15" dirty="0">
                <a:latin typeface="Calibri"/>
                <a:cs typeface="Calibri"/>
              </a:rPr>
              <a:t>t</a:t>
            </a:r>
            <a:r>
              <a:rPr sz="1800" b="1" spc="-25" dirty="0">
                <a:latin typeface="Calibri"/>
                <a:cs typeface="Calibri"/>
              </a:rPr>
              <a:t>a</a:t>
            </a:r>
            <a:r>
              <a:rPr sz="1800" b="1" dirty="0">
                <a:latin typeface="Calibri"/>
                <a:cs typeface="Calibri"/>
              </a:rPr>
              <a:t>ti</a:t>
            </a:r>
            <a:r>
              <a:rPr sz="1800" b="1" spc="-10" dirty="0">
                <a:latin typeface="Calibri"/>
                <a:cs typeface="Calibri"/>
              </a:rPr>
              <a:t>on</a:t>
            </a:r>
            <a:r>
              <a:rPr sz="1800" b="1" spc="-5" dirty="0">
                <a:latin typeface="Calibri"/>
                <a:cs typeface="Calibri"/>
              </a:rPr>
              <a:t>.</a:t>
            </a:r>
            <a:r>
              <a:rPr sz="1800" b="1" spc="-25" dirty="0">
                <a:latin typeface="Calibri"/>
                <a:cs typeface="Calibri"/>
              </a:rPr>
              <a:t>c</a:t>
            </a:r>
            <a:r>
              <a:rPr sz="1800" b="1" dirty="0">
                <a:latin typeface="Calibri"/>
                <a:cs typeface="Calibri"/>
              </a:rPr>
              <a:t>or  </a:t>
            </a:r>
            <a:r>
              <a:rPr sz="1800" b="1" spc="-10" dirty="0">
                <a:latin typeface="Calibri"/>
                <a:cs typeface="Calibri"/>
              </a:rPr>
              <a:t>pdomain.exampl </a:t>
            </a:r>
            <a:r>
              <a:rPr sz="1800" b="1" spc="-395" dirty="0">
                <a:latin typeface="Calibri"/>
                <a:cs typeface="Calibri"/>
              </a:rPr>
              <a:t> </a:t>
            </a:r>
            <a:r>
              <a:rPr sz="1800" b="1" spc="-5" dirty="0">
                <a:latin typeface="Calibri"/>
                <a:cs typeface="Calibri"/>
              </a:rPr>
              <a:t>e.com)</a:t>
            </a:r>
            <a:endParaRPr sz="1800">
              <a:latin typeface="Calibri"/>
              <a:cs typeface="Calibri"/>
            </a:endParaRPr>
          </a:p>
        </p:txBody>
      </p:sp>
      <p:pic>
        <p:nvPicPr>
          <p:cNvPr id="4" name="object 4"/>
          <p:cNvPicPr/>
          <p:nvPr/>
        </p:nvPicPr>
        <p:blipFill>
          <a:blip r:embed="rId3" cstate="print"/>
          <a:stretch>
            <a:fillRect/>
          </a:stretch>
        </p:blipFill>
        <p:spPr>
          <a:xfrm>
            <a:off x="9966959" y="1798320"/>
            <a:ext cx="1129283" cy="2474974"/>
          </a:xfrm>
          <a:prstGeom prst="rect">
            <a:avLst/>
          </a:prstGeom>
        </p:spPr>
      </p:pic>
      <p:sp>
        <p:nvSpPr>
          <p:cNvPr id="5" name="object 5"/>
          <p:cNvSpPr txBox="1"/>
          <p:nvPr/>
        </p:nvSpPr>
        <p:spPr>
          <a:xfrm>
            <a:off x="10043624" y="2459513"/>
            <a:ext cx="953135" cy="112268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KDC</a:t>
            </a:r>
            <a:endParaRPr sz="1800">
              <a:latin typeface="Calibri"/>
              <a:cs typeface="Calibri"/>
            </a:endParaRPr>
          </a:p>
          <a:p>
            <a:pPr marL="12700" marR="5080" algn="just">
              <a:lnSpc>
                <a:spcPct val="100000"/>
              </a:lnSpc>
            </a:pPr>
            <a:r>
              <a:rPr sz="1800" b="1" dirty="0">
                <a:latin typeface="Calibri"/>
                <a:cs typeface="Calibri"/>
              </a:rPr>
              <a:t>(</a:t>
            </a:r>
            <a:r>
              <a:rPr sz="1800" b="1" spc="-10" dirty="0">
                <a:latin typeface="Calibri"/>
                <a:cs typeface="Calibri"/>
              </a:rPr>
              <a:t>c</a:t>
            </a:r>
            <a:r>
              <a:rPr sz="1800" b="1" dirty="0">
                <a:latin typeface="Calibri"/>
                <a:cs typeface="Calibri"/>
              </a:rPr>
              <a:t>o</a:t>
            </a:r>
            <a:r>
              <a:rPr sz="1800" b="1" spc="-5" dirty="0">
                <a:latin typeface="Calibri"/>
                <a:cs typeface="Calibri"/>
              </a:rPr>
              <a:t>r</a:t>
            </a:r>
            <a:r>
              <a:rPr sz="1800" b="1" spc="5" dirty="0">
                <a:latin typeface="Calibri"/>
                <a:cs typeface="Calibri"/>
              </a:rPr>
              <a:t>pd</a:t>
            </a:r>
            <a:r>
              <a:rPr sz="1800" b="1" dirty="0">
                <a:latin typeface="Calibri"/>
                <a:cs typeface="Calibri"/>
              </a:rPr>
              <a:t>om  </a:t>
            </a:r>
            <a:r>
              <a:rPr sz="1800" b="1" spc="-10" dirty="0">
                <a:latin typeface="Calibri"/>
                <a:cs typeface="Calibri"/>
              </a:rPr>
              <a:t>ain.exam </a:t>
            </a:r>
            <a:r>
              <a:rPr sz="1800" b="1" spc="-5" dirty="0">
                <a:latin typeface="Calibri"/>
                <a:cs typeface="Calibri"/>
              </a:rPr>
              <a:t> ple.com)</a:t>
            </a:r>
            <a:endParaRPr sz="1800">
              <a:latin typeface="Calibri"/>
              <a:cs typeface="Calibri"/>
            </a:endParaRPr>
          </a:p>
        </p:txBody>
      </p:sp>
      <p:grpSp>
        <p:nvGrpSpPr>
          <p:cNvPr id="6" name="object 6"/>
          <p:cNvGrpSpPr/>
          <p:nvPr/>
        </p:nvGrpSpPr>
        <p:grpSpPr>
          <a:xfrm>
            <a:off x="2090673" y="604841"/>
            <a:ext cx="8447405" cy="3786504"/>
            <a:chOff x="2090673" y="604841"/>
            <a:chExt cx="8447405" cy="3786504"/>
          </a:xfrm>
        </p:grpSpPr>
        <p:sp>
          <p:nvSpPr>
            <p:cNvPr id="7" name="object 7"/>
            <p:cNvSpPr/>
            <p:nvPr/>
          </p:nvSpPr>
          <p:spPr>
            <a:xfrm>
              <a:off x="2097023" y="1798421"/>
              <a:ext cx="8364855" cy="1084580"/>
            </a:xfrm>
            <a:custGeom>
              <a:avLst/>
              <a:gdLst/>
              <a:ahLst/>
              <a:cxnLst/>
              <a:rect l="l" t="t" r="r" b="b"/>
              <a:pathLst>
                <a:path w="8364855" h="1084580">
                  <a:moveTo>
                    <a:pt x="0" y="1084160"/>
                  </a:moveTo>
                  <a:lnTo>
                    <a:pt x="71073" y="1084058"/>
                  </a:lnTo>
                  <a:lnTo>
                    <a:pt x="142128" y="1083753"/>
                  </a:lnTo>
                  <a:lnTo>
                    <a:pt x="213147" y="1083247"/>
                  </a:lnTo>
                  <a:lnTo>
                    <a:pt x="284113" y="1082542"/>
                  </a:lnTo>
                  <a:lnTo>
                    <a:pt x="355007" y="1081642"/>
                  </a:lnTo>
                  <a:lnTo>
                    <a:pt x="425811" y="1080548"/>
                  </a:lnTo>
                  <a:lnTo>
                    <a:pt x="496507" y="1079262"/>
                  </a:lnTo>
                  <a:lnTo>
                    <a:pt x="567078" y="1077787"/>
                  </a:lnTo>
                  <a:lnTo>
                    <a:pt x="637505" y="1076125"/>
                  </a:lnTo>
                  <a:lnTo>
                    <a:pt x="707770" y="1074278"/>
                  </a:lnTo>
                  <a:lnTo>
                    <a:pt x="777857" y="1072250"/>
                  </a:lnTo>
                  <a:lnTo>
                    <a:pt x="847745" y="1070041"/>
                  </a:lnTo>
                  <a:lnTo>
                    <a:pt x="917419" y="1067655"/>
                  </a:lnTo>
                  <a:lnTo>
                    <a:pt x="986859" y="1065093"/>
                  </a:lnTo>
                  <a:lnTo>
                    <a:pt x="1056048" y="1062359"/>
                  </a:lnTo>
                  <a:lnTo>
                    <a:pt x="1124967" y="1059453"/>
                  </a:lnTo>
                  <a:lnTo>
                    <a:pt x="1193600" y="1056380"/>
                  </a:lnTo>
                  <a:lnTo>
                    <a:pt x="1261927" y="1053140"/>
                  </a:lnTo>
                  <a:lnTo>
                    <a:pt x="1329932" y="1049736"/>
                  </a:lnTo>
                  <a:lnTo>
                    <a:pt x="1397595" y="1046171"/>
                  </a:lnTo>
                  <a:lnTo>
                    <a:pt x="1464899" y="1042446"/>
                  </a:lnTo>
                  <a:lnTo>
                    <a:pt x="1531827" y="1038565"/>
                  </a:lnTo>
                  <a:lnTo>
                    <a:pt x="1598360" y="1034529"/>
                  </a:lnTo>
                  <a:lnTo>
                    <a:pt x="1664480" y="1030341"/>
                  </a:lnTo>
                  <a:lnTo>
                    <a:pt x="1730169" y="1026003"/>
                  </a:lnTo>
                  <a:lnTo>
                    <a:pt x="1795410" y="1021518"/>
                  </a:lnTo>
                  <a:lnTo>
                    <a:pt x="1860184" y="1016887"/>
                  </a:lnTo>
                  <a:lnTo>
                    <a:pt x="1924473" y="1012113"/>
                  </a:lnTo>
                  <a:lnTo>
                    <a:pt x="1988260" y="1007198"/>
                  </a:lnTo>
                  <a:lnTo>
                    <a:pt x="2051527" y="1002145"/>
                  </a:lnTo>
                  <a:lnTo>
                    <a:pt x="2114255" y="996955"/>
                  </a:lnTo>
                  <a:lnTo>
                    <a:pt x="2176427" y="991632"/>
                  </a:lnTo>
                  <a:lnTo>
                    <a:pt x="2238025" y="986177"/>
                  </a:lnTo>
                  <a:lnTo>
                    <a:pt x="2299030" y="980594"/>
                  </a:lnTo>
                  <a:lnTo>
                    <a:pt x="2359425" y="974883"/>
                  </a:lnTo>
                  <a:lnTo>
                    <a:pt x="2419192" y="969048"/>
                  </a:lnTo>
                  <a:lnTo>
                    <a:pt x="2478313" y="963090"/>
                  </a:lnTo>
                  <a:lnTo>
                    <a:pt x="2536770" y="957013"/>
                  </a:lnTo>
                  <a:lnTo>
                    <a:pt x="2594545" y="950817"/>
                  </a:lnTo>
                  <a:lnTo>
                    <a:pt x="2651620" y="944507"/>
                  </a:lnTo>
                  <a:lnTo>
                    <a:pt x="2707978" y="938083"/>
                  </a:lnTo>
                  <a:lnTo>
                    <a:pt x="2763599" y="931549"/>
                  </a:lnTo>
                  <a:lnTo>
                    <a:pt x="2818467" y="924906"/>
                  </a:lnTo>
                  <a:lnTo>
                    <a:pt x="2872563" y="918157"/>
                  </a:lnTo>
                  <a:lnTo>
                    <a:pt x="2925869" y="911305"/>
                  </a:lnTo>
                  <a:lnTo>
                    <a:pt x="2978368" y="904351"/>
                  </a:lnTo>
                  <a:lnTo>
                    <a:pt x="3030041" y="897297"/>
                  </a:lnTo>
                  <a:lnTo>
                    <a:pt x="3080871" y="890147"/>
                  </a:lnTo>
                  <a:lnTo>
                    <a:pt x="3130840" y="882902"/>
                  </a:lnTo>
                  <a:lnTo>
                    <a:pt x="3179929" y="875565"/>
                  </a:lnTo>
                  <a:lnTo>
                    <a:pt x="3228120" y="868138"/>
                  </a:lnTo>
                  <a:lnTo>
                    <a:pt x="3275397" y="860623"/>
                  </a:lnTo>
                  <a:lnTo>
                    <a:pt x="3321740" y="853023"/>
                  </a:lnTo>
                  <a:lnTo>
                    <a:pt x="3367132" y="845340"/>
                  </a:lnTo>
                  <a:lnTo>
                    <a:pt x="3411555" y="837576"/>
                  </a:lnTo>
                  <a:lnTo>
                    <a:pt x="3454991" y="829734"/>
                  </a:lnTo>
                  <a:lnTo>
                    <a:pt x="3497422" y="821815"/>
                  </a:lnTo>
                  <a:lnTo>
                    <a:pt x="3538830" y="813823"/>
                  </a:lnTo>
                  <a:lnTo>
                    <a:pt x="3579197" y="805759"/>
                  </a:lnTo>
                  <a:lnTo>
                    <a:pt x="3618505" y="797626"/>
                  </a:lnTo>
                  <a:lnTo>
                    <a:pt x="3656737" y="789426"/>
                  </a:lnTo>
                  <a:lnTo>
                    <a:pt x="3729898" y="772835"/>
                  </a:lnTo>
                  <a:lnTo>
                    <a:pt x="3798536" y="756004"/>
                  </a:lnTo>
                  <a:lnTo>
                    <a:pt x="3862509" y="738951"/>
                  </a:lnTo>
                  <a:lnTo>
                    <a:pt x="3921672" y="721696"/>
                  </a:lnTo>
                  <a:lnTo>
                    <a:pt x="3975881" y="704255"/>
                  </a:lnTo>
                  <a:lnTo>
                    <a:pt x="4024994" y="686649"/>
                  </a:lnTo>
                  <a:lnTo>
                    <a:pt x="4068867" y="668895"/>
                  </a:lnTo>
                  <a:lnTo>
                    <a:pt x="4107356" y="651012"/>
                  </a:lnTo>
                  <a:lnTo>
                    <a:pt x="4154680" y="623986"/>
                  </a:lnTo>
                  <a:lnTo>
                    <a:pt x="4189083" y="596773"/>
                  </a:lnTo>
                  <a:lnTo>
                    <a:pt x="4214016" y="560306"/>
                  </a:lnTo>
                  <a:lnTo>
                    <a:pt x="4217187" y="542036"/>
                  </a:lnTo>
                  <a:lnTo>
                    <a:pt x="4218001" y="532792"/>
                  </a:lnTo>
                  <a:lnTo>
                    <a:pt x="4237236" y="495864"/>
                  </a:lnTo>
                  <a:lnTo>
                    <a:pt x="4267919" y="468285"/>
                  </a:lnTo>
                  <a:lnTo>
                    <a:pt x="4311977" y="440878"/>
                  </a:lnTo>
                  <a:lnTo>
                    <a:pt x="4348533" y="422735"/>
                  </a:lnTo>
                  <a:lnTo>
                    <a:pt x="4390662" y="404715"/>
                  </a:lnTo>
                  <a:lnTo>
                    <a:pt x="4438216" y="386839"/>
                  </a:lnTo>
                  <a:lnTo>
                    <a:pt x="4491046" y="369125"/>
                  </a:lnTo>
                  <a:lnTo>
                    <a:pt x="4549003" y="351593"/>
                  </a:lnTo>
                  <a:lnTo>
                    <a:pt x="4611938" y="334262"/>
                  </a:lnTo>
                  <a:lnTo>
                    <a:pt x="4679703" y="317150"/>
                  </a:lnTo>
                  <a:lnTo>
                    <a:pt x="4752150" y="300278"/>
                  </a:lnTo>
                  <a:lnTo>
                    <a:pt x="4790082" y="291937"/>
                  </a:lnTo>
                  <a:lnTo>
                    <a:pt x="4829128" y="283663"/>
                  </a:lnTo>
                  <a:lnTo>
                    <a:pt x="4869271" y="275458"/>
                  </a:lnTo>
                  <a:lnTo>
                    <a:pt x="4910491" y="267325"/>
                  </a:lnTo>
                  <a:lnTo>
                    <a:pt x="4952770" y="259267"/>
                  </a:lnTo>
                  <a:lnTo>
                    <a:pt x="4996089" y="251284"/>
                  </a:lnTo>
                  <a:lnTo>
                    <a:pt x="5040429" y="243381"/>
                  </a:lnTo>
                  <a:lnTo>
                    <a:pt x="5085773" y="235558"/>
                  </a:lnTo>
                  <a:lnTo>
                    <a:pt x="5132101" y="227820"/>
                  </a:lnTo>
                  <a:lnTo>
                    <a:pt x="5179395" y="220167"/>
                  </a:lnTo>
                  <a:lnTo>
                    <a:pt x="5227636" y="212603"/>
                  </a:lnTo>
                  <a:lnTo>
                    <a:pt x="5276806" y="205129"/>
                  </a:lnTo>
                  <a:lnTo>
                    <a:pt x="5326886" y="197749"/>
                  </a:lnTo>
                  <a:lnTo>
                    <a:pt x="5377857" y="190464"/>
                  </a:lnTo>
                  <a:lnTo>
                    <a:pt x="5429702" y="183277"/>
                  </a:lnTo>
                  <a:lnTo>
                    <a:pt x="5482400" y="176191"/>
                  </a:lnTo>
                  <a:lnTo>
                    <a:pt x="5535935" y="169207"/>
                  </a:lnTo>
                  <a:lnTo>
                    <a:pt x="5590286" y="162329"/>
                  </a:lnTo>
                  <a:lnTo>
                    <a:pt x="5645437" y="155558"/>
                  </a:lnTo>
                  <a:lnTo>
                    <a:pt x="5701367" y="148897"/>
                  </a:lnTo>
                  <a:lnTo>
                    <a:pt x="5758058" y="142348"/>
                  </a:lnTo>
                  <a:lnTo>
                    <a:pt x="5815493" y="135913"/>
                  </a:lnTo>
                  <a:lnTo>
                    <a:pt x="5873651" y="129596"/>
                  </a:lnTo>
                  <a:lnTo>
                    <a:pt x="5932516" y="123399"/>
                  </a:lnTo>
                  <a:lnTo>
                    <a:pt x="5992067" y="117323"/>
                  </a:lnTo>
                  <a:lnTo>
                    <a:pt x="6052287" y="111371"/>
                  </a:lnTo>
                  <a:lnTo>
                    <a:pt x="6113156" y="105546"/>
                  </a:lnTo>
                  <a:lnTo>
                    <a:pt x="6174657" y="99851"/>
                  </a:lnTo>
                  <a:lnTo>
                    <a:pt x="6236771" y="94286"/>
                  </a:lnTo>
                  <a:lnTo>
                    <a:pt x="6299479" y="88855"/>
                  </a:lnTo>
                  <a:lnTo>
                    <a:pt x="6362763" y="83561"/>
                  </a:lnTo>
                  <a:lnTo>
                    <a:pt x="6426603" y="78405"/>
                  </a:lnTo>
                  <a:lnTo>
                    <a:pt x="6490982" y="73390"/>
                  </a:lnTo>
                  <a:lnTo>
                    <a:pt x="6555880" y="68518"/>
                  </a:lnTo>
                  <a:lnTo>
                    <a:pt x="6621280" y="63792"/>
                  </a:lnTo>
                  <a:lnTo>
                    <a:pt x="6687162" y="59215"/>
                  </a:lnTo>
                  <a:lnTo>
                    <a:pt x="6753509" y="54787"/>
                  </a:lnTo>
                  <a:lnTo>
                    <a:pt x="6820301" y="50513"/>
                  </a:lnTo>
                  <a:lnTo>
                    <a:pt x="6887519" y="46394"/>
                  </a:lnTo>
                  <a:lnTo>
                    <a:pt x="6955147" y="42433"/>
                  </a:lnTo>
                  <a:lnTo>
                    <a:pt x="7023163" y="38631"/>
                  </a:lnTo>
                  <a:lnTo>
                    <a:pt x="7091551" y="34993"/>
                  </a:lnTo>
                  <a:lnTo>
                    <a:pt x="7160291" y="31519"/>
                  </a:lnTo>
                  <a:lnTo>
                    <a:pt x="7229366" y="28212"/>
                  </a:lnTo>
                  <a:lnTo>
                    <a:pt x="7298755" y="25075"/>
                  </a:lnTo>
                  <a:lnTo>
                    <a:pt x="7368442" y="22110"/>
                  </a:lnTo>
                  <a:lnTo>
                    <a:pt x="7438406" y="19319"/>
                  </a:lnTo>
                  <a:lnTo>
                    <a:pt x="7508630" y="16705"/>
                  </a:lnTo>
                  <a:lnTo>
                    <a:pt x="7579096" y="14271"/>
                  </a:lnTo>
                  <a:lnTo>
                    <a:pt x="7649783" y="12018"/>
                  </a:lnTo>
                  <a:lnTo>
                    <a:pt x="7720675" y="9949"/>
                  </a:lnTo>
                  <a:lnTo>
                    <a:pt x="7791751" y="8066"/>
                  </a:lnTo>
                  <a:lnTo>
                    <a:pt x="7862995" y="6372"/>
                  </a:lnTo>
                  <a:lnTo>
                    <a:pt x="7934386" y="4869"/>
                  </a:lnTo>
                  <a:lnTo>
                    <a:pt x="8005907" y="3560"/>
                  </a:lnTo>
                  <a:lnTo>
                    <a:pt x="8077539" y="2446"/>
                  </a:lnTo>
                  <a:lnTo>
                    <a:pt x="8149263" y="1531"/>
                  </a:lnTo>
                  <a:lnTo>
                    <a:pt x="8221061" y="817"/>
                  </a:lnTo>
                  <a:lnTo>
                    <a:pt x="8292914" y="305"/>
                  </a:lnTo>
                  <a:lnTo>
                    <a:pt x="8364804" y="0"/>
                  </a:lnTo>
                </a:path>
              </a:pathLst>
            </a:custGeom>
            <a:ln w="12700">
              <a:solidFill>
                <a:srgbClr val="000000"/>
              </a:solidFill>
            </a:ln>
          </p:spPr>
          <p:txBody>
            <a:bodyPr wrap="square" lIns="0" tIns="0" rIns="0" bIns="0" rtlCol="0"/>
            <a:lstStyle/>
            <a:p>
              <a:endParaRPr/>
            </a:p>
          </p:txBody>
        </p:sp>
        <p:sp>
          <p:nvSpPr>
            <p:cNvPr id="8" name="object 8"/>
            <p:cNvSpPr/>
            <p:nvPr/>
          </p:nvSpPr>
          <p:spPr>
            <a:xfrm>
              <a:off x="10455151" y="1760330"/>
              <a:ext cx="76835" cy="76200"/>
            </a:xfrm>
            <a:custGeom>
              <a:avLst/>
              <a:gdLst/>
              <a:ahLst/>
              <a:cxnLst/>
              <a:rect l="l" t="t" r="r" b="b"/>
              <a:pathLst>
                <a:path w="76834" h="76200">
                  <a:moveTo>
                    <a:pt x="0" y="0"/>
                  </a:moveTo>
                  <a:lnTo>
                    <a:pt x="114" y="76200"/>
                  </a:lnTo>
                  <a:lnTo>
                    <a:pt x="76263" y="37985"/>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2166605" y="4273296"/>
              <a:ext cx="8364855" cy="79375"/>
            </a:xfrm>
            <a:custGeom>
              <a:avLst/>
              <a:gdLst/>
              <a:ahLst/>
              <a:cxnLst/>
              <a:rect l="l" t="t" r="r" b="b"/>
              <a:pathLst>
                <a:path w="8364855" h="79375">
                  <a:moveTo>
                    <a:pt x="8364804" y="0"/>
                  </a:moveTo>
                  <a:lnTo>
                    <a:pt x="8288593" y="8"/>
                  </a:lnTo>
                  <a:lnTo>
                    <a:pt x="8212405" y="34"/>
                  </a:lnTo>
                  <a:lnTo>
                    <a:pt x="8136261" y="76"/>
                  </a:lnTo>
                  <a:lnTo>
                    <a:pt x="8060183" y="136"/>
                  </a:lnTo>
                  <a:lnTo>
                    <a:pt x="7984193" y="211"/>
                  </a:lnTo>
                  <a:lnTo>
                    <a:pt x="7908315" y="303"/>
                  </a:lnTo>
                  <a:lnTo>
                    <a:pt x="7832569" y="411"/>
                  </a:lnTo>
                  <a:lnTo>
                    <a:pt x="7756978" y="535"/>
                  </a:lnTo>
                  <a:lnTo>
                    <a:pt x="7681564" y="674"/>
                  </a:lnTo>
                  <a:lnTo>
                    <a:pt x="7606349" y="829"/>
                  </a:lnTo>
                  <a:lnTo>
                    <a:pt x="7531355" y="999"/>
                  </a:lnTo>
                  <a:lnTo>
                    <a:pt x="7456605" y="1184"/>
                  </a:lnTo>
                  <a:lnTo>
                    <a:pt x="7382120" y="1384"/>
                  </a:lnTo>
                  <a:lnTo>
                    <a:pt x="7307923" y="1598"/>
                  </a:lnTo>
                  <a:lnTo>
                    <a:pt x="7234035" y="1827"/>
                  </a:lnTo>
                  <a:lnTo>
                    <a:pt x="7160480" y="2070"/>
                  </a:lnTo>
                  <a:lnTo>
                    <a:pt x="7087278" y="2327"/>
                  </a:lnTo>
                  <a:lnTo>
                    <a:pt x="7014453" y="2598"/>
                  </a:lnTo>
                  <a:lnTo>
                    <a:pt x="6942026" y="2882"/>
                  </a:lnTo>
                  <a:lnTo>
                    <a:pt x="6870019" y="3179"/>
                  </a:lnTo>
                  <a:lnTo>
                    <a:pt x="6798455" y="3490"/>
                  </a:lnTo>
                  <a:lnTo>
                    <a:pt x="6727355" y="3813"/>
                  </a:lnTo>
                  <a:lnTo>
                    <a:pt x="6656743" y="4150"/>
                  </a:lnTo>
                  <a:lnTo>
                    <a:pt x="6586639" y="4498"/>
                  </a:lnTo>
                  <a:lnTo>
                    <a:pt x="6517066" y="4859"/>
                  </a:lnTo>
                  <a:lnTo>
                    <a:pt x="6448046" y="5232"/>
                  </a:lnTo>
                  <a:lnTo>
                    <a:pt x="6379602" y="5617"/>
                  </a:lnTo>
                  <a:lnTo>
                    <a:pt x="6311755" y="6014"/>
                  </a:lnTo>
                  <a:lnTo>
                    <a:pt x="6244527" y="6422"/>
                  </a:lnTo>
                  <a:lnTo>
                    <a:pt x="6177942" y="6841"/>
                  </a:lnTo>
                  <a:lnTo>
                    <a:pt x="6112020" y="7272"/>
                  </a:lnTo>
                  <a:lnTo>
                    <a:pt x="6046784" y="7713"/>
                  </a:lnTo>
                  <a:lnTo>
                    <a:pt x="5982255" y="8165"/>
                  </a:lnTo>
                  <a:lnTo>
                    <a:pt x="5918458" y="8627"/>
                  </a:lnTo>
                  <a:lnTo>
                    <a:pt x="5855412" y="9099"/>
                  </a:lnTo>
                  <a:lnTo>
                    <a:pt x="5793141" y="9582"/>
                  </a:lnTo>
                  <a:lnTo>
                    <a:pt x="5731666" y="10074"/>
                  </a:lnTo>
                  <a:lnTo>
                    <a:pt x="5671010" y="10576"/>
                  </a:lnTo>
                  <a:lnTo>
                    <a:pt x="5611195" y="11087"/>
                  </a:lnTo>
                  <a:lnTo>
                    <a:pt x="5552243" y="11607"/>
                  </a:lnTo>
                  <a:lnTo>
                    <a:pt x="5494176" y="12136"/>
                  </a:lnTo>
                  <a:lnTo>
                    <a:pt x="5437016" y="12674"/>
                  </a:lnTo>
                  <a:lnTo>
                    <a:pt x="5380785" y="13221"/>
                  </a:lnTo>
                  <a:lnTo>
                    <a:pt x="5325506" y="13776"/>
                  </a:lnTo>
                  <a:lnTo>
                    <a:pt x="5271200" y="14339"/>
                  </a:lnTo>
                  <a:lnTo>
                    <a:pt x="5217890" y="14909"/>
                  </a:lnTo>
                  <a:lnTo>
                    <a:pt x="5165598" y="15488"/>
                  </a:lnTo>
                  <a:lnTo>
                    <a:pt x="5114346" y="16074"/>
                  </a:lnTo>
                  <a:lnTo>
                    <a:pt x="5064156" y="16667"/>
                  </a:lnTo>
                  <a:lnTo>
                    <a:pt x="5015050" y="17268"/>
                  </a:lnTo>
                  <a:lnTo>
                    <a:pt x="4967050" y="17875"/>
                  </a:lnTo>
                  <a:lnTo>
                    <a:pt x="4920179" y="18489"/>
                  </a:lnTo>
                  <a:lnTo>
                    <a:pt x="4874458" y="19110"/>
                  </a:lnTo>
                  <a:lnTo>
                    <a:pt x="4829910" y="19736"/>
                  </a:lnTo>
                  <a:lnTo>
                    <a:pt x="4786557" y="20369"/>
                  </a:lnTo>
                  <a:lnTo>
                    <a:pt x="4744421" y="21007"/>
                  </a:lnTo>
                  <a:lnTo>
                    <a:pt x="4703524" y="21651"/>
                  </a:lnTo>
                  <a:lnTo>
                    <a:pt x="4663888" y="22301"/>
                  </a:lnTo>
                  <a:lnTo>
                    <a:pt x="4625535" y="22956"/>
                  </a:lnTo>
                  <a:lnTo>
                    <a:pt x="4552769" y="24280"/>
                  </a:lnTo>
                  <a:lnTo>
                    <a:pt x="4485401" y="25622"/>
                  </a:lnTo>
                  <a:lnTo>
                    <a:pt x="4423609" y="26982"/>
                  </a:lnTo>
                  <a:lnTo>
                    <a:pt x="4367570" y="28356"/>
                  </a:lnTo>
                  <a:lnTo>
                    <a:pt x="4317461" y="29743"/>
                  </a:lnTo>
                  <a:lnTo>
                    <a:pt x="4273459" y="31142"/>
                  </a:lnTo>
                  <a:lnTo>
                    <a:pt x="4219293" y="33259"/>
                  </a:lnTo>
                  <a:lnTo>
                    <a:pt x="4179864" y="35392"/>
                  </a:lnTo>
                  <a:lnTo>
                    <a:pt x="4147604" y="39687"/>
                  </a:lnTo>
                  <a:lnTo>
                    <a:pt x="4146687" y="40405"/>
                  </a:lnTo>
                  <a:lnTo>
                    <a:pt x="4103783" y="44700"/>
                  </a:lnTo>
                  <a:lnTo>
                    <a:pt x="4059284" y="46831"/>
                  </a:lnTo>
                  <a:lnTo>
                    <a:pt x="4000219" y="48944"/>
                  </a:lnTo>
                  <a:lnTo>
                    <a:pt x="3953046" y="50338"/>
                  </a:lnTo>
                  <a:lnTo>
                    <a:pt x="3899844" y="51721"/>
                  </a:lnTo>
                  <a:lnTo>
                    <a:pt x="3840789" y="53089"/>
                  </a:lnTo>
                  <a:lnTo>
                    <a:pt x="3776060" y="54442"/>
                  </a:lnTo>
                  <a:lnTo>
                    <a:pt x="3705834" y="55776"/>
                  </a:lnTo>
                  <a:lnTo>
                    <a:pt x="3630288" y="57092"/>
                  </a:lnTo>
                  <a:lnTo>
                    <a:pt x="3590576" y="57742"/>
                  </a:lnTo>
                  <a:lnTo>
                    <a:pt x="3549601" y="58387"/>
                  </a:lnTo>
                  <a:lnTo>
                    <a:pt x="3507384" y="59026"/>
                  </a:lnTo>
                  <a:lnTo>
                    <a:pt x="3463949" y="59659"/>
                  </a:lnTo>
                  <a:lnTo>
                    <a:pt x="3419317" y="60286"/>
                  </a:lnTo>
                  <a:lnTo>
                    <a:pt x="3373511" y="60907"/>
                  </a:lnTo>
                  <a:lnTo>
                    <a:pt x="3326552" y="61522"/>
                  </a:lnTo>
                  <a:lnTo>
                    <a:pt x="3278463" y="62129"/>
                  </a:lnTo>
                  <a:lnTo>
                    <a:pt x="3229266" y="62730"/>
                  </a:lnTo>
                  <a:lnTo>
                    <a:pt x="3178984" y="63324"/>
                  </a:lnTo>
                  <a:lnTo>
                    <a:pt x="3127638" y="63910"/>
                  </a:lnTo>
                  <a:lnTo>
                    <a:pt x="3075251" y="64489"/>
                  </a:lnTo>
                  <a:lnTo>
                    <a:pt x="3021844" y="65060"/>
                  </a:lnTo>
                  <a:lnTo>
                    <a:pt x="2967441" y="65624"/>
                  </a:lnTo>
                  <a:lnTo>
                    <a:pt x="2912063" y="66179"/>
                  </a:lnTo>
                  <a:lnTo>
                    <a:pt x="2855733" y="66725"/>
                  </a:lnTo>
                  <a:lnTo>
                    <a:pt x="2798472" y="67263"/>
                  </a:lnTo>
                  <a:lnTo>
                    <a:pt x="2740303" y="67793"/>
                  </a:lnTo>
                  <a:lnTo>
                    <a:pt x="2681248" y="68313"/>
                  </a:lnTo>
                  <a:lnTo>
                    <a:pt x="2621330" y="68824"/>
                  </a:lnTo>
                  <a:lnTo>
                    <a:pt x="2560570" y="69326"/>
                  </a:lnTo>
                  <a:lnTo>
                    <a:pt x="2498990" y="69818"/>
                  </a:lnTo>
                  <a:lnTo>
                    <a:pt x="2436614" y="70301"/>
                  </a:lnTo>
                  <a:lnTo>
                    <a:pt x="2373462" y="70773"/>
                  </a:lnTo>
                  <a:lnTo>
                    <a:pt x="2309558" y="71235"/>
                  </a:lnTo>
                  <a:lnTo>
                    <a:pt x="2244923" y="71687"/>
                  </a:lnTo>
                  <a:lnTo>
                    <a:pt x="2179580" y="72128"/>
                  </a:lnTo>
                  <a:lnTo>
                    <a:pt x="2113551" y="72558"/>
                  </a:lnTo>
                  <a:lnTo>
                    <a:pt x="2046857" y="72977"/>
                  </a:lnTo>
                  <a:lnTo>
                    <a:pt x="1979522" y="73384"/>
                  </a:lnTo>
                  <a:lnTo>
                    <a:pt x="1911568" y="73781"/>
                  </a:lnTo>
                  <a:lnTo>
                    <a:pt x="1843016" y="74165"/>
                  </a:lnTo>
                  <a:lnTo>
                    <a:pt x="1773889" y="74538"/>
                  </a:lnTo>
                  <a:lnTo>
                    <a:pt x="1704209" y="74898"/>
                  </a:lnTo>
                  <a:lnTo>
                    <a:pt x="1633998" y="75246"/>
                  </a:lnTo>
                  <a:lnTo>
                    <a:pt x="1563279" y="75582"/>
                  </a:lnTo>
                  <a:lnTo>
                    <a:pt x="1492073" y="75905"/>
                  </a:lnTo>
                  <a:lnTo>
                    <a:pt x="1420403" y="76215"/>
                  </a:lnTo>
                  <a:lnTo>
                    <a:pt x="1348291" y="76512"/>
                  </a:lnTo>
                  <a:lnTo>
                    <a:pt x="1275759" y="76795"/>
                  </a:lnTo>
                  <a:lnTo>
                    <a:pt x="1202830" y="77065"/>
                  </a:lnTo>
                  <a:lnTo>
                    <a:pt x="1129525" y="77321"/>
                  </a:lnTo>
                  <a:lnTo>
                    <a:pt x="1055867" y="77563"/>
                  </a:lnTo>
                  <a:lnTo>
                    <a:pt x="981878" y="77790"/>
                  </a:lnTo>
                  <a:lnTo>
                    <a:pt x="907580" y="78004"/>
                  </a:lnTo>
                  <a:lnTo>
                    <a:pt x="832996" y="78202"/>
                  </a:lnTo>
                  <a:lnTo>
                    <a:pt x="758147" y="78386"/>
                  </a:lnTo>
                  <a:lnTo>
                    <a:pt x="683056" y="78555"/>
                  </a:lnTo>
                  <a:lnTo>
                    <a:pt x="607745" y="78708"/>
                  </a:lnTo>
                  <a:lnTo>
                    <a:pt x="532236" y="78846"/>
                  </a:lnTo>
                  <a:lnTo>
                    <a:pt x="456552" y="78969"/>
                  </a:lnTo>
                  <a:lnTo>
                    <a:pt x="380714" y="79075"/>
                  </a:lnTo>
                  <a:lnTo>
                    <a:pt x="304745" y="79166"/>
                  </a:lnTo>
                  <a:lnTo>
                    <a:pt x="228666" y="79240"/>
                  </a:lnTo>
                  <a:lnTo>
                    <a:pt x="152501" y="79297"/>
                  </a:lnTo>
                  <a:lnTo>
                    <a:pt x="76272" y="79338"/>
                  </a:lnTo>
                  <a:lnTo>
                    <a:pt x="0" y="79362"/>
                  </a:lnTo>
                </a:path>
              </a:pathLst>
            </a:custGeom>
            <a:ln w="12700">
              <a:solidFill>
                <a:srgbClr val="000000"/>
              </a:solidFill>
            </a:ln>
          </p:spPr>
          <p:txBody>
            <a:bodyPr wrap="square" lIns="0" tIns="0" rIns="0" bIns="0" rtlCol="0"/>
            <a:lstStyle/>
            <a:p>
              <a:endParaRPr/>
            </a:p>
          </p:txBody>
        </p:sp>
        <p:sp>
          <p:nvSpPr>
            <p:cNvPr id="10" name="object 10"/>
            <p:cNvSpPr/>
            <p:nvPr/>
          </p:nvSpPr>
          <p:spPr>
            <a:xfrm>
              <a:off x="2097016" y="4314559"/>
              <a:ext cx="76835" cy="76200"/>
            </a:xfrm>
            <a:custGeom>
              <a:avLst/>
              <a:gdLst/>
              <a:ahLst/>
              <a:cxnLst/>
              <a:rect l="l" t="t" r="r" b="b"/>
              <a:pathLst>
                <a:path w="76835" h="76200">
                  <a:moveTo>
                    <a:pt x="76200" y="0"/>
                  </a:moveTo>
                  <a:lnTo>
                    <a:pt x="0" y="38112"/>
                  </a:lnTo>
                  <a:lnTo>
                    <a:pt x="76212" y="76199"/>
                  </a:lnTo>
                  <a:lnTo>
                    <a:pt x="76200" y="0"/>
                  </a:lnTo>
                  <a:close/>
                </a:path>
              </a:pathLst>
            </a:custGeom>
            <a:solidFill>
              <a:srgbClr val="000000"/>
            </a:solidFill>
          </p:spPr>
          <p:txBody>
            <a:bodyPr wrap="square" lIns="0" tIns="0" rIns="0" bIns="0" rtlCol="0"/>
            <a:lstStyle/>
            <a:p>
              <a:endParaRPr/>
            </a:p>
          </p:txBody>
        </p:sp>
        <p:sp>
          <p:nvSpPr>
            <p:cNvPr id="11" name="object 11"/>
            <p:cNvSpPr/>
            <p:nvPr/>
          </p:nvSpPr>
          <p:spPr>
            <a:xfrm>
              <a:off x="3931919" y="609603"/>
              <a:ext cx="4754880" cy="1463040"/>
            </a:xfrm>
            <a:custGeom>
              <a:avLst/>
              <a:gdLst/>
              <a:ahLst/>
              <a:cxnLst/>
              <a:rect l="l" t="t" r="r" b="b"/>
              <a:pathLst>
                <a:path w="4754880" h="1463039">
                  <a:moveTo>
                    <a:pt x="4511040" y="0"/>
                  </a:moveTo>
                  <a:lnTo>
                    <a:pt x="243840" y="0"/>
                  </a:lnTo>
                  <a:lnTo>
                    <a:pt x="194697" y="4953"/>
                  </a:lnTo>
                  <a:lnTo>
                    <a:pt x="148925" y="19161"/>
                  </a:lnTo>
                  <a:lnTo>
                    <a:pt x="107505" y="41643"/>
                  </a:lnTo>
                  <a:lnTo>
                    <a:pt x="71418" y="71418"/>
                  </a:lnTo>
                  <a:lnTo>
                    <a:pt x="41643" y="107505"/>
                  </a:lnTo>
                  <a:lnTo>
                    <a:pt x="19161" y="148925"/>
                  </a:lnTo>
                  <a:lnTo>
                    <a:pt x="4953" y="194697"/>
                  </a:lnTo>
                  <a:lnTo>
                    <a:pt x="0" y="243839"/>
                  </a:lnTo>
                  <a:lnTo>
                    <a:pt x="0" y="1219187"/>
                  </a:lnTo>
                  <a:lnTo>
                    <a:pt x="4953" y="1268330"/>
                  </a:lnTo>
                  <a:lnTo>
                    <a:pt x="19161" y="1314103"/>
                  </a:lnTo>
                  <a:lnTo>
                    <a:pt x="41643" y="1355525"/>
                  </a:lnTo>
                  <a:lnTo>
                    <a:pt x="71418" y="1391615"/>
                  </a:lnTo>
                  <a:lnTo>
                    <a:pt x="107505" y="1421392"/>
                  </a:lnTo>
                  <a:lnTo>
                    <a:pt x="148925" y="1443876"/>
                  </a:lnTo>
                  <a:lnTo>
                    <a:pt x="194697" y="1458085"/>
                  </a:lnTo>
                  <a:lnTo>
                    <a:pt x="243840" y="1463039"/>
                  </a:lnTo>
                  <a:lnTo>
                    <a:pt x="4511040" y="1463039"/>
                  </a:lnTo>
                  <a:lnTo>
                    <a:pt x="4560182" y="1458085"/>
                  </a:lnTo>
                  <a:lnTo>
                    <a:pt x="4605954" y="1443876"/>
                  </a:lnTo>
                  <a:lnTo>
                    <a:pt x="4647374" y="1421392"/>
                  </a:lnTo>
                  <a:lnTo>
                    <a:pt x="4683461" y="1391615"/>
                  </a:lnTo>
                  <a:lnTo>
                    <a:pt x="4713236" y="1355525"/>
                  </a:lnTo>
                  <a:lnTo>
                    <a:pt x="4735718" y="1314103"/>
                  </a:lnTo>
                  <a:lnTo>
                    <a:pt x="4749926" y="1268330"/>
                  </a:lnTo>
                  <a:lnTo>
                    <a:pt x="4754880" y="1219187"/>
                  </a:lnTo>
                  <a:lnTo>
                    <a:pt x="4754880" y="243839"/>
                  </a:lnTo>
                  <a:lnTo>
                    <a:pt x="4749926" y="194697"/>
                  </a:lnTo>
                  <a:lnTo>
                    <a:pt x="4735718" y="148925"/>
                  </a:lnTo>
                  <a:lnTo>
                    <a:pt x="4713236" y="107505"/>
                  </a:lnTo>
                  <a:lnTo>
                    <a:pt x="4683461" y="71418"/>
                  </a:lnTo>
                  <a:lnTo>
                    <a:pt x="4647374" y="41643"/>
                  </a:lnTo>
                  <a:lnTo>
                    <a:pt x="4605954" y="19161"/>
                  </a:lnTo>
                  <a:lnTo>
                    <a:pt x="4560182" y="4953"/>
                  </a:lnTo>
                  <a:lnTo>
                    <a:pt x="4511040" y="0"/>
                  </a:lnTo>
                  <a:close/>
                </a:path>
              </a:pathLst>
            </a:custGeom>
            <a:solidFill>
              <a:srgbClr val="EDEDED"/>
            </a:solidFill>
          </p:spPr>
          <p:txBody>
            <a:bodyPr wrap="square" lIns="0" tIns="0" rIns="0" bIns="0" rtlCol="0"/>
            <a:lstStyle/>
            <a:p>
              <a:endParaRPr/>
            </a:p>
          </p:txBody>
        </p:sp>
        <p:sp>
          <p:nvSpPr>
            <p:cNvPr id="12" name="object 12"/>
            <p:cNvSpPr/>
            <p:nvPr/>
          </p:nvSpPr>
          <p:spPr>
            <a:xfrm>
              <a:off x="3931919" y="609603"/>
              <a:ext cx="4754880" cy="1463040"/>
            </a:xfrm>
            <a:custGeom>
              <a:avLst/>
              <a:gdLst/>
              <a:ahLst/>
              <a:cxnLst/>
              <a:rect l="l" t="t" r="r" b="b"/>
              <a:pathLst>
                <a:path w="4754880" h="1463039">
                  <a:moveTo>
                    <a:pt x="0" y="243839"/>
                  </a:moveTo>
                  <a:lnTo>
                    <a:pt x="4953" y="194697"/>
                  </a:lnTo>
                  <a:lnTo>
                    <a:pt x="19161" y="148925"/>
                  </a:lnTo>
                  <a:lnTo>
                    <a:pt x="41643" y="107505"/>
                  </a:lnTo>
                  <a:lnTo>
                    <a:pt x="71418" y="71418"/>
                  </a:lnTo>
                  <a:lnTo>
                    <a:pt x="107505" y="41643"/>
                  </a:lnTo>
                  <a:lnTo>
                    <a:pt x="148925" y="19161"/>
                  </a:lnTo>
                  <a:lnTo>
                    <a:pt x="194697" y="4953"/>
                  </a:lnTo>
                  <a:lnTo>
                    <a:pt x="243840" y="0"/>
                  </a:lnTo>
                  <a:lnTo>
                    <a:pt x="4511040" y="0"/>
                  </a:lnTo>
                  <a:lnTo>
                    <a:pt x="4560182" y="4953"/>
                  </a:lnTo>
                  <a:lnTo>
                    <a:pt x="4605954" y="19161"/>
                  </a:lnTo>
                  <a:lnTo>
                    <a:pt x="4647374" y="41643"/>
                  </a:lnTo>
                  <a:lnTo>
                    <a:pt x="4683461" y="71418"/>
                  </a:lnTo>
                  <a:lnTo>
                    <a:pt x="4713236" y="107505"/>
                  </a:lnTo>
                  <a:lnTo>
                    <a:pt x="4735718" y="148925"/>
                  </a:lnTo>
                  <a:lnTo>
                    <a:pt x="4749926" y="194697"/>
                  </a:lnTo>
                  <a:lnTo>
                    <a:pt x="4754880" y="243839"/>
                  </a:lnTo>
                  <a:lnTo>
                    <a:pt x="4754880" y="1219187"/>
                  </a:lnTo>
                  <a:lnTo>
                    <a:pt x="4749926" y="1268330"/>
                  </a:lnTo>
                  <a:lnTo>
                    <a:pt x="4735718" y="1314103"/>
                  </a:lnTo>
                  <a:lnTo>
                    <a:pt x="4713236" y="1355525"/>
                  </a:lnTo>
                  <a:lnTo>
                    <a:pt x="4683461" y="1391615"/>
                  </a:lnTo>
                  <a:lnTo>
                    <a:pt x="4647374" y="1421392"/>
                  </a:lnTo>
                  <a:lnTo>
                    <a:pt x="4605954" y="1443876"/>
                  </a:lnTo>
                  <a:lnTo>
                    <a:pt x="4560182" y="1458085"/>
                  </a:lnTo>
                  <a:lnTo>
                    <a:pt x="4511040" y="1463039"/>
                  </a:lnTo>
                  <a:lnTo>
                    <a:pt x="243840" y="1463039"/>
                  </a:lnTo>
                  <a:lnTo>
                    <a:pt x="194697" y="1458085"/>
                  </a:lnTo>
                  <a:lnTo>
                    <a:pt x="148925" y="1443876"/>
                  </a:lnTo>
                  <a:lnTo>
                    <a:pt x="107505" y="1421392"/>
                  </a:lnTo>
                  <a:lnTo>
                    <a:pt x="71418" y="1391615"/>
                  </a:lnTo>
                  <a:lnTo>
                    <a:pt x="41643" y="1355525"/>
                  </a:lnTo>
                  <a:lnTo>
                    <a:pt x="19161" y="1314103"/>
                  </a:lnTo>
                  <a:lnTo>
                    <a:pt x="4953" y="1268330"/>
                  </a:lnTo>
                  <a:lnTo>
                    <a:pt x="0" y="1219187"/>
                  </a:lnTo>
                  <a:lnTo>
                    <a:pt x="0" y="243839"/>
                  </a:lnTo>
                  <a:close/>
                </a:path>
              </a:pathLst>
            </a:custGeom>
            <a:ln w="9359">
              <a:solidFill>
                <a:srgbClr val="808080"/>
              </a:solidFill>
            </a:ln>
          </p:spPr>
          <p:txBody>
            <a:bodyPr wrap="square" lIns="0" tIns="0" rIns="0" bIns="0" rtlCol="0"/>
            <a:lstStyle/>
            <a:p>
              <a:endParaRPr/>
            </a:p>
          </p:txBody>
        </p:sp>
      </p:grpSp>
      <p:sp>
        <p:nvSpPr>
          <p:cNvPr id="13" name="object 13"/>
          <p:cNvSpPr txBox="1"/>
          <p:nvPr/>
        </p:nvSpPr>
        <p:spPr>
          <a:xfrm>
            <a:off x="4080988" y="764857"/>
            <a:ext cx="4516120" cy="112268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KRB_AS_REQ</a:t>
            </a:r>
            <a:endParaRPr sz="1800">
              <a:latin typeface="Calibri"/>
              <a:cs typeface="Calibri"/>
            </a:endParaRPr>
          </a:p>
          <a:p>
            <a:pPr marL="12700" marR="595630">
              <a:lnSpc>
                <a:spcPct val="100000"/>
              </a:lnSpc>
            </a:pPr>
            <a:r>
              <a:rPr sz="1800" spc="-5" dirty="0">
                <a:latin typeface="Calibri"/>
                <a:cs typeface="Calibri"/>
              </a:rPr>
              <a:t>Principal:</a:t>
            </a:r>
            <a:r>
              <a:rPr sz="1800" spc="50" dirty="0">
                <a:latin typeface="Calibri"/>
                <a:cs typeface="Calibri"/>
              </a:rPr>
              <a:t> </a:t>
            </a:r>
            <a:r>
              <a:rPr sz="1800" u="sng" spc="-10" dirty="0">
                <a:solidFill>
                  <a:srgbClr val="6FAC46"/>
                </a:solidFill>
                <a:uFill>
                  <a:solidFill>
                    <a:srgbClr val="6FAC46"/>
                  </a:solidFill>
                </a:uFill>
                <a:latin typeface="Calibri"/>
                <a:cs typeface="Calibri"/>
                <a:hlinkClick r:id="rId4"/>
              </a:rPr>
              <a:t>bob@corpdomain.example.com </a:t>
            </a:r>
            <a:r>
              <a:rPr sz="1800" spc="-395" dirty="0">
                <a:solidFill>
                  <a:srgbClr val="6FAC46"/>
                </a:solidFill>
                <a:latin typeface="Calibri"/>
                <a:cs typeface="Calibri"/>
              </a:rPr>
              <a:t> </a:t>
            </a:r>
            <a:r>
              <a:rPr sz="1800" spc="-10" dirty="0">
                <a:latin typeface="Calibri"/>
                <a:cs typeface="Calibri"/>
              </a:rPr>
              <a:t>Realm:</a:t>
            </a:r>
            <a:r>
              <a:rPr sz="1800" spc="15" dirty="0">
                <a:latin typeface="Calibri"/>
                <a:cs typeface="Calibri"/>
              </a:rPr>
              <a:t> </a:t>
            </a:r>
            <a:r>
              <a:rPr sz="1800" spc="-10" dirty="0">
                <a:latin typeface="Calibri"/>
                <a:cs typeface="Calibri"/>
              </a:rPr>
              <a:t>corpdomain.example.com</a:t>
            </a:r>
            <a:endParaRPr sz="1800">
              <a:latin typeface="Calibri"/>
              <a:cs typeface="Calibri"/>
            </a:endParaRPr>
          </a:p>
          <a:p>
            <a:pPr marL="12700">
              <a:lnSpc>
                <a:spcPct val="100000"/>
              </a:lnSpc>
            </a:pPr>
            <a:r>
              <a:rPr sz="1800" spc="-5" dirty="0">
                <a:latin typeface="Calibri"/>
                <a:cs typeface="Calibri"/>
              </a:rPr>
              <a:t>Server:</a:t>
            </a:r>
            <a:r>
              <a:rPr sz="1800" spc="20" dirty="0">
                <a:latin typeface="Calibri"/>
                <a:cs typeface="Calibri"/>
              </a:rPr>
              <a:t> </a:t>
            </a:r>
            <a:r>
              <a:rPr sz="1800" spc="-10" dirty="0">
                <a:latin typeface="Calibri"/>
                <a:cs typeface="Calibri"/>
                <a:hlinkClick r:id="rId5"/>
              </a:rPr>
              <a:t>bobwstation@corpdomain.example.com</a:t>
            </a:r>
            <a:endParaRPr sz="1800">
              <a:latin typeface="Calibri"/>
              <a:cs typeface="Calibri"/>
            </a:endParaRPr>
          </a:p>
        </p:txBody>
      </p:sp>
      <p:grpSp>
        <p:nvGrpSpPr>
          <p:cNvPr id="14" name="object 14"/>
          <p:cNvGrpSpPr/>
          <p:nvPr/>
        </p:nvGrpSpPr>
        <p:grpSpPr>
          <a:xfrm>
            <a:off x="3744360" y="3031126"/>
            <a:ext cx="5875655" cy="3343910"/>
            <a:chOff x="3744360" y="3031126"/>
            <a:chExt cx="5875655" cy="3343910"/>
          </a:xfrm>
        </p:grpSpPr>
        <p:sp>
          <p:nvSpPr>
            <p:cNvPr id="15" name="object 15"/>
            <p:cNvSpPr/>
            <p:nvPr/>
          </p:nvSpPr>
          <p:spPr>
            <a:xfrm>
              <a:off x="3749040" y="3035806"/>
              <a:ext cx="5866130" cy="3335020"/>
            </a:xfrm>
            <a:custGeom>
              <a:avLst/>
              <a:gdLst/>
              <a:ahLst/>
              <a:cxnLst/>
              <a:rect l="l" t="t" r="r" b="b"/>
              <a:pathLst>
                <a:path w="5866130" h="3335020">
                  <a:moveTo>
                    <a:pt x="5310111" y="0"/>
                  </a:moveTo>
                  <a:lnTo>
                    <a:pt x="555764" y="0"/>
                  </a:lnTo>
                  <a:lnTo>
                    <a:pt x="507810" y="2040"/>
                  </a:lnTo>
                  <a:lnTo>
                    <a:pt x="460988" y="8048"/>
                  </a:lnTo>
                  <a:lnTo>
                    <a:pt x="415467" y="17859"/>
                  </a:lnTo>
                  <a:lnTo>
                    <a:pt x="371412" y="31305"/>
                  </a:lnTo>
                  <a:lnTo>
                    <a:pt x="328990" y="48220"/>
                  </a:lnTo>
                  <a:lnTo>
                    <a:pt x="288368" y="68436"/>
                  </a:lnTo>
                  <a:lnTo>
                    <a:pt x="249713" y="91786"/>
                  </a:lnTo>
                  <a:lnTo>
                    <a:pt x="213193" y="118105"/>
                  </a:lnTo>
                  <a:lnTo>
                    <a:pt x="178972" y="147224"/>
                  </a:lnTo>
                  <a:lnTo>
                    <a:pt x="147219" y="178977"/>
                  </a:lnTo>
                  <a:lnTo>
                    <a:pt x="118101" y="213198"/>
                  </a:lnTo>
                  <a:lnTo>
                    <a:pt x="91783" y="249719"/>
                  </a:lnTo>
                  <a:lnTo>
                    <a:pt x="68433" y="288374"/>
                  </a:lnTo>
                  <a:lnTo>
                    <a:pt x="48218" y="328995"/>
                  </a:lnTo>
                  <a:lnTo>
                    <a:pt x="31304" y="371417"/>
                  </a:lnTo>
                  <a:lnTo>
                    <a:pt x="17859" y="415471"/>
                  </a:lnTo>
                  <a:lnTo>
                    <a:pt x="8048" y="460992"/>
                  </a:lnTo>
                  <a:lnTo>
                    <a:pt x="2039" y="507812"/>
                  </a:lnTo>
                  <a:lnTo>
                    <a:pt x="0" y="555764"/>
                  </a:lnTo>
                  <a:lnTo>
                    <a:pt x="0" y="2778747"/>
                  </a:lnTo>
                  <a:lnTo>
                    <a:pt x="2039" y="2826701"/>
                  </a:lnTo>
                  <a:lnTo>
                    <a:pt x="8048" y="2873523"/>
                  </a:lnTo>
                  <a:lnTo>
                    <a:pt x="17859" y="2919044"/>
                  </a:lnTo>
                  <a:lnTo>
                    <a:pt x="31304" y="2963099"/>
                  </a:lnTo>
                  <a:lnTo>
                    <a:pt x="48218" y="3005521"/>
                  </a:lnTo>
                  <a:lnTo>
                    <a:pt x="68433" y="3046143"/>
                  </a:lnTo>
                  <a:lnTo>
                    <a:pt x="91783" y="3084798"/>
                  </a:lnTo>
                  <a:lnTo>
                    <a:pt x="118101" y="3121318"/>
                  </a:lnTo>
                  <a:lnTo>
                    <a:pt x="147219" y="3155539"/>
                  </a:lnTo>
                  <a:lnTo>
                    <a:pt x="178972" y="3187292"/>
                  </a:lnTo>
                  <a:lnTo>
                    <a:pt x="213193" y="3216410"/>
                  </a:lnTo>
                  <a:lnTo>
                    <a:pt x="249713" y="3242728"/>
                  </a:lnTo>
                  <a:lnTo>
                    <a:pt x="288368" y="3266078"/>
                  </a:lnTo>
                  <a:lnTo>
                    <a:pt x="328990" y="3286293"/>
                  </a:lnTo>
                  <a:lnTo>
                    <a:pt x="371412" y="3303207"/>
                  </a:lnTo>
                  <a:lnTo>
                    <a:pt x="415467" y="3316652"/>
                  </a:lnTo>
                  <a:lnTo>
                    <a:pt x="460988" y="3326463"/>
                  </a:lnTo>
                  <a:lnTo>
                    <a:pt x="507810" y="3332472"/>
                  </a:lnTo>
                  <a:lnTo>
                    <a:pt x="555764" y="3334512"/>
                  </a:lnTo>
                  <a:lnTo>
                    <a:pt x="5310111" y="3334512"/>
                  </a:lnTo>
                  <a:lnTo>
                    <a:pt x="5358065" y="3332472"/>
                  </a:lnTo>
                  <a:lnTo>
                    <a:pt x="5404887" y="3326463"/>
                  </a:lnTo>
                  <a:lnTo>
                    <a:pt x="5450408" y="3316652"/>
                  </a:lnTo>
                  <a:lnTo>
                    <a:pt x="5494463" y="3303207"/>
                  </a:lnTo>
                  <a:lnTo>
                    <a:pt x="5536885" y="3286293"/>
                  </a:lnTo>
                  <a:lnTo>
                    <a:pt x="5577507" y="3266078"/>
                  </a:lnTo>
                  <a:lnTo>
                    <a:pt x="5616162" y="3242728"/>
                  </a:lnTo>
                  <a:lnTo>
                    <a:pt x="5652682" y="3216410"/>
                  </a:lnTo>
                  <a:lnTo>
                    <a:pt x="5686903" y="3187292"/>
                  </a:lnTo>
                  <a:lnTo>
                    <a:pt x="5718656" y="3155539"/>
                  </a:lnTo>
                  <a:lnTo>
                    <a:pt x="5747774" y="3121318"/>
                  </a:lnTo>
                  <a:lnTo>
                    <a:pt x="5774092" y="3084798"/>
                  </a:lnTo>
                  <a:lnTo>
                    <a:pt x="5797442" y="3046143"/>
                  </a:lnTo>
                  <a:lnTo>
                    <a:pt x="5817657" y="3005521"/>
                  </a:lnTo>
                  <a:lnTo>
                    <a:pt x="5834571" y="2963099"/>
                  </a:lnTo>
                  <a:lnTo>
                    <a:pt x="5848016" y="2919044"/>
                  </a:lnTo>
                  <a:lnTo>
                    <a:pt x="5857827" y="2873523"/>
                  </a:lnTo>
                  <a:lnTo>
                    <a:pt x="5863836" y="2826701"/>
                  </a:lnTo>
                  <a:lnTo>
                    <a:pt x="5865876" y="2778747"/>
                  </a:lnTo>
                  <a:lnTo>
                    <a:pt x="5865876" y="555764"/>
                  </a:lnTo>
                  <a:lnTo>
                    <a:pt x="5863836" y="507812"/>
                  </a:lnTo>
                  <a:lnTo>
                    <a:pt x="5857827" y="460992"/>
                  </a:lnTo>
                  <a:lnTo>
                    <a:pt x="5848016" y="415471"/>
                  </a:lnTo>
                  <a:lnTo>
                    <a:pt x="5834571" y="371417"/>
                  </a:lnTo>
                  <a:lnTo>
                    <a:pt x="5817657" y="328995"/>
                  </a:lnTo>
                  <a:lnTo>
                    <a:pt x="5797442" y="288374"/>
                  </a:lnTo>
                  <a:lnTo>
                    <a:pt x="5774092" y="249719"/>
                  </a:lnTo>
                  <a:lnTo>
                    <a:pt x="5747774" y="213198"/>
                  </a:lnTo>
                  <a:lnTo>
                    <a:pt x="5718656" y="178977"/>
                  </a:lnTo>
                  <a:lnTo>
                    <a:pt x="5686903" y="147224"/>
                  </a:lnTo>
                  <a:lnTo>
                    <a:pt x="5652682" y="118105"/>
                  </a:lnTo>
                  <a:lnTo>
                    <a:pt x="5616162" y="91786"/>
                  </a:lnTo>
                  <a:lnTo>
                    <a:pt x="5577507" y="68436"/>
                  </a:lnTo>
                  <a:lnTo>
                    <a:pt x="5536885" y="48220"/>
                  </a:lnTo>
                  <a:lnTo>
                    <a:pt x="5494463" y="31305"/>
                  </a:lnTo>
                  <a:lnTo>
                    <a:pt x="5450408" y="17859"/>
                  </a:lnTo>
                  <a:lnTo>
                    <a:pt x="5404887" y="8048"/>
                  </a:lnTo>
                  <a:lnTo>
                    <a:pt x="5358065" y="2040"/>
                  </a:lnTo>
                  <a:lnTo>
                    <a:pt x="5310111" y="0"/>
                  </a:lnTo>
                  <a:close/>
                </a:path>
              </a:pathLst>
            </a:custGeom>
            <a:solidFill>
              <a:srgbClr val="99FF66"/>
            </a:solidFill>
          </p:spPr>
          <p:txBody>
            <a:bodyPr wrap="square" lIns="0" tIns="0" rIns="0" bIns="0" rtlCol="0"/>
            <a:lstStyle/>
            <a:p>
              <a:endParaRPr/>
            </a:p>
          </p:txBody>
        </p:sp>
        <p:sp>
          <p:nvSpPr>
            <p:cNvPr id="16" name="object 16"/>
            <p:cNvSpPr/>
            <p:nvPr/>
          </p:nvSpPr>
          <p:spPr>
            <a:xfrm>
              <a:off x="3749040" y="3035806"/>
              <a:ext cx="5866130" cy="3335020"/>
            </a:xfrm>
            <a:custGeom>
              <a:avLst/>
              <a:gdLst/>
              <a:ahLst/>
              <a:cxnLst/>
              <a:rect l="l" t="t" r="r" b="b"/>
              <a:pathLst>
                <a:path w="5866130" h="3335020">
                  <a:moveTo>
                    <a:pt x="0" y="555764"/>
                  </a:moveTo>
                  <a:lnTo>
                    <a:pt x="2039" y="507812"/>
                  </a:lnTo>
                  <a:lnTo>
                    <a:pt x="8048" y="460992"/>
                  </a:lnTo>
                  <a:lnTo>
                    <a:pt x="17859" y="415471"/>
                  </a:lnTo>
                  <a:lnTo>
                    <a:pt x="31304" y="371417"/>
                  </a:lnTo>
                  <a:lnTo>
                    <a:pt x="48218" y="328995"/>
                  </a:lnTo>
                  <a:lnTo>
                    <a:pt x="68433" y="288374"/>
                  </a:lnTo>
                  <a:lnTo>
                    <a:pt x="91783" y="249719"/>
                  </a:lnTo>
                  <a:lnTo>
                    <a:pt x="118101" y="213198"/>
                  </a:lnTo>
                  <a:lnTo>
                    <a:pt x="147219" y="178977"/>
                  </a:lnTo>
                  <a:lnTo>
                    <a:pt x="178972" y="147224"/>
                  </a:lnTo>
                  <a:lnTo>
                    <a:pt x="213193" y="118105"/>
                  </a:lnTo>
                  <a:lnTo>
                    <a:pt x="249713" y="91786"/>
                  </a:lnTo>
                  <a:lnTo>
                    <a:pt x="288368" y="68436"/>
                  </a:lnTo>
                  <a:lnTo>
                    <a:pt x="328990" y="48220"/>
                  </a:lnTo>
                  <a:lnTo>
                    <a:pt x="371412" y="31305"/>
                  </a:lnTo>
                  <a:lnTo>
                    <a:pt x="415467" y="17859"/>
                  </a:lnTo>
                  <a:lnTo>
                    <a:pt x="460988" y="8048"/>
                  </a:lnTo>
                  <a:lnTo>
                    <a:pt x="507810" y="2040"/>
                  </a:lnTo>
                  <a:lnTo>
                    <a:pt x="555764" y="0"/>
                  </a:lnTo>
                  <a:lnTo>
                    <a:pt x="5310111" y="0"/>
                  </a:lnTo>
                  <a:lnTo>
                    <a:pt x="5358065" y="2040"/>
                  </a:lnTo>
                  <a:lnTo>
                    <a:pt x="5404887" y="8048"/>
                  </a:lnTo>
                  <a:lnTo>
                    <a:pt x="5450408" y="17859"/>
                  </a:lnTo>
                  <a:lnTo>
                    <a:pt x="5494463" y="31305"/>
                  </a:lnTo>
                  <a:lnTo>
                    <a:pt x="5536885" y="48220"/>
                  </a:lnTo>
                  <a:lnTo>
                    <a:pt x="5577507" y="68436"/>
                  </a:lnTo>
                  <a:lnTo>
                    <a:pt x="5616162" y="91786"/>
                  </a:lnTo>
                  <a:lnTo>
                    <a:pt x="5652682" y="118105"/>
                  </a:lnTo>
                  <a:lnTo>
                    <a:pt x="5686903" y="147224"/>
                  </a:lnTo>
                  <a:lnTo>
                    <a:pt x="5718656" y="178977"/>
                  </a:lnTo>
                  <a:lnTo>
                    <a:pt x="5747774" y="213198"/>
                  </a:lnTo>
                  <a:lnTo>
                    <a:pt x="5774092" y="249719"/>
                  </a:lnTo>
                  <a:lnTo>
                    <a:pt x="5797442" y="288374"/>
                  </a:lnTo>
                  <a:lnTo>
                    <a:pt x="5817657" y="328995"/>
                  </a:lnTo>
                  <a:lnTo>
                    <a:pt x="5834571" y="371417"/>
                  </a:lnTo>
                  <a:lnTo>
                    <a:pt x="5848016" y="415471"/>
                  </a:lnTo>
                  <a:lnTo>
                    <a:pt x="5857827" y="460992"/>
                  </a:lnTo>
                  <a:lnTo>
                    <a:pt x="5863836" y="507812"/>
                  </a:lnTo>
                  <a:lnTo>
                    <a:pt x="5865876" y="555764"/>
                  </a:lnTo>
                  <a:lnTo>
                    <a:pt x="5865876" y="2778747"/>
                  </a:lnTo>
                  <a:lnTo>
                    <a:pt x="5863836" y="2826701"/>
                  </a:lnTo>
                  <a:lnTo>
                    <a:pt x="5857827" y="2873523"/>
                  </a:lnTo>
                  <a:lnTo>
                    <a:pt x="5848016" y="2919044"/>
                  </a:lnTo>
                  <a:lnTo>
                    <a:pt x="5834571" y="2963099"/>
                  </a:lnTo>
                  <a:lnTo>
                    <a:pt x="5817657" y="3005521"/>
                  </a:lnTo>
                  <a:lnTo>
                    <a:pt x="5797442" y="3046143"/>
                  </a:lnTo>
                  <a:lnTo>
                    <a:pt x="5774092" y="3084798"/>
                  </a:lnTo>
                  <a:lnTo>
                    <a:pt x="5747774" y="3121318"/>
                  </a:lnTo>
                  <a:lnTo>
                    <a:pt x="5718656" y="3155539"/>
                  </a:lnTo>
                  <a:lnTo>
                    <a:pt x="5686903" y="3187292"/>
                  </a:lnTo>
                  <a:lnTo>
                    <a:pt x="5652682" y="3216410"/>
                  </a:lnTo>
                  <a:lnTo>
                    <a:pt x="5616162" y="3242728"/>
                  </a:lnTo>
                  <a:lnTo>
                    <a:pt x="5577507" y="3266078"/>
                  </a:lnTo>
                  <a:lnTo>
                    <a:pt x="5536885" y="3286293"/>
                  </a:lnTo>
                  <a:lnTo>
                    <a:pt x="5494463" y="3303207"/>
                  </a:lnTo>
                  <a:lnTo>
                    <a:pt x="5450408" y="3316652"/>
                  </a:lnTo>
                  <a:lnTo>
                    <a:pt x="5404887" y="3326463"/>
                  </a:lnTo>
                  <a:lnTo>
                    <a:pt x="5358065" y="3332472"/>
                  </a:lnTo>
                  <a:lnTo>
                    <a:pt x="5310111" y="3334512"/>
                  </a:lnTo>
                  <a:lnTo>
                    <a:pt x="555764" y="3334512"/>
                  </a:lnTo>
                  <a:lnTo>
                    <a:pt x="507810" y="3332472"/>
                  </a:lnTo>
                  <a:lnTo>
                    <a:pt x="460988" y="3326463"/>
                  </a:lnTo>
                  <a:lnTo>
                    <a:pt x="415467" y="3316652"/>
                  </a:lnTo>
                  <a:lnTo>
                    <a:pt x="371412" y="3303207"/>
                  </a:lnTo>
                  <a:lnTo>
                    <a:pt x="328990" y="3286293"/>
                  </a:lnTo>
                  <a:lnTo>
                    <a:pt x="288368" y="3266078"/>
                  </a:lnTo>
                  <a:lnTo>
                    <a:pt x="249713" y="3242728"/>
                  </a:lnTo>
                  <a:lnTo>
                    <a:pt x="213193" y="3216410"/>
                  </a:lnTo>
                  <a:lnTo>
                    <a:pt x="178972" y="3187292"/>
                  </a:lnTo>
                  <a:lnTo>
                    <a:pt x="147219" y="3155539"/>
                  </a:lnTo>
                  <a:lnTo>
                    <a:pt x="118101" y="3121318"/>
                  </a:lnTo>
                  <a:lnTo>
                    <a:pt x="91783" y="3084798"/>
                  </a:lnTo>
                  <a:lnTo>
                    <a:pt x="68433" y="3046143"/>
                  </a:lnTo>
                  <a:lnTo>
                    <a:pt x="48218" y="3005521"/>
                  </a:lnTo>
                  <a:lnTo>
                    <a:pt x="31304" y="2963099"/>
                  </a:lnTo>
                  <a:lnTo>
                    <a:pt x="17859" y="2919044"/>
                  </a:lnTo>
                  <a:lnTo>
                    <a:pt x="8048" y="2873523"/>
                  </a:lnTo>
                  <a:lnTo>
                    <a:pt x="2039" y="2826701"/>
                  </a:lnTo>
                  <a:lnTo>
                    <a:pt x="0" y="2778747"/>
                  </a:lnTo>
                  <a:lnTo>
                    <a:pt x="0" y="555764"/>
                  </a:lnTo>
                  <a:close/>
                </a:path>
              </a:pathLst>
            </a:custGeom>
            <a:ln w="9359">
              <a:solidFill>
                <a:srgbClr val="808080"/>
              </a:solidFill>
            </a:ln>
          </p:spPr>
          <p:txBody>
            <a:bodyPr wrap="square" lIns="0" tIns="0" rIns="0" bIns="0" rtlCol="0"/>
            <a:lstStyle/>
            <a:p>
              <a:endParaRPr/>
            </a:p>
          </p:txBody>
        </p:sp>
      </p:grpSp>
      <p:sp>
        <p:nvSpPr>
          <p:cNvPr id="17" name="object 17"/>
          <p:cNvSpPr txBox="1"/>
          <p:nvPr/>
        </p:nvSpPr>
        <p:spPr>
          <a:xfrm>
            <a:off x="3989804" y="3214954"/>
            <a:ext cx="4973320" cy="16713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KRB_AS_REP</a:t>
            </a:r>
            <a:endParaRPr sz="1800">
              <a:latin typeface="Calibri"/>
              <a:cs typeface="Calibri"/>
            </a:endParaRPr>
          </a:p>
          <a:p>
            <a:pPr marL="12700" marR="1053465">
              <a:lnSpc>
                <a:spcPct val="100000"/>
              </a:lnSpc>
            </a:pPr>
            <a:r>
              <a:rPr sz="1800" spc="-5" dirty="0">
                <a:latin typeface="Calibri"/>
                <a:cs typeface="Calibri"/>
              </a:rPr>
              <a:t>Principal:</a:t>
            </a:r>
            <a:r>
              <a:rPr sz="1800" spc="50" dirty="0">
                <a:latin typeface="Calibri"/>
                <a:cs typeface="Calibri"/>
              </a:rPr>
              <a:t> </a:t>
            </a:r>
            <a:r>
              <a:rPr sz="1800" u="sng" spc="-10" dirty="0">
                <a:solidFill>
                  <a:srgbClr val="6FAC46"/>
                </a:solidFill>
                <a:uFill>
                  <a:solidFill>
                    <a:srgbClr val="6FAC46"/>
                  </a:solidFill>
                </a:uFill>
                <a:latin typeface="Calibri"/>
                <a:cs typeface="Calibri"/>
                <a:hlinkClick r:id="rId4"/>
              </a:rPr>
              <a:t>bob@corpdomain.example.com </a:t>
            </a:r>
            <a:r>
              <a:rPr sz="1800" spc="-395" dirty="0">
                <a:solidFill>
                  <a:srgbClr val="6FAC46"/>
                </a:solidFill>
                <a:latin typeface="Calibri"/>
                <a:cs typeface="Calibri"/>
              </a:rPr>
              <a:t> </a:t>
            </a:r>
            <a:r>
              <a:rPr sz="1800" spc="-20" dirty="0">
                <a:latin typeface="Calibri"/>
                <a:cs typeface="Calibri"/>
              </a:rPr>
              <a:t>Ticket</a:t>
            </a:r>
            <a:r>
              <a:rPr sz="1800" dirty="0">
                <a:latin typeface="Calibri"/>
                <a:cs typeface="Calibri"/>
              </a:rPr>
              <a:t> </a:t>
            </a:r>
            <a:r>
              <a:rPr sz="1800" spc="-20" dirty="0">
                <a:latin typeface="Calibri"/>
                <a:cs typeface="Calibri"/>
              </a:rPr>
              <a:t>(</a:t>
            </a:r>
            <a:r>
              <a:rPr sz="1800" b="1" spc="-20" dirty="0">
                <a:latin typeface="Calibri"/>
                <a:cs typeface="Calibri"/>
              </a:rPr>
              <a:t>TGT</a:t>
            </a:r>
            <a:r>
              <a:rPr sz="1800" spc="-20" dirty="0">
                <a:latin typeface="Calibri"/>
                <a:cs typeface="Calibri"/>
              </a:rPr>
              <a:t>)</a:t>
            </a:r>
            <a:r>
              <a:rPr sz="1800" spc="15" dirty="0">
                <a:latin typeface="Calibri"/>
                <a:cs typeface="Calibri"/>
              </a:rPr>
              <a:t> </a:t>
            </a:r>
            <a:r>
              <a:rPr sz="1800" spc="-10" dirty="0">
                <a:latin typeface="Calibri"/>
                <a:cs typeface="Calibri"/>
              </a:rPr>
              <a:t>plaintext:</a:t>
            </a:r>
            <a:endParaRPr sz="1800">
              <a:latin typeface="Calibri"/>
              <a:cs typeface="Calibri"/>
            </a:endParaRPr>
          </a:p>
          <a:p>
            <a:pPr marL="469265">
              <a:lnSpc>
                <a:spcPct val="100000"/>
              </a:lnSpc>
            </a:pPr>
            <a:r>
              <a:rPr sz="1800" spc="-10" dirty="0">
                <a:latin typeface="Calibri"/>
                <a:cs typeface="Calibri"/>
              </a:rPr>
              <a:t>Realm:</a:t>
            </a:r>
            <a:r>
              <a:rPr sz="1800" spc="15" dirty="0">
                <a:latin typeface="Calibri"/>
                <a:cs typeface="Calibri"/>
              </a:rPr>
              <a:t> </a:t>
            </a:r>
            <a:r>
              <a:rPr sz="1800" spc="-10" dirty="0">
                <a:latin typeface="Calibri"/>
                <a:cs typeface="Calibri"/>
              </a:rPr>
              <a:t>corpdomain.example.com</a:t>
            </a:r>
            <a:endParaRPr sz="1800">
              <a:latin typeface="Calibri"/>
              <a:cs typeface="Calibri"/>
            </a:endParaRPr>
          </a:p>
          <a:p>
            <a:pPr marL="12700" marR="5080" indent="457200">
              <a:lnSpc>
                <a:spcPct val="100000"/>
              </a:lnSpc>
            </a:pPr>
            <a:r>
              <a:rPr sz="1800" spc="-5" dirty="0">
                <a:latin typeface="Calibri"/>
                <a:cs typeface="Calibri"/>
              </a:rPr>
              <a:t>Server:</a:t>
            </a:r>
            <a:r>
              <a:rPr sz="1800" spc="20" dirty="0">
                <a:latin typeface="Calibri"/>
                <a:cs typeface="Calibri"/>
              </a:rPr>
              <a:t> </a:t>
            </a:r>
            <a:r>
              <a:rPr sz="1800" u="sng" spc="-10" dirty="0">
                <a:solidFill>
                  <a:srgbClr val="6FAC46"/>
                </a:solidFill>
                <a:uFill>
                  <a:solidFill>
                    <a:srgbClr val="6FAC46"/>
                  </a:solidFill>
                </a:uFill>
                <a:latin typeface="Calibri"/>
                <a:cs typeface="Calibri"/>
                <a:hlinkClick r:id="rId5"/>
              </a:rPr>
              <a:t>bobwstation@corpdomain.example.com </a:t>
            </a:r>
            <a:r>
              <a:rPr sz="1800" spc="-390" dirty="0">
                <a:solidFill>
                  <a:srgbClr val="6FAC46"/>
                </a:solidFill>
                <a:latin typeface="Calibri"/>
                <a:cs typeface="Calibri"/>
              </a:rPr>
              <a:t> </a:t>
            </a:r>
            <a:r>
              <a:rPr sz="1800" spc="-20" dirty="0">
                <a:latin typeface="Calibri"/>
                <a:cs typeface="Calibri"/>
              </a:rPr>
              <a:t>Ticket</a:t>
            </a:r>
            <a:r>
              <a:rPr sz="1800" dirty="0">
                <a:latin typeface="Calibri"/>
                <a:cs typeface="Calibri"/>
              </a:rPr>
              <a:t> </a:t>
            </a:r>
            <a:r>
              <a:rPr sz="1800" spc="-20" dirty="0">
                <a:latin typeface="Calibri"/>
                <a:cs typeface="Calibri"/>
              </a:rPr>
              <a:t>(</a:t>
            </a:r>
            <a:r>
              <a:rPr sz="1800" b="1" spc="-20" dirty="0">
                <a:latin typeface="Calibri"/>
                <a:cs typeface="Calibri"/>
              </a:rPr>
              <a:t>TGT</a:t>
            </a:r>
            <a:r>
              <a:rPr sz="1800" spc="-20" dirty="0">
                <a:latin typeface="Calibri"/>
                <a:cs typeface="Calibri"/>
              </a:rPr>
              <a:t>)</a:t>
            </a:r>
            <a:r>
              <a:rPr sz="1800" spc="15" dirty="0">
                <a:latin typeface="Calibri"/>
                <a:cs typeface="Calibri"/>
              </a:rPr>
              <a:t> </a:t>
            </a:r>
            <a:r>
              <a:rPr sz="1800" spc="-10" dirty="0">
                <a:latin typeface="Calibri"/>
                <a:cs typeface="Calibri"/>
              </a:rPr>
              <a:t>Encrypted</a:t>
            </a:r>
            <a:r>
              <a:rPr sz="1800" spc="25" dirty="0">
                <a:latin typeface="Calibri"/>
                <a:cs typeface="Calibri"/>
              </a:rPr>
              <a:t> </a:t>
            </a:r>
            <a:r>
              <a:rPr sz="1800" spc="-15" dirty="0">
                <a:latin typeface="Calibri"/>
                <a:cs typeface="Calibri"/>
              </a:rPr>
              <a:t>Part</a:t>
            </a:r>
            <a:endParaRPr sz="1800">
              <a:latin typeface="Calibri"/>
              <a:cs typeface="Calibri"/>
            </a:endParaRPr>
          </a:p>
        </p:txBody>
      </p:sp>
      <p:sp>
        <p:nvSpPr>
          <p:cNvPr id="18" name="object 18"/>
          <p:cNvSpPr txBox="1">
            <a:spLocks noGrp="1"/>
          </p:cNvSpPr>
          <p:nvPr>
            <p:ph type="title"/>
          </p:nvPr>
        </p:nvSpPr>
        <p:spPr>
          <a:xfrm>
            <a:off x="77299" y="7979"/>
            <a:ext cx="4934585" cy="513715"/>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1)</a:t>
            </a:r>
            <a:r>
              <a:rPr sz="3200" b="1" spc="-20" dirty="0">
                <a:latin typeface="Calibri"/>
                <a:cs typeface="Calibri"/>
              </a:rPr>
              <a:t> </a:t>
            </a:r>
            <a:r>
              <a:rPr sz="3200" b="1" spc="-5" dirty="0">
                <a:latin typeface="Calibri"/>
                <a:cs typeface="Calibri"/>
              </a:rPr>
              <a:t>Authentication</a:t>
            </a:r>
            <a:r>
              <a:rPr sz="3200" b="1" spc="-55" dirty="0">
                <a:latin typeface="Calibri"/>
                <a:cs typeface="Calibri"/>
              </a:rPr>
              <a:t> </a:t>
            </a:r>
            <a:r>
              <a:rPr sz="3200" b="1" spc="-5" dirty="0">
                <a:latin typeface="Calibri"/>
                <a:cs typeface="Calibri"/>
              </a:rPr>
              <a:t>Server</a:t>
            </a:r>
            <a:r>
              <a:rPr sz="3200" b="1" spc="-25" dirty="0">
                <a:latin typeface="Calibri"/>
                <a:cs typeface="Calibri"/>
              </a:rPr>
              <a:t> </a:t>
            </a:r>
            <a:r>
              <a:rPr sz="3200" b="1" spc="-5" dirty="0">
                <a:latin typeface="Calibri"/>
                <a:cs typeface="Calibri"/>
              </a:rPr>
              <a:t>(AS)</a:t>
            </a:r>
            <a:endParaRPr sz="3200">
              <a:latin typeface="Calibri"/>
              <a:cs typeface="Calibri"/>
            </a:endParaRPr>
          </a:p>
        </p:txBody>
      </p:sp>
      <p:sp>
        <p:nvSpPr>
          <p:cNvPr id="19" name="object 19"/>
          <p:cNvSpPr txBox="1"/>
          <p:nvPr/>
        </p:nvSpPr>
        <p:spPr>
          <a:xfrm>
            <a:off x="77299" y="495660"/>
            <a:ext cx="1604645" cy="513715"/>
          </a:xfrm>
          <a:prstGeom prst="rect">
            <a:avLst/>
          </a:prstGeom>
        </p:spPr>
        <p:txBody>
          <a:bodyPr vert="horz" wrap="square" lIns="0" tIns="13335" rIns="0" bIns="0" rtlCol="0">
            <a:spAutoFit/>
          </a:bodyPr>
          <a:lstStyle/>
          <a:p>
            <a:pPr marL="12700">
              <a:lnSpc>
                <a:spcPct val="100000"/>
              </a:lnSpc>
              <a:spcBef>
                <a:spcPts val="105"/>
              </a:spcBef>
            </a:pPr>
            <a:r>
              <a:rPr sz="3200" b="1" spc="-15" dirty="0">
                <a:latin typeface="Calibri"/>
                <a:cs typeface="Calibri"/>
              </a:rPr>
              <a:t>Exchange</a:t>
            </a:r>
            <a:endParaRPr sz="3200">
              <a:latin typeface="Calibri"/>
              <a:cs typeface="Calibri"/>
            </a:endParaRPr>
          </a:p>
        </p:txBody>
      </p:sp>
      <p:sp>
        <p:nvSpPr>
          <p:cNvPr id="20" name="object 20"/>
          <p:cNvSpPr txBox="1"/>
          <p:nvPr/>
        </p:nvSpPr>
        <p:spPr>
          <a:xfrm>
            <a:off x="5183123" y="4939284"/>
            <a:ext cx="2306320" cy="1304925"/>
          </a:xfrm>
          <a:prstGeom prst="rect">
            <a:avLst/>
          </a:prstGeom>
          <a:solidFill>
            <a:srgbClr val="5B9BD4"/>
          </a:solidFill>
          <a:ln w="12700">
            <a:solidFill>
              <a:srgbClr val="41709C"/>
            </a:solidFill>
          </a:ln>
        </p:spPr>
        <p:txBody>
          <a:bodyPr vert="horz" wrap="square" lIns="0" tIns="30480" rIns="0" bIns="0" rtlCol="0">
            <a:spAutoFit/>
          </a:bodyPr>
          <a:lstStyle/>
          <a:p>
            <a:pPr marL="688340" marR="168275" indent="-515620">
              <a:lnSpc>
                <a:spcPct val="100000"/>
              </a:lnSpc>
              <a:spcBef>
                <a:spcPts val="240"/>
              </a:spcBef>
            </a:pPr>
            <a:r>
              <a:rPr sz="1800" spc="-10" dirty="0">
                <a:solidFill>
                  <a:srgbClr val="FFFFFF"/>
                </a:solidFill>
                <a:latin typeface="Calibri"/>
                <a:cs typeface="Calibri"/>
              </a:rPr>
              <a:t>Encrypted</a:t>
            </a:r>
            <a:r>
              <a:rPr sz="1800" dirty="0">
                <a:solidFill>
                  <a:srgbClr val="FFFFFF"/>
                </a:solidFill>
                <a:latin typeface="Calibri"/>
                <a:cs typeface="Calibri"/>
              </a:rPr>
              <a:t> </a:t>
            </a:r>
            <a:r>
              <a:rPr sz="1800" spc="-5" dirty="0">
                <a:solidFill>
                  <a:srgbClr val="FFFFFF"/>
                </a:solidFill>
                <a:latin typeface="Calibri"/>
                <a:cs typeface="Calibri"/>
              </a:rPr>
              <a:t>with</a:t>
            </a:r>
            <a:r>
              <a:rPr sz="1800" spc="-10" dirty="0">
                <a:solidFill>
                  <a:srgbClr val="FFFFFF"/>
                </a:solidFill>
                <a:latin typeface="Calibri"/>
                <a:cs typeface="Calibri"/>
              </a:rPr>
              <a:t> </a:t>
            </a:r>
            <a:r>
              <a:rPr sz="1800" spc="-25" dirty="0">
                <a:solidFill>
                  <a:srgbClr val="FFFFFF"/>
                </a:solidFill>
                <a:latin typeface="Calibri"/>
                <a:cs typeface="Calibri"/>
              </a:rPr>
              <a:t>Bob’s </a:t>
            </a:r>
            <a:r>
              <a:rPr sz="1800" spc="-390" dirty="0">
                <a:solidFill>
                  <a:srgbClr val="FFFFFF"/>
                </a:solidFill>
                <a:latin typeface="Calibri"/>
                <a:cs typeface="Calibri"/>
              </a:rPr>
              <a:t> </a:t>
            </a:r>
            <a:r>
              <a:rPr sz="1800" spc="-5" dirty="0">
                <a:solidFill>
                  <a:srgbClr val="FFFFFF"/>
                </a:solidFill>
                <a:latin typeface="Calibri"/>
                <a:cs typeface="Calibri"/>
              </a:rPr>
              <a:t>public</a:t>
            </a:r>
            <a:r>
              <a:rPr sz="1800" spc="10" dirty="0">
                <a:solidFill>
                  <a:srgbClr val="FFFFFF"/>
                </a:solidFill>
                <a:latin typeface="Calibri"/>
                <a:cs typeface="Calibri"/>
              </a:rPr>
              <a:t> </a:t>
            </a:r>
            <a:r>
              <a:rPr sz="1800" spc="-25" dirty="0">
                <a:solidFill>
                  <a:srgbClr val="FFFFFF"/>
                </a:solidFill>
                <a:latin typeface="Calibri"/>
                <a:cs typeface="Calibri"/>
              </a:rPr>
              <a:t>key</a:t>
            </a:r>
            <a:endParaRPr sz="1800">
              <a:latin typeface="Calibri"/>
              <a:cs typeface="Calibri"/>
            </a:endParaRPr>
          </a:p>
        </p:txBody>
      </p:sp>
      <p:sp>
        <p:nvSpPr>
          <p:cNvPr id="21" name="object 21"/>
          <p:cNvSpPr txBox="1"/>
          <p:nvPr/>
        </p:nvSpPr>
        <p:spPr>
          <a:xfrm>
            <a:off x="5501640" y="5591555"/>
            <a:ext cx="1667510" cy="533400"/>
          </a:xfrm>
          <a:prstGeom prst="rect">
            <a:avLst/>
          </a:prstGeom>
          <a:solidFill>
            <a:srgbClr val="FFFFFF"/>
          </a:solidFill>
          <a:ln w="12700">
            <a:solidFill>
              <a:srgbClr val="41709C"/>
            </a:solidFill>
          </a:ln>
        </p:spPr>
        <p:txBody>
          <a:bodyPr vert="horz" wrap="square" lIns="0" tIns="113664" rIns="0" bIns="0" rtlCol="0">
            <a:spAutoFit/>
          </a:bodyPr>
          <a:lstStyle/>
          <a:p>
            <a:pPr marL="110489">
              <a:lnSpc>
                <a:spcPct val="100000"/>
              </a:lnSpc>
              <a:spcBef>
                <a:spcPts val="894"/>
              </a:spcBef>
            </a:pPr>
            <a:r>
              <a:rPr sz="1800" spc="-20" dirty="0">
                <a:latin typeface="Calibri"/>
                <a:cs typeface="Calibri"/>
              </a:rPr>
              <a:t>TGS</a:t>
            </a:r>
            <a:r>
              <a:rPr sz="1800" spc="-30" dirty="0">
                <a:latin typeface="Calibri"/>
                <a:cs typeface="Calibri"/>
              </a:rPr>
              <a:t> </a:t>
            </a:r>
            <a:r>
              <a:rPr sz="1800" spc="-5" dirty="0">
                <a:latin typeface="Calibri"/>
                <a:cs typeface="Calibri"/>
              </a:rPr>
              <a:t>session</a:t>
            </a:r>
            <a:r>
              <a:rPr sz="1800" spc="-20" dirty="0">
                <a:latin typeface="Calibri"/>
                <a:cs typeface="Calibri"/>
              </a:rPr>
              <a:t> </a:t>
            </a:r>
            <a:r>
              <a:rPr sz="1800" spc="-25" dirty="0">
                <a:latin typeface="Calibri"/>
                <a:cs typeface="Calibri"/>
              </a:rPr>
              <a:t>key</a:t>
            </a:r>
            <a:endParaRPr sz="1800">
              <a:latin typeface="Calibri"/>
              <a:cs typeface="Calibri"/>
            </a:endParaRPr>
          </a:p>
        </p:txBody>
      </p:sp>
      <p:sp>
        <p:nvSpPr>
          <p:cNvPr id="26" name="Footer Placeholder 25">
            <a:extLst>
              <a:ext uri="{FF2B5EF4-FFF2-40B4-BE49-F238E27FC236}">
                <a16:creationId xmlns:a16="http://schemas.microsoft.com/office/drawing/2014/main" id="{916085F2-2AC4-4F1B-BBE4-6986A978AE98}"/>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73297"/>
            <a:ext cx="5635625" cy="696595"/>
          </a:xfrm>
          <a:prstGeom prst="rect">
            <a:avLst/>
          </a:prstGeom>
        </p:spPr>
        <p:txBody>
          <a:bodyPr vert="horz" wrap="square" lIns="0" tIns="13335" rIns="0" bIns="0" rtlCol="0">
            <a:spAutoFit/>
          </a:bodyPr>
          <a:lstStyle/>
          <a:p>
            <a:pPr marL="12700">
              <a:lnSpc>
                <a:spcPct val="100000"/>
              </a:lnSpc>
              <a:spcBef>
                <a:spcPts val="105"/>
              </a:spcBef>
            </a:pPr>
            <a:r>
              <a:rPr lang="en-US" spc="-10" dirty="0">
                <a:latin typeface="Calibri"/>
                <a:cs typeface="Calibri"/>
              </a:rPr>
              <a:t>AD/LDAP vs Kerberos</a:t>
            </a:r>
            <a:endParaRPr b="0" spc="-10" dirty="0">
              <a:latin typeface="Calibri"/>
              <a:cs typeface="Calibri"/>
            </a:endParaRPr>
          </a:p>
        </p:txBody>
      </p:sp>
      <p:sp>
        <p:nvSpPr>
          <p:cNvPr id="8" name="Footer Placeholder 7">
            <a:extLst>
              <a:ext uri="{FF2B5EF4-FFF2-40B4-BE49-F238E27FC236}">
                <a16:creationId xmlns:a16="http://schemas.microsoft.com/office/drawing/2014/main" id="{4F27CF6F-7272-4FD2-91DE-DBCD1CCCBAF3}"/>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
        <p:nvSpPr>
          <p:cNvPr id="4" name="TextBox 3">
            <a:extLst>
              <a:ext uri="{FF2B5EF4-FFF2-40B4-BE49-F238E27FC236}">
                <a16:creationId xmlns:a16="http://schemas.microsoft.com/office/drawing/2014/main" id="{4398FA1D-0A35-41DC-A48F-A974A5D66C46}"/>
              </a:ext>
            </a:extLst>
          </p:cNvPr>
          <p:cNvSpPr txBox="1"/>
          <p:nvPr/>
        </p:nvSpPr>
        <p:spPr>
          <a:xfrm>
            <a:off x="916939" y="1447800"/>
            <a:ext cx="1051306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Segregation of duties</a:t>
            </a:r>
          </a:p>
          <a:p>
            <a:pPr marL="742950" lvl="1" indent="-285750">
              <a:buFont typeface="Arial" panose="020B0604020202020204" pitchFamily="34" charset="0"/>
              <a:buChar char="•"/>
            </a:pPr>
            <a:r>
              <a:rPr lang="en-US" sz="2400" dirty="0" err="1"/>
              <a:t>Authz</a:t>
            </a:r>
            <a:r>
              <a:rPr lang="en-US" sz="2400" dirty="0"/>
              <a:t>/</a:t>
            </a:r>
            <a:r>
              <a:rPr lang="en-US" sz="2400" dirty="0" err="1"/>
              <a:t>Authn</a:t>
            </a:r>
            <a:r>
              <a:rPr lang="en-US" sz="2400" dirty="0"/>
              <a:t> is an expensive task</a:t>
            </a:r>
          </a:p>
          <a:p>
            <a:pPr marL="742950" lvl="1" indent="-285750">
              <a:buFont typeface="Arial" panose="020B0604020202020204" pitchFamily="34" charset="0"/>
              <a:buChar char="•"/>
            </a:pPr>
            <a:r>
              <a:rPr lang="en-US" sz="2400" dirty="0"/>
              <a:t>Directory, Resources, and User management is an expensive tasks</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Down to the protocol level they serve different purposes</a:t>
            </a:r>
          </a:p>
          <a:p>
            <a:pPr marL="742950" lvl="1" indent="-285750">
              <a:buFont typeface="Arial" panose="020B0604020202020204" pitchFamily="34" charset="0"/>
              <a:buChar char="•"/>
            </a:pPr>
            <a:r>
              <a:rPr lang="en-US" sz="2400" dirty="0"/>
              <a:t>AD = Keep track of/manage resources and users on a network </a:t>
            </a:r>
          </a:p>
          <a:p>
            <a:pPr marL="742950" lvl="1" indent="-285750">
              <a:buFont typeface="Arial" panose="020B0604020202020204" pitchFamily="34" charset="0"/>
              <a:buChar char="•"/>
            </a:pPr>
            <a:r>
              <a:rPr lang="en-US" sz="2400" dirty="0"/>
              <a:t>Kerberos = Specifically the access control step, proving </a:t>
            </a:r>
            <a:r>
              <a:rPr lang="en-US" sz="2400" dirty="0" err="1"/>
              <a:t>authz</a:t>
            </a:r>
            <a:r>
              <a:rPr lang="en-US" sz="2400" dirty="0"/>
              <a:t>/</a:t>
            </a:r>
            <a:r>
              <a:rPr lang="en-US" sz="2400" dirty="0" err="1"/>
              <a:t>authn</a:t>
            </a:r>
            <a:endParaRPr lang="en-US" sz="2400" dirty="0"/>
          </a:p>
          <a:p>
            <a:pPr marL="742950" lvl="1" indent="-285750">
              <a:buFont typeface="Arial" panose="020B0604020202020204" pitchFamily="34" charset="0"/>
              <a:buChar char="•"/>
            </a:pPr>
            <a:endParaRPr lang="en-US" sz="2400" dirty="0"/>
          </a:p>
          <a:p>
            <a:pPr lvl="1"/>
            <a:r>
              <a:rPr lang="en-US" sz="2400" dirty="0"/>
              <a:t>Keep in mind understanding these will tell us what is happening when you run classic tools like Mimi Katz or use “golden ticket” attacks. </a:t>
            </a:r>
          </a:p>
        </p:txBody>
      </p:sp>
    </p:spTree>
    <p:extLst>
      <p:ext uri="{BB962C8B-B14F-4D97-AF65-F5344CB8AC3E}">
        <p14:creationId xmlns:p14="http://schemas.microsoft.com/office/powerpoint/2010/main" val="3020494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3023" y="2109216"/>
            <a:ext cx="1828799" cy="1470659"/>
          </a:xfrm>
          <a:prstGeom prst="rect">
            <a:avLst/>
          </a:prstGeom>
        </p:spPr>
      </p:pic>
      <p:sp>
        <p:nvSpPr>
          <p:cNvPr id="3" name="object 3"/>
          <p:cNvSpPr txBox="1"/>
          <p:nvPr/>
        </p:nvSpPr>
        <p:spPr>
          <a:xfrm>
            <a:off x="649593" y="2130754"/>
            <a:ext cx="1649730" cy="139700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Calibri"/>
                <a:cs typeface="Calibri"/>
              </a:rPr>
              <a:t>Bob's </a:t>
            </a:r>
            <a:r>
              <a:rPr sz="1800" b="1" dirty="0">
                <a:latin typeface="Calibri"/>
                <a:cs typeface="Calibri"/>
              </a:rPr>
              <a:t> </a:t>
            </a:r>
            <a:r>
              <a:rPr sz="1800" b="1" spc="-15" dirty="0">
                <a:latin typeface="Calibri"/>
                <a:cs typeface="Calibri"/>
              </a:rPr>
              <a:t>Workstation </a:t>
            </a:r>
            <a:r>
              <a:rPr sz="1800" b="1" spc="-10" dirty="0">
                <a:latin typeface="Calibri"/>
                <a:cs typeface="Calibri"/>
              </a:rPr>
              <a:t> </a:t>
            </a:r>
            <a:r>
              <a:rPr sz="1800" b="1" dirty="0">
                <a:latin typeface="Calibri"/>
                <a:cs typeface="Calibri"/>
              </a:rPr>
              <a:t>(</a:t>
            </a:r>
            <a:r>
              <a:rPr sz="1800" b="1" spc="5" dirty="0">
                <a:latin typeface="Calibri"/>
                <a:cs typeface="Calibri"/>
              </a:rPr>
              <a:t>b</a:t>
            </a:r>
            <a:r>
              <a:rPr sz="1800" b="1" dirty="0">
                <a:latin typeface="Calibri"/>
                <a:cs typeface="Calibri"/>
              </a:rPr>
              <a:t>o</a:t>
            </a:r>
            <a:r>
              <a:rPr sz="1800" b="1" spc="-10" dirty="0">
                <a:latin typeface="Calibri"/>
                <a:cs typeface="Calibri"/>
              </a:rPr>
              <a:t>bw</a:t>
            </a:r>
            <a:r>
              <a:rPr sz="1800" b="1" spc="-25" dirty="0">
                <a:latin typeface="Calibri"/>
                <a:cs typeface="Calibri"/>
              </a:rPr>
              <a:t>s</a:t>
            </a:r>
            <a:r>
              <a:rPr sz="1800" b="1" spc="-15" dirty="0">
                <a:latin typeface="Calibri"/>
                <a:cs typeface="Calibri"/>
              </a:rPr>
              <a:t>t</a:t>
            </a:r>
            <a:r>
              <a:rPr sz="1800" b="1" spc="-25" dirty="0">
                <a:latin typeface="Calibri"/>
                <a:cs typeface="Calibri"/>
              </a:rPr>
              <a:t>a</a:t>
            </a:r>
            <a:r>
              <a:rPr sz="1800" b="1" dirty="0">
                <a:latin typeface="Calibri"/>
                <a:cs typeface="Calibri"/>
              </a:rPr>
              <a:t>ti</a:t>
            </a:r>
            <a:r>
              <a:rPr sz="1800" b="1" spc="-10" dirty="0">
                <a:latin typeface="Calibri"/>
                <a:cs typeface="Calibri"/>
              </a:rPr>
              <a:t>on</a:t>
            </a:r>
            <a:r>
              <a:rPr sz="1800" b="1" spc="-5" dirty="0">
                <a:latin typeface="Calibri"/>
                <a:cs typeface="Calibri"/>
              </a:rPr>
              <a:t>.</a:t>
            </a:r>
            <a:r>
              <a:rPr sz="1800" b="1" spc="-25" dirty="0">
                <a:latin typeface="Calibri"/>
                <a:cs typeface="Calibri"/>
              </a:rPr>
              <a:t>c</a:t>
            </a:r>
            <a:r>
              <a:rPr sz="1800" b="1" dirty="0">
                <a:latin typeface="Calibri"/>
                <a:cs typeface="Calibri"/>
              </a:rPr>
              <a:t>or  </a:t>
            </a:r>
            <a:r>
              <a:rPr sz="1800" b="1" spc="-10" dirty="0">
                <a:latin typeface="Calibri"/>
                <a:cs typeface="Calibri"/>
              </a:rPr>
              <a:t>pdomain.exampl </a:t>
            </a:r>
            <a:r>
              <a:rPr sz="1800" b="1" spc="-395" dirty="0">
                <a:latin typeface="Calibri"/>
                <a:cs typeface="Calibri"/>
              </a:rPr>
              <a:t> </a:t>
            </a:r>
            <a:r>
              <a:rPr sz="1800" b="1" spc="-5" dirty="0">
                <a:latin typeface="Calibri"/>
                <a:cs typeface="Calibri"/>
              </a:rPr>
              <a:t>e.com)</a:t>
            </a:r>
            <a:endParaRPr sz="1800">
              <a:latin typeface="Calibri"/>
              <a:cs typeface="Calibri"/>
            </a:endParaRPr>
          </a:p>
        </p:txBody>
      </p:sp>
      <p:pic>
        <p:nvPicPr>
          <p:cNvPr id="4" name="object 4"/>
          <p:cNvPicPr/>
          <p:nvPr/>
        </p:nvPicPr>
        <p:blipFill>
          <a:blip r:embed="rId3" cstate="print"/>
          <a:stretch>
            <a:fillRect/>
          </a:stretch>
        </p:blipFill>
        <p:spPr>
          <a:xfrm>
            <a:off x="10939272" y="914400"/>
            <a:ext cx="1130807" cy="2474975"/>
          </a:xfrm>
          <a:prstGeom prst="rect">
            <a:avLst/>
          </a:prstGeom>
        </p:spPr>
      </p:pic>
      <p:sp>
        <p:nvSpPr>
          <p:cNvPr id="5" name="object 5"/>
          <p:cNvSpPr txBox="1"/>
          <p:nvPr/>
        </p:nvSpPr>
        <p:spPr>
          <a:xfrm>
            <a:off x="11016763" y="1438116"/>
            <a:ext cx="925194" cy="139700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KDC</a:t>
            </a:r>
            <a:endParaRPr sz="1800">
              <a:latin typeface="Calibri"/>
              <a:cs typeface="Calibri"/>
            </a:endParaRPr>
          </a:p>
          <a:p>
            <a:pPr marL="12700" marR="5080" algn="just">
              <a:lnSpc>
                <a:spcPct val="100000"/>
              </a:lnSpc>
            </a:pPr>
            <a:r>
              <a:rPr sz="1800" b="1" spc="-5" dirty="0">
                <a:latin typeface="Calibri"/>
                <a:cs typeface="Calibri"/>
              </a:rPr>
              <a:t>(dc1.corp </a:t>
            </a:r>
            <a:r>
              <a:rPr sz="1800" b="1" spc="-395" dirty="0">
                <a:latin typeface="Calibri"/>
                <a:cs typeface="Calibri"/>
              </a:rPr>
              <a:t> </a:t>
            </a:r>
            <a:r>
              <a:rPr sz="1800" b="1" spc="5" dirty="0">
                <a:latin typeface="Calibri"/>
                <a:cs typeface="Calibri"/>
              </a:rPr>
              <a:t>d</a:t>
            </a:r>
            <a:r>
              <a:rPr sz="1800" b="1" dirty="0">
                <a:latin typeface="Calibri"/>
                <a:cs typeface="Calibri"/>
              </a:rPr>
              <a:t>o</a:t>
            </a:r>
            <a:r>
              <a:rPr sz="1800" b="1" spc="-5" dirty="0">
                <a:latin typeface="Calibri"/>
                <a:cs typeface="Calibri"/>
              </a:rPr>
              <a:t>ma</a:t>
            </a:r>
            <a:r>
              <a:rPr sz="1800" b="1" dirty="0">
                <a:latin typeface="Calibri"/>
                <a:cs typeface="Calibri"/>
              </a:rPr>
              <a:t>i</a:t>
            </a:r>
            <a:r>
              <a:rPr sz="1800" b="1" spc="5" dirty="0">
                <a:latin typeface="Calibri"/>
                <a:cs typeface="Calibri"/>
              </a:rPr>
              <a:t>n</a:t>
            </a:r>
            <a:r>
              <a:rPr sz="1800" b="1" spc="-15" dirty="0">
                <a:latin typeface="Calibri"/>
                <a:cs typeface="Calibri"/>
              </a:rPr>
              <a:t>.</a:t>
            </a:r>
            <a:r>
              <a:rPr sz="1800" b="1" dirty="0">
                <a:latin typeface="Calibri"/>
                <a:cs typeface="Calibri"/>
              </a:rPr>
              <a:t>e  </a:t>
            </a:r>
            <a:r>
              <a:rPr sz="1800" b="1" spc="-10" dirty="0">
                <a:latin typeface="Calibri"/>
                <a:cs typeface="Calibri"/>
              </a:rPr>
              <a:t>xample.c </a:t>
            </a:r>
            <a:r>
              <a:rPr sz="1800" b="1" spc="-395" dirty="0">
                <a:latin typeface="Calibri"/>
                <a:cs typeface="Calibri"/>
              </a:rPr>
              <a:t> </a:t>
            </a:r>
            <a:r>
              <a:rPr sz="1800" b="1" dirty="0">
                <a:latin typeface="Calibri"/>
                <a:cs typeface="Calibri"/>
              </a:rPr>
              <a:t>om)</a:t>
            </a:r>
            <a:endParaRPr sz="1800">
              <a:latin typeface="Calibri"/>
              <a:cs typeface="Calibri"/>
            </a:endParaRPr>
          </a:p>
        </p:txBody>
      </p:sp>
      <p:grpSp>
        <p:nvGrpSpPr>
          <p:cNvPr id="6" name="object 6"/>
          <p:cNvGrpSpPr/>
          <p:nvPr/>
        </p:nvGrpSpPr>
        <p:grpSpPr>
          <a:xfrm>
            <a:off x="1481074" y="68395"/>
            <a:ext cx="10031095" cy="3746500"/>
            <a:chOff x="1481074" y="68395"/>
            <a:chExt cx="10031095" cy="3746500"/>
          </a:xfrm>
        </p:grpSpPr>
        <p:sp>
          <p:nvSpPr>
            <p:cNvPr id="7" name="object 7"/>
            <p:cNvSpPr/>
            <p:nvPr/>
          </p:nvSpPr>
          <p:spPr>
            <a:xfrm>
              <a:off x="1487424" y="685811"/>
              <a:ext cx="9961880" cy="1423670"/>
            </a:xfrm>
            <a:custGeom>
              <a:avLst/>
              <a:gdLst/>
              <a:ahLst/>
              <a:cxnLst/>
              <a:rect l="l" t="t" r="r" b="b"/>
              <a:pathLst>
                <a:path w="9961880" h="1423670">
                  <a:moveTo>
                    <a:pt x="0" y="1423670"/>
                  </a:moveTo>
                  <a:lnTo>
                    <a:pt x="5068" y="1367972"/>
                  </a:lnTo>
                  <a:lnTo>
                    <a:pt x="13997" y="1330878"/>
                  </a:lnTo>
                  <a:lnTo>
                    <a:pt x="27273" y="1293841"/>
                  </a:lnTo>
                  <a:lnTo>
                    <a:pt x="44817" y="1256882"/>
                  </a:lnTo>
                  <a:lnTo>
                    <a:pt x="66551" y="1220024"/>
                  </a:lnTo>
                  <a:lnTo>
                    <a:pt x="92395" y="1183289"/>
                  </a:lnTo>
                  <a:lnTo>
                    <a:pt x="122270" y="1146701"/>
                  </a:lnTo>
                  <a:lnTo>
                    <a:pt x="156097" y="1110282"/>
                  </a:lnTo>
                  <a:lnTo>
                    <a:pt x="193797" y="1074053"/>
                  </a:lnTo>
                  <a:lnTo>
                    <a:pt x="235292" y="1038038"/>
                  </a:lnTo>
                  <a:lnTo>
                    <a:pt x="280501" y="1002258"/>
                  </a:lnTo>
                  <a:lnTo>
                    <a:pt x="329347" y="966737"/>
                  </a:lnTo>
                  <a:lnTo>
                    <a:pt x="381749" y="931497"/>
                  </a:lnTo>
                  <a:lnTo>
                    <a:pt x="437629" y="896561"/>
                  </a:lnTo>
                  <a:lnTo>
                    <a:pt x="496908" y="861950"/>
                  </a:lnTo>
                  <a:lnTo>
                    <a:pt x="559507" y="827687"/>
                  </a:lnTo>
                  <a:lnTo>
                    <a:pt x="625347" y="793795"/>
                  </a:lnTo>
                  <a:lnTo>
                    <a:pt x="694349" y="760296"/>
                  </a:lnTo>
                  <a:lnTo>
                    <a:pt x="730010" y="743701"/>
                  </a:lnTo>
                  <a:lnTo>
                    <a:pt x="766433" y="727213"/>
                  </a:lnTo>
                  <a:lnTo>
                    <a:pt x="803606" y="710834"/>
                  </a:lnTo>
                  <a:lnTo>
                    <a:pt x="841521" y="694568"/>
                  </a:lnTo>
                  <a:lnTo>
                    <a:pt x="880166" y="678417"/>
                  </a:lnTo>
                  <a:lnTo>
                    <a:pt x="919533" y="662383"/>
                  </a:lnTo>
                  <a:lnTo>
                    <a:pt x="959611" y="646471"/>
                  </a:lnTo>
                  <a:lnTo>
                    <a:pt x="1000391" y="630682"/>
                  </a:lnTo>
                  <a:lnTo>
                    <a:pt x="1041862" y="615019"/>
                  </a:lnTo>
                  <a:lnTo>
                    <a:pt x="1084016" y="599486"/>
                  </a:lnTo>
                  <a:lnTo>
                    <a:pt x="1126841" y="584085"/>
                  </a:lnTo>
                  <a:lnTo>
                    <a:pt x="1170327" y="568818"/>
                  </a:lnTo>
                  <a:lnTo>
                    <a:pt x="1214467" y="553689"/>
                  </a:lnTo>
                  <a:lnTo>
                    <a:pt x="1259248" y="538701"/>
                  </a:lnTo>
                  <a:lnTo>
                    <a:pt x="1304662" y="523855"/>
                  </a:lnTo>
                  <a:lnTo>
                    <a:pt x="1350698" y="509156"/>
                  </a:lnTo>
                  <a:lnTo>
                    <a:pt x="1397346" y="494606"/>
                  </a:lnTo>
                  <a:lnTo>
                    <a:pt x="1444598" y="480207"/>
                  </a:lnTo>
                  <a:lnTo>
                    <a:pt x="1492442" y="465962"/>
                  </a:lnTo>
                  <a:lnTo>
                    <a:pt x="1540869" y="451875"/>
                  </a:lnTo>
                  <a:lnTo>
                    <a:pt x="1589869" y="437948"/>
                  </a:lnTo>
                  <a:lnTo>
                    <a:pt x="1639433" y="424184"/>
                  </a:lnTo>
                  <a:lnTo>
                    <a:pt x="1689550" y="410586"/>
                  </a:lnTo>
                  <a:lnTo>
                    <a:pt x="1740210" y="397156"/>
                  </a:lnTo>
                  <a:lnTo>
                    <a:pt x="1791403" y="383897"/>
                  </a:lnTo>
                  <a:lnTo>
                    <a:pt x="1843121" y="370813"/>
                  </a:lnTo>
                  <a:lnTo>
                    <a:pt x="1895352" y="357905"/>
                  </a:lnTo>
                  <a:lnTo>
                    <a:pt x="1948087" y="345177"/>
                  </a:lnTo>
                  <a:lnTo>
                    <a:pt x="2001316" y="332632"/>
                  </a:lnTo>
                  <a:lnTo>
                    <a:pt x="2055029" y="320272"/>
                  </a:lnTo>
                  <a:lnTo>
                    <a:pt x="2109217" y="308100"/>
                  </a:lnTo>
                  <a:lnTo>
                    <a:pt x="2163869" y="296119"/>
                  </a:lnTo>
                  <a:lnTo>
                    <a:pt x="2218975" y="284332"/>
                  </a:lnTo>
                  <a:lnTo>
                    <a:pt x="2274526" y="272742"/>
                  </a:lnTo>
                  <a:lnTo>
                    <a:pt x="2330512" y="261350"/>
                  </a:lnTo>
                  <a:lnTo>
                    <a:pt x="2386922" y="250162"/>
                  </a:lnTo>
                  <a:lnTo>
                    <a:pt x="2443748" y="239178"/>
                  </a:lnTo>
                  <a:lnTo>
                    <a:pt x="2500978" y="228402"/>
                  </a:lnTo>
                  <a:lnTo>
                    <a:pt x="2558604" y="217836"/>
                  </a:lnTo>
                  <a:lnTo>
                    <a:pt x="2616615" y="207484"/>
                  </a:lnTo>
                  <a:lnTo>
                    <a:pt x="2675002" y="197348"/>
                  </a:lnTo>
                  <a:lnTo>
                    <a:pt x="2733754" y="187431"/>
                  </a:lnTo>
                  <a:lnTo>
                    <a:pt x="2792862" y="177736"/>
                  </a:lnTo>
                  <a:lnTo>
                    <a:pt x="2852316" y="168266"/>
                  </a:lnTo>
                  <a:lnTo>
                    <a:pt x="2912105" y="159023"/>
                  </a:lnTo>
                  <a:lnTo>
                    <a:pt x="2972221" y="150011"/>
                  </a:lnTo>
                  <a:lnTo>
                    <a:pt x="3032653" y="141231"/>
                  </a:lnTo>
                  <a:lnTo>
                    <a:pt x="3093391" y="132688"/>
                  </a:lnTo>
                  <a:lnTo>
                    <a:pt x="3154426" y="124383"/>
                  </a:lnTo>
                  <a:lnTo>
                    <a:pt x="3215747" y="116320"/>
                  </a:lnTo>
                  <a:lnTo>
                    <a:pt x="3277345" y="108501"/>
                  </a:lnTo>
                  <a:lnTo>
                    <a:pt x="3339209" y="100929"/>
                  </a:lnTo>
                  <a:lnTo>
                    <a:pt x="3401331" y="93607"/>
                  </a:lnTo>
                  <a:lnTo>
                    <a:pt x="3463699" y="86537"/>
                  </a:lnTo>
                  <a:lnTo>
                    <a:pt x="3526305" y="79724"/>
                  </a:lnTo>
                  <a:lnTo>
                    <a:pt x="3589137" y="73168"/>
                  </a:lnTo>
                  <a:lnTo>
                    <a:pt x="3652188" y="66874"/>
                  </a:lnTo>
                  <a:lnTo>
                    <a:pt x="3715445" y="60844"/>
                  </a:lnTo>
                  <a:lnTo>
                    <a:pt x="3778901" y="55081"/>
                  </a:lnTo>
                  <a:lnTo>
                    <a:pt x="3842544" y="49587"/>
                  </a:lnTo>
                  <a:lnTo>
                    <a:pt x="3906365" y="44366"/>
                  </a:lnTo>
                  <a:lnTo>
                    <a:pt x="3970353" y="39419"/>
                  </a:lnTo>
                  <a:lnTo>
                    <a:pt x="4034500" y="34751"/>
                  </a:lnTo>
                  <a:lnTo>
                    <a:pt x="4098795" y="30364"/>
                  </a:lnTo>
                  <a:lnTo>
                    <a:pt x="4163229" y="26260"/>
                  </a:lnTo>
                  <a:lnTo>
                    <a:pt x="4227791" y="22443"/>
                  </a:lnTo>
                  <a:lnTo>
                    <a:pt x="4292471" y="18915"/>
                  </a:lnTo>
                  <a:lnTo>
                    <a:pt x="4357260" y="15679"/>
                  </a:lnTo>
                  <a:lnTo>
                    <a:pt x="4422148" y="12738"/>
                  </a:lnTo>
                  <a:lnTo>
                    <a:pt x="4487125" y="10094"/>
                  </a:lnTo>
                  <a:lnTo>
                    <a:pt x="4552181" y="7751"/>
                  </a:lnTo>
                  <a:lnTo>
                    <a:pt x="4617306" y="5711"/>
                  </a:lnTo>
                  <a:lnTo>
                    <a:pt x="4682490" y="3978"/>
                  </a:lnTo>
                  <a:lnTo>
                    <a:pt x="4747724" y="2553"/>
                  </a:lnTo>
                  <a:lnTo>
                    <a:pt x="4812998" y="1440"/>
                  </a:lnTo>
                  <a:lnTo>
                    <a:pt x="4878300" y="642"/>
                  </a:lnTo>
                  <a:lnTo>
                    <a:pt x="4943623" y="161"/>
                  </a:lnTo>
                  <a:lnTo>
                    <a:pt x="5008956" y="0"/>
                  </a:lnTo>
                  <a:lnTo>
                    <a:pt x="5078875" y="29"/>
                  </a:lnTo>
                  <a:lnTo>
                    <a:pt x="5148782" y="118"/>
                  </a:lnTo>
                  <a:lnTo>
                    <a:pt x="5218665" y="264"/>
                  </a:lnTo>
                  <a:lnTo>
                    <a:pt x="5288512" y="469"/>
                  </a:lnTo>
                  <a:lnTo>
                    <a:pt x="5358310" y="730"/>
                  </a:lnTo>
                  <a:lnTo>
                    <a:pt x="5428047" y="1049"/>
                  </a:lnTo>
                  <a:lnTo>
                    <a:pt x="5497712" y="1423"/>
                  </a:lnTo>
                  <a:lnTo>
                    <a:pt x="5567292" y="1853"/>
                  </a:lnTo>
                  <a:lnTo>
                    <a:pt x="5636775" y="2338"/>
                  </a:lnTo>
                  <a:lnTo>
                    <a:pt x="5706150" y="2877"/>
                  </a:lnTo>
                  <a:lnTo>
                    <a:pt x="5775403" y="3470"/>
                  </a:lnTo>
                  <a:lnTo>
                    <a:pt x="5844523" y="4116"/>
                  </a:lnTo>
                  <a:lnTo>
                    <a:pt x="5913497" y="4815"/>
                  </a:lnTo>
                  <a:lnTo>
                    <a:pt x="5982314" y="5567"/>
                  </a:lnTo>
                  <a:lnTo>
                    <a:pt x="6050962" y="6370"/>
                  </a:lnTo>
                  <a:lnTo>
                    <a:pt x="6119427" y="7224"/>
                  </a:lnTo>
                  <a:lnTo>
                    <a:pt x="6187700" y="8128"/>
                  </a:lnTo>
                  <a:lnTo>
                    <a:pt x="6255766" y="9083"/>
                  </a:lnTo>
                  <a:lnTo>
                    <a:pt x="6323614" y="10087"/>
                  </a:lnTo>
                  <a:lnTo>
                    <a:pt x="6391232" y="11140"/>
                  </a:lnTo>
                  <a:lnTo>
                    <a:pt x="6458608" y="12241"/>
                  </a:lnTo>
                  <a:lnTo>
                    <a:pt x="6525729" y="13391"/>
                  </a:lnTo>
                  <a:lnTo>
                    <a:pt x="6592584" y="14587"/>
                  </a:lnTo>
                  <a:lnTo>
                    <a:pt x="6659161" y="15830"/>
                  </a:lnTo>
                  <a:lnTo>
                    <a:pt x="6725447" y="17119"/>
                  </a:lnTo>
                  <a:lnTo>
                    <a:pt x="6791430" y="18454"/>
                  </a:lnTo>
                  <a:lnTo>
                    <a:pt x="6857098" y="19833"/>
                  </a:lnTo>
                  <a:lnTo>
                    <a:pt x="6922439" y="21257"/>
                  </a:lnTo>
                  <a:lnTo>
                    <a:pt x="6987441" y="22726"/>
                  </a:lnTo>
                  <a:lnTo>
                    <a:pt x="7052092" y="24237"/>
                  </a:lnTo>
                  <a:lnTo>
                    <a:pt x="7116380" y="25791"/>
                  </a:lnTo>
                  <a:lnTo>
                    <a:pt x="7180292" y="27388"/>
                  </a:lnTo>
                  <a:lnTo>
                    <a:pt x="7243816" y="29026"/>
                  </a:lnTo>
                  <a:lnTo>
                    <a:pt x="7306941" y="30705"/>
                  </a:lnTo>
                  <a:lnTo>
                    <a:pt x="7369654" y="32425"/>
                  </a:lnTo>
                  <a:lnTo>
                    <a:pt x="7431943" y="34185"/>
                  </a:lnTo>
                  <a:lnTo>
                    <a:pt x="7493797" y="35985"/>
                  </a:lnTo>
                  <a:lnTo>
                    <a:pt x="7555202" y="37823"/>
                  </a:lnTo>
                  <a:lnTo>
                    <a:pt x="7616147" y="39700"/>
                  </a:lnTo>
                  <a:lnTo>
                    <a:pt x="7676619" y="41615"/>
                  </a:lnTo>
                  <a:lnTo>
                    <a:pt x="7736607" y="43567"/>
                  </a:lnTo>
                  <a:lnTo>
                    <a:pt x="7796099" y="45555"/>
                  </a:lnTo>
                  <a:lnTo>
                    <a:pt x="7855082" y="47580"/>
                  </a:lnTo>
                  <a:lnTo>
                    <a:pt x="7913544" y="49641"/>
                  </a:lnTo>
                  <a:lnTo>
                    <a:pt x="7971473" y="51736"/>
                  </a:lnTo>
                  <a:lnTo>
                    <a:pt x="8028858" y="53866"/>
                  </a:lnTo>
                  <a:lnTo>
                    <a:pt x="8085685" y="56030"/>
                  </a:lnTo>
                  <a:lnTo>
                    <a:pt x="8141943" y="58228"/>
                  </a:lnTo>
                  <a:lnTo>
                    <a:pt x="8197619" y="60458"/>
                  </a:lnTo>
                  <a:lnTo>
                    <a:pt x="8252703" y="62720"/>
                  </a:lnTo>
                  <a:lnTo>
                    <a:pt x="8307180" y="65015"/>
                  </a:lnTo>
                  <a:lnTo>
                    <a:pt x="8361040" y="67340"/>
                  </a:lnTo>
                  <a:lnTo>
                    <a:pt x="8414270" y="69697"/>
                  </a:lnTo>
                  <a:lnTo>
                    <a:pt x="8466859" y="72083"/>
                  </a:lnTo>
                  <a:lnTo>
                    <a:pt x="8518793" y="74499"/>
                  </a:lnTo>
                  <a:lnTo>
                    <a:pt x="8570061" y="76944"/>
                  </a:lnTo>
                  <a:lnTo>
                    <a:pt x="8620652" y="79417"/>
                  </a:lnTo>
                  <a:lnTo>
                    <a:pt x="8670551" y="81918"/>
                  </a:lnTo>
                  <a:lnTo>
                    <a:pt x="8719749" y="84447"/>
                  </a:lnTo>
                  <a:lnTo>
                    <a:pt x="8768231" y="87002"/>
                  </a:lnTo>
                  <a:lnTo>
                    <a:pt x="8815988" y="89583"/>
                  </a:lnTo>
                  <a:lnTo>
                    <a:pt x="8863005" y="92191"/>
                  </a:lnTo>
                  <a:lnTo>
                    <a:pt x="8909271" y="94823"/>
                  </a:lnTo>
                  <a:lnTo>
                    <a:pt x="8954775" y="97480"/>
                  </a:lnTo>
                  <a:lnTo>
                    <a:pt x="8999503" y="100161"/>
                  </a:lnTo>
                  <a:lnTo>
                    <a:pt x="9043444" y="102865"/>
                  </a:lnTo>
                  <a:lnTo>
                    <a:pt x="9086586" y="105592"/>
                  </a:lnTo>
                  <a:lnTo>
                    <a:pt x="9128917" y="108342"/>
                  </a:lnTo>
                  <a:lnTo>
                    <a:pt x="9170424" y="111113"/>
                  </a:lnTo>
                  <a:lnTo>
                    <a:pt x="9211095" y="113906"/>
                  </a:lnTo>
                  <a:lnTo>
                    <a:pt x="9250919" y="116720"/>
                  </a:lnTo>
                  <a:lnTo>
                    <a:pt x="9289882" y="119553"/>
                  </a:lnTo>
                  <a:lnTo>
                    <a:pt x="9327974" y="122406"/>
                  </a:lnTo>
                  <a:lnTo>
                    <a:pt x="9401493" y="128169"/>
                  </a:lnTo>
                  <a:lnTo>
                    <a:pt x="9471378" y="134004"/>
                  </a:lnTo>
                  <a:lnTo>
                    <a:pt x="9537534" y="139906"/>
                  </a:lnTo>
                  <a:lnTo>
                    <a:pt x="9599863" y="145871"/>
                  </a:lnTo>
                  <a:lnTo>
                    <a:pt x="9658267" y="151894"/>
                  </a:lnTo>
                  <a:lnTo>
                    <a:pt x="9712651" y="157972"/>
                  </a:lnTo>
                  <a:lnTo>
                    <a:pt x="9762917" y="164099"/>
                  </a:lnTo>
                  <a:lnTo>
                    <a:pt x="9808969" y="170271"/>
                  </a:lnTo>
                  <a:lnTo>
                    <a:pt x="9850709" y="176484"/>
                  </a:lnTo>
                  <a:lnTo>
                    <a:pt x="9905023" y="185871"/>
                  </a:lnTo>
                  <a:lnTo>
                    <a:pt x="9949092" y="195324"/>
                  </a:lnTo>
                  <a:lnTo>
                    <a:pt x="9961448" y="198488"/>
                  </a:lnTo>
                </a:path>
              </a:pathLst>
            </a:custGeom>
            <a:ln w="12699">
              <a:solidFill>
                <a:srgbClr val="000000"/>
              </a:solidFill>
            </a:ln>
          </p:spPr>
          <p:txBody>
            <a:bodyPr wrap="square" lIns="0" tIns="0" rIns="0" bIns="0" rtlCol="0"/>
            <a:lstStyle/>
            <a:p>
              <a:endParaRPr/>
            </a:p>
          </p:txBody>
        </p:sp>
        <p:sp>
          <p:nvSpPr>
            <p:cNvPr id="8" name="object 8"/>
            <p:cNvSpPr/>
            <p:nvPr/>
          </p:nvSpPr>
          <p:spPr>
            <a:xfrm>
              <a:off x="11420172" y="844942"/>
              <a:ext cx="85725" cy="69850"/>
            </a:xfrm>
            <a:custGeom>
              <a:avLst/>
              <a:gdLst/>
              <a:ahLst/>
              <a:cxnLst/>
              <a:rect l="l" t="t" r="r" b="b"/>
              <a:pathLst>
                <a:path w="85725" h="69850">
                  <a:moveTo>
                    <a:pt x="35839" y="0"/>
                  </a:moveTo>
                  <a:lnTo>
                    <a:pt x="0" y="67246"/>
                  </a:lnTo>
                  <a:lnTo>
                    <a:pt x="85166" y="69456"/>
                  </a:lnTo>
                  <a:lnTo>
                    <a:pt x="35839" y="0"/>
                  </a:lnTo>
                  <a:close/>
                </a:path>
              </a:pathLst>
            </a:custGeom>
            <a:solidFill>
              <a:srgbClr val="000000"/>
            </a:solidFill>
          </p:spPr>
          <p:txBody>
            <a:bodyPr wrap="square" lIns="0" tIns="0" rIns="0" bIns="0" rtlCol="0"/>
            <a:lstStyle/>
            <a:p>
              <a:endParaRPr/>
            </a:p>
          </p:txBody>
        </p:sp>
        <p:sp>
          <p:nvSpPr>
            <p:cNvPr id="9" name="object 9"/>
            <p:cNvSpPr/>
            <p:nvPr/>
          </p:nvSpPr>
          <p:spPr>
            <a:xfrm>
              <a:off x="1543895" y="3389376"/>
              <a:ext cx="9961880" cy="419100"/>
            </a:xfrm>
            <a:custGeom>
              <a:avLst/>
              <a:gdLst/>
              <a:ahLst/>
              <a:cxnLst/>
              <a:rect l="l" t="t" r="r" b="b"/>
              <a:pathLst>
                <a:path w="9961880" h="419100">
                  <a:moveTo>
                    <a:pt x="9961448" y="0"/>
                  </a:moveTo>
                  <a:lnTo>
                    <a:pt x="9936447" y="36552"/>
                  </a:lnTo>
                  <a:lnTo>
                    <a:pt x="9892918" y="60797"/>
                  </a:lnTo>
                  <a:lnTo>
                    <a:pt x="9846795" y="78865"/>
                  </a:lnTo>
                  <a:lnTo>
                    <a:pt x="9809835" y="90837"/>
                  </a:lnTo>
                  <a:lnTo>
                    <a:pt x="9768034" y="102740"/>
                  </a:lnTo>
                  <a:lnTo>
                    <a:pt x="9721503" y="114565"/>
                  </a:lnTo>
                  <a:lnTo>
                    <a:pt x="9670351" y="126303"/>
                  </a:lnTo>
                  <a:lnTo>
                    <a:pt x="9614689" y="137944"/>
                  </a:lnTo>
                  <a:lnTo>
                    <a:pt x="9554626" y="149479"/>
                  </a:lnTo>
                  <a:lnTo>
                    <a:pt x="9490273" y="160900"/>
                  </a:lnTo>
                  <a:lnTo>
                    <a:pt x="9421739" y="172196"/>
                  </a:lnTo>
                  <a:lnTo>
                    <a:pt x="9349134" y="183358"/>
                  </a:lnTo>
                  <a:lnTo>
                    <a:pt x="9311340" y="188887"/>
                  </a:lnTo>
                  <a:lnTo>
                    <a:pt x="9272569" y="194379"/>
                  </a:lnTo>
                  <a:lnTo>
                    <a:pt x="9232836" y="199832"/>
                  </a:lnTo>
                  <a:lnTo>
                    <a:pt x="9192154" y="205247"/>
                  </a:lnTo>
                  <a:lnTo>
                    <a:pt x="9150537" y="210621"/>
                  </a:lnTo>
                  <a:lnTo>
                    <a:pt x="9107998" y="215954"/>
                  </a:lnTo>
                  <a:lnTo>
                    <a:pt x="9064552" y="221245"/>
                  </a:lnTo>
                  <a:lnTo>
                    <a:pt x="9020212" y="226492"/>
                  </a:lnTo>
                  <a:lnTo>
                    <a:pt x="8974991" y="231694"/>
                  </a:lnTo>
                  <a:lnTo>
                    <a:pt x="8928905" y="236850"/>
                  </a:lnTo>
                  <a:lnTo>
                    <a:pt x="8881966" y="241958"/>
                  </a:lnTo>
                  <a:lnTo>
                    <a:pt x="8834188" y="247019"/>
                  </a:lnTo>
                  <a:lnTo>
                    <a:pt x="8785585" y="252030"/>
                  </a:lnTo>
                  <a:lnTo>
                    <a:pt x="8736170" y="256991"/>
                  </a:lnTo>
                  <a:lnTo>
                    <a:pt x="8685958" y="261899"/>
                  </a:lnTo>
                  <a:lnTo>
                    <a:pt x="8634962" y="266755"/>
                  </a:lnTo>
                  <a:lnTo>
                    <a:pt x="8583196" y="271557"/>
                  </a:lnTo>
                  <a:lnTo>
                    <a:pt x="8530674" y="276304"/>
                  </a:lnTo>
                  <a:lnTo>
                    <a:pt x="8477409" y="280994"/>
                  </a:lnTo>
                  <a:lnTo>
                    <a:pt x="8423415" y="285627"/>
                  </a:lnTo>
                  <a:lnTo>
                    <a:pt x="8368706" y="290201"/>
                  </a:lnTo>
                  <a:lnTo>
                    <a:pt x="8313296" y="294715"/>
                  </a:lnTo>
                  <a:lnTo>
                    <a:pt x="8257198" y="299169"/>
                  </a:lnTo>
                  <a:lnTo>
                    <a:pt x="8200426" y="303560"/>
                  </a:lnTo>
                  <a:lnTo>
                    <a:pt x="8142994" y="307888"/>
                  </a:lnTo>
                  <a:lnTo>
                    <a:pt x="8084916" y="312152"/>
                  </a:lnTo>
                  <a:lnTo>
                    <a:pt x="8026206" y="316350"/>
                  </a:lnTo>
                  <a:lnTo>
                    <a:pt x="7966876" y="320482"/>
                  </a:lnTo>
                  <a:lnTo>
                    <a:pt x="7906942" y="324545"/>
                  </a:lnTo>
                  <a:lnTo>
                    <a:pt x="7846416" y="328540"/>
                  </a:lnTo>
                  <a:lnTo>
                    <a:pt x="7785312" y="332465"/>
                  </a:lnTo>
                  <a:lnTo>
                    <a:pt x="7723645" y="336318"/>
                  </a:lnTo>
                  <a:lnTo>
                    <a:pt x="7661428" y="340099"/>
                  </a:lnTo>
                  <a:lnTo>
                    <a:pt x="7598674" y="343806"/>
                  </a:lnTo>
                  <a:lnTo>
                    <a:pt x="7535398" y="347438"/>
                  </a:lnTo>
                  <a:lnTo>
                    <a:pt x="7471613" y="350995"/>
                  </a:lnTo>
                  <a:lnTo>
                    <a:pt x="7407333" y="354475"/>
                  </a:lnTo>
                  <a:lnTo>
                    <a:pt x="7342571" y="357876"/>
                  </a:lnTo>
                  <a:lnTo>
                    <a:pt x="7277342" y="361198"/>
                  </a:lnTo>
                  <a:lnTo>
                    <a:pt x="7211660" y="364440"/>
                  </a:lnTo>
                  <a:lnTo>
                    <a:pt x="7145537" y="367600"/>
                  </a:lnTo>
                  <a:lnTo>
                    <a:pt x="7078988" y="370677"/>
                  </a:lnTo>
                  <a:lnTo>
                    <a:pt x="7012026" y="373670"/>
                  </a:lnTo>
                  <a:lnTo>
                    <a:pt x="6944666" y="376578"/>
                  </a:lnTo>
                  <a:lnTo>
                    <a:pt x="6876920" y="379400"/>
                  </a:lnTo>
                  <a:lnTo>
                    <a:pt x="6808803" y="382135"/>
                  </a:lnTo>
                  <a:lnTo>
                    <a:pt x="6740329" y="384781"/>
                  </a:lnTo>
                  <a:lnTo>
                    <a:pt x="6671511" y="387337"/>
                  </a:lnTo>
                  <a:lnTo>
                    <a:pt x="6602362" y="389802"/>
                  </a:lnTo>
                  <a:lnTo>
                    <a:pt x="6532898" y="392176"/>
                  </a:lnTo>
                  <a:lnTo>
                    <a:pt x="6463131" y="394456"/>
                  </a:lnTo>
                  <a:lnTo>
                    <a:pt x="6393075" y="396642"/>
                  </a:lnTo>
                  <a:lnTo>
                    <a:pt x="6322744" y="398733"/>
                  </a:lnTo>
                  <a:lnTo>
                    <a:pt x="6252152" y="400727"/>
                  </a:lnTo>
                  <a:lnTo>
                    <a:pt x="6181313" y="402624"/>
                  </a:lnTo>
                  <a:lnTo>
                    <a:pt x="6110239" y="404421"/>
                  </a:lnTo>
                  <a:lnTo>
                    <a:pt x="6038946" y="406118"/>
                  </a:lnTo>
                  <a:lnTo>
                    <a:pt x="5967446" y="407715"/>
                  </a:lnTo>
                  <a:lnTo>
                    <a:pt x="5895754" y="409209"/>
                  </a:lnTo>
                  <a:lnTo>
                    <a:pt x="5823883" y="410599"/>
                  </a:lnTo>
                  <a:lnTo>
                    <a:pt x="5751847" y="411885"/>
                  </a:lnTo>
                  <a:lnTo>
                    <a:pt x="5679659" y="413065"/>
                  </a:lnTo>
                  <a:lnTo>
                    <a:pt x="5607334" y="414138"/>
                  </a:lnTo>
                  <a:lnTo>
                    <a:pt x="5534886" y="415103"/>
                  </a:lnTo>
                  <a:lnTo>
                    <a:pt x="5462327" y="415959"/>
                  </a:lnTo>
                  <a:lnTo>
                    <a:pt x="5389672" y="416704"/>
                  </a:lnTo>
                  <a:lnTo>
                    <a:pt x="5316935" y="417338"/>
                  </a:lnTo>
                  <a:lnTo>
                    <a:pt x="5244129" y="417860"/>
                  </a:lnTo>
                  <a:lnTo>
                    <a:pt x="5171268" y="418267"/>
                  </a:lnTo>
                  <a:lnTo>
                    <a:pt x="5098365" y="418559"/>
                  </a:lnTo>
                  <a:lnTo>
                    <a:pt x="5025435" y="418736"/>
                  </a:lnTo>
                  <a:lnTo>
                    <a:pt x="4952492" y="418795"/>
                  </a:lnTo>
                  <a:lnTo>
                    <a:pt x="4882572" y="418765"/>
                  </a:lnTo>
                  <a:lnTo>
                    <a:pt x="4812665" y="418677"/>
                  </a:lnTo>
                  <a:lnTo>
                    <a:pt x="4742782" y="418530"/>
                  </a:lnTo>
                  <a:lnTo>
                    <a:pt x="4672936" y="418325"/>
                  </a:lnTo>
                  <a:lnTo>
                    <a:pt x="4603138" y="418064"/>
                  </a:lnTo>
                  <a:lnTo>
                    <a:pt x="4533400" y="417745"/>
                  </a:lnTo>
                  <a:lnTo>
                    <a:pt x="4463735" y="417371"/>
                  </a:lnTo>
                  <a:lnTo>
                    <a:pt x="4394155" y="416941"/>
                  </a:lnTo>
                  <a:lnTo>
                    <a:pt x="4324672" y="416456"/>
                  </a:lnTo>
                  <a:lnTo>
                    <a:pt x="4255298" y="415917"/>
                  </a:lnTo>
                  <a:lnTo>
                    <a:pt x="4186045" y="415324"/>
                  </a:lnTo>
                  <a:lnTo>
                    <a:pt x="4116925" y="414677"/>
                  </a:lnTo>
                  <a:lnTo>
                    <a:pt x="4047950" y="413978"/>
                  </a:lnTo>
                  <a:lnTo>
                    <a:pt x="3979133" y="413227"/>
                  </a:lnTo>
                  <a:lnTo>
                    <a:pt x="3910486" y="412424"/>
                  </a:lnTo>
                  <a:lnTo>
                    <a:pt x="3842020" y="411569"/>
                  </a:lnTo>
                  <a:lnTo>
                    <a:pt x="3773748" y="410665"/>
                  </a:lnTo>
                  <a:lnTo>
                    <a:pt x="3705681" y="409710"/>
                  </a:lnTo>
                  <a:lnTo>
                    <a:pt x="3637833" y="408706"/>
                  </a:lnTo>
                  <a:lnTo>
                    <a:pt x="3570215" y="407653"/>
                  </a:lnTo>
                  <a:lnTo>
                    <a:pt x="3502839" y="406551"/>
                  </a:lnTo>
                  <a:lnTo>
                    <a:pt x="3435718" y="405402"/>
                  </a:lnTo>
                  <a:lnTo>
                    <a:pt x="3368863" y="404206"/>
                  </a:lnTo>
                  <a:lnTo>
                    <a:pt x="3302286" y="402962"/>
                  </a:lnTo>
                  <a:lnTo>
                    <a:pt x="3236000" y="401673"/>
                  </a:lnTo>
                  <a:lnTo>
                    <a:pt x="3170017" y="400338"/>
                  </a:lnTo>
                  <a:lnTo>
                    <a:pt x="3104349" y="398959"/>
                  </a:lnTo>
                  <a:lnTo>
                    <a:pt x="3039008" y="397534"/>
                  </a:lnTo>
                  <a:lnTo>
                    <a:pt x="2974006" y="396066"/>
                  </a:lnTo>
                  <a:lnTo>
                    <a:pt x="2909355" y="394554"/>
                  </a:lnTo>
                  <a:lnTo>
                    <a:pt x="2845068" y="393000"/>
                  </a:lnTo>
                  <a:lnTo>
                    <a:pt x="2781156" y="391403"/>
                  </a:lnTo>
                  <a:lnTo>
                    <a:pt x="2717631" y="389765"/>
                  </a:lnTo>
                  <a:lnTo>
                    <a:pt x="2654506" y="388085"/>
                  </a:lnTo>
                  <a:lnTo>
                    <a:pt x="2591793" y="386365"/>
                  </a:lnTo>
                  <a:lnTo>
                    <a:pt x="2529504" y="384605"/>
                  </a:lnTo>
                  <a:lnTo>
                    <a:pt x="2467651" y="382805"/>
                  </a:lnTo>
                  <a:lnTo>
                    <a:pt x="2406245" y="380967"/>
                  </a:lnTo>
                  <a:lnTo>
                    <a:pt x="2345301" y="379090"/>
                  </a:lnTo>
                  <a:lnTo>
                    <a:pt x="2284828" y="377175"/>
                  </a:lnTo>
                  <a:lnTo>
                    <a:pt x="2224840" y="375223"/>
                  </a:lnTo>
                  <a:lnTo>
                    <a:pt x="2165348" y="373234"/>
                  </a:lnTo>
                  <a:lnTo>
                    <a:pt x="2106365" y="371209"/>
                  </a:lnTo>
                  <a:lnTo>
                    <a:pt x="2047903" y="369148"/>
                  </a:lnTo>
                  <a:lnTo>
                    <a:pt x="1989974" y="367053"/>
                  </a:lnTo>
                  <a:lnTo>
                    <a:pt x="1932590" y="364922"/>
                  </a:lnTo>
                  <a:lnTo>
                    <a:pt x="1875763" y="362758"/>
                  </a:lnTo>
                  <a:lnTo>
                    <a:pt x="1819505" y="360560"/>
                  </a:lnTo>
                  <a:lnTo>
                    <a:pt x="1763828" y="358330"/>
                  </a:lnTo>
                  <a:lnTo>
                    <a:pt x="1708745" y="356067"/>
                  </a:lnTo>
                  <a:lnTo>
                    <a:pt x="1654267" y="353773"/>
                  </a:lnTo>
                  <a:lnTo>
                    <a:pt x="1600407" y="351447"/>
                  </a:lnTo>
                  <a:lnTo>
                    <a:pt x="1547177" y="349090"/>
                  </a:lnTo>
                  <a:lnTo>
                    <a:pt x="1494588" y="346704"/>
                  </a:lnTo>
                  <a:lnTo>
                    <a:pt x="1442654" y="344288"/>
                  </a:lnTo>
                  <a:lnTo>
                    <a:pt x="1391386" y="341843"/>
                  </a:lnTo>
                  <a:lnTo>
                    <a:pt x="1340796" y="339369"/>
                  </a:lnTo>
                  <a:lnTo>
                    <a:pt x="1290896" y="336868"/>
                  </a:lnTo>
                  <a:lnTo>
                    <a:pt x="1241699" y="334339"/>
                  </a:lnTo>
                  <a:lnTo>
                    <a:pt x="1193216" y="331784"/>
                  </a:lnTo>
                  <a:lnTo>
                    <a:pt x="1145460" y="329202"/>
                  </a:lnTo>
                  <a:lnTo>
                    <a:pt x="1098442" y="326595"/>
                  </a:lnTo>
                  <a:lnTo>
                    <a:pt x="1052176" y="323962"/>
                  </a:lnTo>
                  <a:lnTo>
                    <a:pt x="1006672" y="321305"/>
                  </a:lnTo>
                  <a:lnTo>
                    <a:pt x="961944" y="318624"/>
                  </a:lnTo>
                  <a:lnTo>
                    <a:pt x="918003" y="315920"/>
                  </a:lnTo>
                  <a:lnTo>
                    <a:pt x="874861" y="313192"/>
                  </a:lnTo>
                  <a:lnTo>
                    <a:pt x="832530" y="310442"/>
                  </a:lnTo>
                  <a:lnTo>
                    <a:pt x="791023" y="307671"/>
                  </a:lnTo>
                  <a:lnTo>
                    <a:pt x="750352" y="304878"/>
                  </a:lnTo>
                  <a:lnTo>
                    <a:pt x="710529" y="302064"/>
                  </a:lnTo>
                  <a:lnTo>
                    <a:pt x="671565" y="299231"/>
                  </a:lnTo>
                  <a:lnTo>
                    <a:pt x="633473" y="296377"/>
                  </a:lnTo>
                  <a:lnTo>
                    <a:pt x="559954" y="290614"/>
                  </a:lnTo>
                  <a:lnTo>
                    <a:pt x="490069" y="284779"/>
                  </a:lnTo>
                  <a:lnTo>
                    <a:pt x="423913" y="278877"/>
                  </a:lnTo>
                  <a:lnTo>
                    <a:pt x="361585" y="272912"/>
                  </a:lnTo>
                  <a:lnTo>
                    <a:pt x="303180" y="266888"/>
                  </a:lnTo>
                  <a:lnTo>
                    <a:pt x="248796" y="260811"/>
                  </a:lnTo>
                  <a:lnTo>
                    <a:pt x="198530" y="254683"/>
                  </a:lnTo>
                  <a:lnTo>
                    <a:pt x="152479" y="248511"/>
                  </a:lnTo>
                  <a:lnTo>
                    <a:pt x="110738" y="242298"/>
                  </a:lnTo>
                  <a:lnTo>
                    <a:pt x="56424" y="232911"/>
                  </a:lnTo>
                  <a:lnTo>
                    <a:pt x="12356" y="223457"/>
                  </a:lnTo>
                  <a:lnTo>
                    <a:pt x="0" y="220294"/>
                  </a:lnTo>
                </a:path>
              </a:pathLst>
            </a:custGeom>
            <a:ln w="12699">
              <a:solidFill>
                <a:srgbClr val="000000"/>
              </a:solidFill>
            </a:ln>
          </p:spPr>
          <p:txBody>
            <a:bodyPr wrap="square" lIns="0" tIns="0" rIns="0" bIns="0" rtlCol="0"/>
            <a:lstStyle/>
            <a:p>
              <a:endParaRPr/>
            </a:p>
          </p:txBody>
        </p:sp>
        <p:sp>
          <p:nvSpPr>
            <p:cNvPr id="10" name="object 10"/>
            <p:cNvSpPr/>
            <p:nvPr/>
          </p:nvSpPr>
          <p:spPr>
            <a:xfrm>
              <a:off x="1487427" y="3579571"/>
              <a:ext cx="85725" cy="69850"/>
            </a:xfrm>
            <a:custGeom>
              <a:avLst/>
              <a:gdLst/>
              <a:ahLst/>
              <a:cxnLst/>
              <a:rect l="l" t="t" r="r" b="b"/>
              <a:pathLst>
                <a:path w="85725" h="69850">
                  <a:moveTo>
                    <a:pt x="0" y="0"/>
                  </a:moveTo>
                  <a:lnTo>
                    <a:pt x="49326" y="69456"/>
                  </a:lnTo>
                  <a:lnTo>
                    <a:pt x="85166" y="2209"/>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5411724" y="73158"/>
              <a:ext cx="5415280" cy="2612390"/>
            </a:xfrm>
            <a:custGeom>
              <a:avLst/>
              <a:gdLst/>
              <a:ahLst/>
              <a:cxnLst/>
              <a:rect l="l" t="t" r="r" b="b"/>
              <a:pathLst>
                <a:path w="5415280" h="2612390">
                  <a:moveTo>
                    <a:pt x="4979416" y="0"/>
                  </a:moveTo>
                  <a:lnTo>
                    <a:pt x="435356" y="0"/>
                  </a:lnTo>
                  <a:lnTo>
                    <a:pt x="387919" y="2554"/>
                  </a:lnTo>
                  <a:lnTo>
                    <a:pt x="341963" y="10040"/>
                  </a:lnTo>
                  <a:lnTo>
                    <a:pt x="297751" y="22193"/>
                  </a:lnTo>
                  <a:lnTo>
                    <a:pt x="255550" y="38747"/>
                  </a:lnTo>
                  <a:lnTo>
                    <a:pt x="215625" y="59436"/>
                  </a:lnTo>
                  <a:lnTo>
                    <a:pt x="178242" y="83995"/>
                  </a:lnTo>
                  <a:lnTo>
                    <a:pt x="143666" y="112159"/>
                  </a:lnTo>
                  <a:lnTo>
                    <a:pt x="112163" y="143661"/>
                  </a:lnTo>
                  <a:lnTo>
                    <a:pt x="83999" y="178236"/>
                  </a:lnTo>
                  <a:lnTo>
                    <a:pt x="59439" y="215619"/>
                  </a:lnTo>
                  <a:lnTo>
                    <a:pt x="38749" y="255544"/>
                  </a:lnTo>
                  <a:lnTo>
                    <a:pt x="22195" y="297746"/>
                  </a:lnTo>
                  <a:lnTo>
                    <a:pt x="10041" y="341959"/>
                  </a:lnTo>
                  <a:lnTo>
                    <a:pt x="2554" y="387917"/>
                  </a:lnTo>
                  <a:lnTo>
                    <a:pt x="0" y="435356"/>
                  </a:lnTo>
                  <a:lnTo>
                    <a:pt x="0" y="2176767"/>
                  </a:lnTo>
                  <a:lnTo>
                    <a:pt x="2554" y="2224205"/>
                  </a:lnTo>
                  <a:lnTo>
                    <a:pt x="10041" y="2270164"/>
                  </a:lnTo>
                  <a:lnTo>
                    <a:pt x="22195" y="2314378"/>
                  </a:lnTo>
                  <a:lnTo>
                    <a:pt x="38749" y="2356580"/>
                  </a:lnTo>
                  <a:lnTo>
                    <a:pt x="59439" y="2396506"/>
                  </a:lnTo>
                  <a:lnTo>
                    <a:pt x="83999" y="2433891"/>
                  </a:lnTo>
                  <a:lnTo>
                    <a:pt x="112163" y="2468467"/>
                  </a:lnTo>
                  <a:lnTo>
                    <a:pt x="143666" y="2499970"/>
                  </a:lnTo>
                  <a:lnTo>
                    <a:pt x="178242" y="2528135"/>
                  </a:lnTo>
                  <a:lnTo>
                    <a:pt x="215625" y="2552695"/>
                  </a:lnTo>
                  <a:lnTo>
                    <a:pt x="255550" y="2573386"/>
                  </a:lnTo>
                  <a:lnTo>
                    <a:pt x="297751" y="2589940"/>
                  </a:lnTo>
                  <a:lnTo>
                    <a:pt x="341963" y="2602094"/>
                  </a:lnTo>
                  <a:lnTo>
                    <a:pt x="387919" y="2609581"/>
                  </a:lnTo>
                  <a:lnTo>
                    <a:pt x="435356" y="2612136"/>
                  </a:lnTo>
                  <a:lnTo>
                    <a:pt x="4979416" y="2612136"/>
                  </a:lnTo>
                  <a:lnTo>
                    <a:pt x="5026852" y="2609581"/>
                  </a:lnTo>
                  <a:lnTo>
                    <a:pt x="5072808" y="2602094"/>
                  </a:lnTo>
                  <a:lnTo>
                    <a:pt x="5117020" y="2589940"/>
                  </a:lnTo>
                  <a:lnTo>
                    <a:pt x="5159221" y="2573386"/>
                  </a:lnTo>
                  <a:lnTo>
                    <a:pt x="5199146" y="2552695"/>
                  </a:lnTo>
                  <a:lnTo>
                    <a:pt x="5236529" y="2528135"/>
                  </a:lnTo>
                  <a:lnTo>
                    <a:pt x="5271105" y="2499970"/>
                  </a:lnTo>
                  <a:lnTo>
                    <a:pt x="5302608" y="2468467"/>
                  </a:lnTo>
                  <a:lnTo>
                    <a:pt x="5330772" y="2433891"/>
                  </a:lnTo>
                  <a:lnTo>
                    <a:pt x="5355332" y="2396506"/>
                  </a:lnTo>
                  <a:lnTo>
                    <a:pt x="5376022" y="2356580"/>
                  </a:lnTo>
                  <a:lnTo>
                    <a:pt x="5392576" y="2314378"/>
                  </a:lnTo>
                  <a:lnTo>
                    <a:pt x="5404730" y="2270164"/>
                  </a:lnTo>
                  <a:lnTo>
                    <a:pt x="5412217" y="2224205"/>
                  </a:lnTo>
                  <a:lnTo>
                    <a:pt x="5414772" y="2176767"/>
                  </a:lnTo>
                  <a:lnTo>
                    <a:pt x="5414772" y="435356"/>
                  </a:lnTo>
                  <a:lnTo>
                    <a:pt x="5412217" y="387917"/>
                  </a:lnTo>
                  <a:lnTo>
                    <a:pt x="5404730" y="341959"/>
                  </a:lnTo>
                  <a:lnTo>
                    <a:pt x="5392576" y="297746"/>
                  </a:lnTo>
                  <a:lnTo>
                    <a:pt x="5376022" y="255544"/>
                  </a:lnTo>
                  <a:lnTo>
                    <a:pt x="5355332" y="215619"/>
                  </a:lnTo>
                  <a:lnTo>
                    <a:pt x="5330772" y="178236"/>
                  </a:lnTo>
                  <a:lnTo>
                    <a:pt x="5302608" y="143661"/>
                  </a:lnTo>
                  <a:lnTo>
                    <a:pt x="5271105" y="112159"/>
                  </a:lnTo>
                  <a:lnTo>
                    <a:pt x="5236529" y="83995"/>
                  </a:lnTo>
                  <a:lnTo>
                    <a:pt x="5199146" y="59436"/>
                  </a:lnTo>
                  <a:lnTo>
                    <a:pt x="5159221" y="38747"/>
                  </a:lnTo>
                  <a:lnTo>
                    <a:pt x="5117020" y="22193"/>
                  </a:lnTo>
                  <a:lnTo>
                    <a:pt x="5072808" y="10040"/>
                  </a:lnTo>
                  <a:lnTo>
                    <a:pt x="5026852" y="2554"/>
                  </a:lnTo>
                  <a:lnTo>
                    <a:pt x="4979416" y="0"/>
                  </a:lnTo>
                  <a:close/>
                </a:path>
              </a:pathLst>
            </a:custGeom>
            <a:solidFill>
              <a:srgbClr val="EDEDED"/>
            </a:solidFill>
          </p:spPr>
          <p:txBody>
            <a:bodyPr wrap="square" lIns="0" tIns="0" rIns="0" bIns="0" rtlCol="0"/>
            <a:lstStyle/>
            <a:p>
              <a:endParaRPr/>
            </a:p>
          </p:txBody>
        </p:sp>
        <p:sp>
          <p:nvSpPr>
            <p:cNvPr id="12" name="object 12"/>
            <p:cNvSpPr/>
            <p:nvPr/>
          </p:nvSpPr>
          <p:spPr>
            <a:xfrm>
              <a:off x="5411724" y="73158"/>
              <a:ext cx="5415280" cy="2612390"/>
            </a:xfrm>
            <a:custGeom>
              <a:avLst/>
              <a:gdLst/>
              <a:ahLst/>
              <a:cxnLst/>
              <a:rect l="l" t="t" r="r" b="b"/>
              <a:pathLst>
                <a:path w="5415280" h="2612390">
                  <a:moveTo>
                    <a:pt x="0" y="435356"/>
                  </a:moveTo>
                  <a:lnTo>
                    <a:pt x="2554" y="387917"/>
                  </a:lnTo>
                  <a:lnTo>
                    <a:pt x="10041" y="341959"/>
                  </a:lnTo>
                  <a:lnTo>
                    <a:pt x="22195" y="297746"/>
                  </a:lnTo>
                  <a:lnTo>
                    <a:pt x="38749" y="255544"/>
                  </a:lnTo>
                  <a:lnTo>
                    <a:pt x="59439" y="215619"/>
                  </a:lnTo>
                  <a:lnTo>
                    <a:pt x="83999" y="178236"/>
                  </a:lnTo>
                  <a:lnTo>
                    <a:pt x="112163" y="143661"/>
                  </a:lnTo>
                  <a:lnTo>
                    <a:pt x="143666" y="112159"/>
                  </a:lnTo>
                  <a:lnTo>
                    <a:pt x="178242" y="83995"/>
                  </a:lnTo>
                  <a:lnTo>
                    <a:pt x="215625" y="59436"/>
                  </a:lnTo>
                  <a:lnTo>
                    <a:pt x="255550" y="38747"/>
                  </a:lnTo>
                  <a:lnTo>
                    <a:pt x="297751" y="22193"/>
                  </a:lnTo>
                  <a:lnTo>
                    <a:pt x="341963" y="10040"/>
                  </a:lnTo>
                  <a:lnTo>
                    <a:pt x="387919" y="2554"/>
                  </a:lnTo>
                  <a:lnTo>
                    <a:pt x="435356" y="0"/>
                  </a:lnTo>
                  <a:lnTo>
                    <a:pt x="4979416" y="0"/>
                  </a:lnTo>
                  <a:lnTo>
                    <a:pt x="5026852" y="2554"/>
                  </a:lnTo>
                  <a:lnTo>
                    <a:pt x="5072808" y="10040"/>
                  </a:lnTo>
                  <a:lnTo>
                    <a:pt x="5117020" y="22193"/>
                  </a:lnTo>
                  <a:lnTo>
                    <a:pt x="5159221" y="38747"/>
                  </a:lnTo>
                  <a:lnTo>
                    <a:pt x="5199146" y="59436"/>
                  </a:lnTo>
                  <a:lnTo>
                    <a:pt x="5236529" y="83995"/>
                  </a:lnTo>
                  <a:lnTo>
                    <a:pt x="5271105" y="112159"/>
                  </a:lnTo>
                  <a:lnTo>
                    <a:pt x="5302608" y="143661"/>
                  </a:lnTo>
                  <a:lnTo>
                    <a:pt x="5330772" y="178236"/>
                  </a:lnTo>
                  <a:lnTo>
                    <a:pt x="5355332" y="215619"/>
                  </a:lnTo>
                  <a:lnTo>
                    <a:pt x="5376022" y="255544"/>
                  </a:lnTo>
                  <a:lnTo>
                    <a:pt x="5392576" y="297746"/>
                  </a:lnTo>
                  <a:lnTo>
                    <a:pt x="5404730" y="341959"/>
                  </a:lnTo>
                  <a:lnTo>
                    <a:pt x="5412217" y="387917"/>
                  </a:lnTo>
                  <a:lnTo>
                    <a:pt x="5414772" y="435356"/>
                  </a:lnTo>
                  <a:lnTo>
                    <a:pt x="5414772" y="2176767"/>
                  </a:lnTo>
                  <a:lnTo>
                    <a:pt x="5412217" y="2224205"/>
                  </a:lnTo>
                  <a:lnTo>
                    <a:pt x="5404730" y="2270164"/>
                  </a:lnTo>
                  <a:lnTo>
                    <a:pt x="5392576" y="2314378"/>
                  </a:lnTo>
                  <a:lnTo>
                    <a:pt x="5376022" y="2356580"/>
                  </a:lnTo>
                  <a:lnTo>
                    <a:pt x="5355332" y="2396506"/>
                  </a:lnTo>
                  <a:lnTo>
                    <a:pt x="5330772" y="2433891"/>
                  </a:lnTo>
                  <a:lnTo>
                    <a:pt x="5302608" y="2468467"/>
                  </a:lnTo>
                  <a:lnTo>
                    <a:pt x="5271105" y="2499970"/>
                  </a:lnTo>
                  <a:lnTo>
                    <a:pt x="5236529" y="2528135"/>
                  </a:lnTo>
                  <a:lnTo>
                    <a:pt x="5199146" y="2552695"/>
                  </a:lnTo>
                  <a:lnTo>
                    <a:pt x="5159221" y="2573386"/>
                  </a:lnTo>
                  <a:lnTo>
                    <a:pt x="5117020" y="2589940"/>
                  </a:lnTo>
                  <a:lnTo>
                    <a:pt x="5072808" y="2602094"/>
                  </a:lnTo>
                  <a:lnTo>
                    <a:pt x="5026852" y="2609581"/>
                  </a:lnTo>
                  <a:lnTo>
                    <a:pt x="4979416" y="2612136"/>
                  </a:lnTo>
                  <a:lnTo>
                    <a:pt x="435356" y="2612136"/>
                  </a:lnTo>
                  <a:lnTo>
                    <a:pt x="387919" y="2609581"/>
                  </a:lnTo>
                  <a:lnTo>
                    <a:pt x="341963" y="2602094"/>
                  </a:lnTo>
                  <a:lnTo>
                    <a:pt x="297751" y="2589940"/>
                  </a:lnTo>
                  <a:lnTo>
                    <a:pt x="255550" y="2573386"/>
                  </a:lnTo>
                  <a:lnTo>
                    <a:pt x="215625" y="2552695"/>
                  </a:lnTo>
                  <a:lnTo>
                    <a:pt x="178242" y="2528135"/>
                  </a:lnTo>
                  <a:lnTo>
                    <a:pt x="143666" y="2499970"/>
                  </a:lnTo>
                  <a:lnTo>
                    <a:pt x="112163" y="2468467"/>
                  </a:lnTo>
                  <a:lnTo>
                    <a:pt x="83999" y="2433891"/>
                  </a:lnTo>
                  <a:lnTo>
                    <a:pt x="59439" y="2396506"/>
                  </a:lnTo>
                  <a:lnTo>
                    <a:pt x="38749" y="2356580"/>
                  </a:lnTo>
                  <a:lnTo>
                    <a:pt x="22195" y="2314378"/>
                  </a:lnTo>
                  <a:lnTo>
                    <a:pt x="10041" y="2270164"/>
                  </a:lnTo>
                  <a:lnTo>
                    <a:pt x="2554" y="2224205"/>
                  </a:lnTo>
                  <a:lnTo>
                    <a:pt x="0" y="2176767"/>
                  </a:lnTo>
                  <a:lnTo>
                    <a:pt x="0" y="435356"/>
                  </a:lnTo>
                  <a:close/>
                </a:path>
              </a:pathLst>
            </a:custGeom>
            <a:ln w="9359">
              <a:solidFill>
                <a:srgbClr val="808080"/>
              </a:solidFill>
            </a:ln>
          </p:spPr>
          <p:txBody>
            <a:bodyPr wrap="square" lIns="0" tIns="0" rIns="0" bIns="0" rtlCol="0"/>
            <a:lstStyle/>
            <a:p>
              <a:endParaRPr/>
            </a:p>
          </p:txBody>
        </p:sp>
      </p:grpSp>
      <p:sp>
        <p:nvSpPr>
          <p:cNvPr id="13" name="object 13"/>
          <p:cNvSpPr txBox="1"/>
          <p:nvPr/>
        </p:nvSpPr>
        <p:spPr>
          <a:xfrm>
            <a:off x="5615778" y="218358"/>
            <a:ext cx="4307840" cy="112268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KRB_TGS_REQ</a:t>
            </a:r>
            <a:endParaRPr sz="1800">
              <a:latin typeface="Calibri"/>
              <a:cs typeface="Calibri"/>
            </a:endParaRPr>
          </a:p>
          <a:p>
            <a:pPr marL="12700" marR="387350">
              <a:lnSpc>
                <a:spcPct val="100000"/>
              </a:lnSpc>
            </a:pPr>
            <a:r>
              <a:rPr sz="1800" spc="-5" dirty="0">
                <a:latin typeface="Calibri"/>
                <a:cs typeface="Calibri"/>
              </a:rPr>
              <a:t>Principal:</a:t>
            </a:r>
            <a:r>
              <a:rPr sz="1800" spc="50" dirty="0">
                <a:latin typeface="Calibri"/>
                <a:cs typeface="Calibri"/>
              </a:rPr>
              <a:t> </a:t>
            </a:r>
            <a:r>
              <a:rPr sz="1800" u="sng" spc="-10" dirty="0">
                <a:solidFill>
                  <a:srgbClr val="6FAC46"/>
                </a:solidFill>
                <a:uFill>
                  <a:solidFill>
                    <a:srgbClr val="6FAC46"/>
                  </a:solidFill>
                </a:uFill>
                <a:latin typeface="Calibri"/>
                <a:cs typeface="Calibri"/>
                <a:hlinkClick r:id="rId4"/>
              </a:rPr>
              <a:t>bob@corpdomain.example.com </a:t>
            </a:r>
            <a:r>
              <a:rPr sz="1800" spc="-395" dirty="0">
                <a:solidFill>
                  <a:srgbClr val="6FAC46"/>
                </a:solidFill>
                <a:latin typeface="Calibri"/>
                <a:cs typeface="Calibri"/>
              </a:rPr>
              <a:t> </a:t>
            </a:r>
            <a:r>
              <a:rPr sz="1800" spc="-10" dirty="0">
                <a:latin typeface="Calibri"/>
                <a:cs typeface="Calibri"/>
              </a:rPr>
              <a:t>Realm:</a:t>
            </a:r>
            <a:r>
              <a:rPr sz="1800" spc="15" dirty="0">
                <a:latin typeface="Calibri"/>
                <a:cs typeface="Calibri"/>
              </a:rPr>
              <a:t> </a:t>
            </a:r>
            <a:r>
              <a:rPr sz="1800" spc="-10" dirty="0">
                <a:latin typeface="Calibri"/>
                <a:cs typeface="Calibri"/>
              </a:rPr>
              <a:t>corpdomain.example.com</a:t>
            </a:r>
            <a:endParaRPr sz="1800">
              <a:latin typeface="Calibri"/>
              <a:cs typeface="Calibri"/>
            </a:endParaRPr>
          </a:p>
          <a:p>
            <a:pPr marL="12700">
              <a:lnSpc>
                <a:spcPct val="100000"/>
              </a:lnSpc>
            </a:pPr>
            <a:r>
              <a:rPr sz="1800" spc="-5" dirty="0">
                <a:latin typeface="Calibri"/>
                <a:cs typeface="Calibri"/>
              </a:rPr>
              <a:t>SPN:</a:t>
            </a:r>
            <a:r>
              <a:rPr sz="1800" spc="-15" dirty="0">
                <a:latin typeface="Calibri"/>
                <a:cs typeface="Calibri"/>
              </a:rPr>
              <a:t> </a:t>
            </a:r>
            <a:r>
              <a:rPr sz="1800" spc="-10" dirty="0">
                <a:latin typeface="Calibri"/>
                <a:cs typeface="Calibri"/>
              </a:rPr>
              <a:t>cifs</a:t>
            </a:r>
            <a:r>
              <a:rPr sz="1800" spc="-25" dirty="0">
                <a:latin typeface="Calibri"/>
                <a:cs typeface="Calibri"/>
              </a:rPr>
              <a:t> </a:t>
            </a:r>
            <a:r>
              <a:rPr sz="1800" dirty="0">
                <a:latin typeface="Calibri"/>
                <a:cs typeface="Calibri"/>
              </a:rPr>
              <a:t>/</a:t>
            </a:r>
            <a:r>
              <a:rPr sz="1800" spc="-15" dirty="0">
                <a:latin typeface="Calibri"/>
                <a:cs typeface="Calibri"/>
              </a:rPr>
              <a:t> </a:t>
            </a:r>
            <a:r>
              <a:rPr sz="1800" u="sng" spc="-5" dirty="0">
                <a:solidFill>
                  <a:srgbClr val="6FAC46"/>
                </a:solidFill>
                <a:uFill>
                  <a:solidFill>
                    <a:srgbClr val="6FAC46"/>
                  </a:solidFill>
                </a:uFill>
                <a:latin typeface="Calibri"/>
                <a:cs typeface="Calibri"/>
                <a:hlinkClick r:id="rId5"/>
              </a:rPr>
              <a:t>fileserv@corpdomain.example.com</a:t>
            </a:r>
            <a:endParaRPr sz="1800">
              <a:latin typeface="Calibri"/>
              <a:cs typeface="Calibri"/>
            </a:endParaRPr>
          </a:p>
        </p:txBody>
      </p:sp>
      <p:sp>
        <p:nvSpPr>
          <p:cNvPr id="14" name="object 14"/>
          <p:cNvSpPr txBox="1"/>
          <p:nvPr/>
        </p:nvSpPr>
        <p:spPr>
          <a:xfrm>
            <a:off x="5615778" y="1315638"/>
            <a:ext cx="13747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Authenticator:</a:t>
            </a:r>
            <a:endParaRPr sz="1800">
              <a:latin typeface="Calibri"/>
              <a:cs typeface="Calibri"/>
            </a:endParaRPr>
          </a:p>
        </p:txBody>
      </p:sp>
      <p:grpSp>
        <p:nvGrpSpPr>
          <p:cNvPr id="15" name="object 15"/>
          <p:cNvGrpSpPr/>
          <p:nvPr/>
        </p:nvGrpSpPr>
        <p:grpSpPr>
          <a:xfrm>
            <a:off x="4187761" y="2752153"/>
            <a:ext cx="6425565" cy="3792220"/>
            <a:chOff x="4187761" y="2752153"/>
            <a:chExt cx="6425565" cy="3792220"/>
          </a:xfrm>
        </p:grpSpPr>
        <p:sp>
          <p:nvSpPr>
            <p:cNvPr id="16" name="object 16"/>
            <p:cNvSpPr/>
            <p:nvPr/>
          </p:nvSpPr>
          <p:spPr>
            <a:xfrm>
              <a:off x="4192523" y="2756916"/>
              <a:ext cx="6416040" cy="3782695"/>
            </a:xfrm>
            <a:custGeom>
              <a:avLst/>
              <a:gdLst/>
              <a:ahLst/>
              <a:cxnLst/>
              <a:rect l="l" t="t" r="r" b="b"/>
              <a:pathLst>
                <a:path w="6416040" h="3782695">
                  <a:moveTo>
                    <a:pt x="5785599" y="0"/>
                  </a:moveTo>
                  <a:lnTo>
                    <a:pt x="630440" y="0"/>
                  </a:lnTo>
                  <a:lnTo>
                    <a:pt x="583390" y="1729"/>
                  </a:lnTo>
                  <a:lnTo>
                    <a:pt x="537278" y="6835"/>
                  </a:lnTo>
                  <a:lnTo>
                    <a:pt x="492228" y="15197"/>
                  </a:lnTo>
                  <a:lnTo>
                    <a:pt x="448360" y="26692"/>
                  </a:lnTo>
                  <a:lnTo>
                    <a:pt x="405798" y="41198"/>
                  </a:lnTo>
                  <a:lnTo>
                    <a:pt x="364662" y="58594"/>
                  </a:lnTo>
                  <a:lnTo>
                    <a:pt x="325075" y="78758"/>
                  </a:lnTo>
                  <a:lnTo>
                    <a:pt x="287158" y="101567"/>
                  </a:lnTo>
                  <a:lnTo>
                    <a:pt x="251034" y="126901"/>
                  </a:lnTo>
                  <a:lnTo>
                    <a:pt x="216825" y="154636"/>
                  </a:lnTo>
                  <a:lnTo>
                    <a:pt x="184651" y="184651"/>
                  </a:lnTo>
                  <a:lnTo>
                    <a:pt x="154636" y="216825"/>
                  </a:lnTo>
                  <a:lnTo>
                    <a:pt x="126901" y="251034"/>
                  </a:lnTo>
                  <a:lnTo>
                    <a:pt x="101567" y="287158"/>
                  </a:lnTo>
                  <a:lnTo>
                    <a:pt x="78758" y="325075"/>
                  </a:lnTo>
                  <a:lnTo>
                    <a:pt x="58594" y="364662"/>
                  </a:lnTo>
                  <a:lnTo>
                    <a:pt x="41198" y="405798"/>
                  </a:lnTo>
                  <a:lnTo>
                    <a:pt x="26692" y="448360"/>
                  </a:lnTo>
                  <a:lnTo>
                    <a:pt x="15197" y="492228"/>
                  </a:lnTo>
                  <a:lnTo>
                    <a:pt x="6835" y="537278"/>
                  </a:lnTo>
                  <a:lnTo>
                    <a:pt x="1729" y="583390"/>
                  </a:lnTo>
                  <a:lnTo>
                    <a:pt x="0" y="630440"/>
                  </a:lnTo>
                  <a:lnTo>
                    <a:pt x="0" y="3152127"/>
                  </a:lnTo>
                  <a:lnTo>
                    <a:pt x="1729" y="3199177"/>
                  </a:lnTo>
                  <a:lnTo>
                    <a:pt x="6835" y="3245289"/>
                  </a:lnTo>
                  <a:lnTo>
                    <a:pt x="15197" y="3290339"/>
                  </a:lnTo>
                  <a:lnTo>
                    <a:pt x="26692" y="3334207"/>
                  </a:lnTo>
                  <a:lnTo>
                    <a:pt x="41198" y="3376769"/>
                  </a:lnTo>
                  <a:lnTo>
                    <a:pt x="58594" y="3417905"/>
                  </a:lnTo>
                  <a:lnTo>
                    <a:pt x="78758" y="3457492"/>
                  </a:lnTo>
                  <a:lnTo>
                    <a:pt x="101567" y="3495409"/>
                  </a:lnTo>
                  <a:lnTo>
                    <a:pt x="126901" y="3531533"/>
                  </a:lnTo>
                  <a:lnTo>
                    <a:pt x="154636" y="3565742"/>
                  </a:lnTo>
                  <a:lnTo>
                    <a:pt x="184651" y="3597916"/>
                  </a:lnTo>
                  <a:lnTo>
                    <a:pt x="216825" y="3627931"/>
                  </a:lnTo>
                  <a:lnTo>
                    <a:pt x="251034" y="3655666"/>
                  </a:lnTo>
                  <a:lnTo>
                    <a:pt x="287158" y="3681000"/>
                  </a:lnTo>
                  <a:lnTo>
                    <a:pt x="325075" y="3703809"/>
                  </a:lnTo>
                  <a:lnTo>
                    <a:pt x="364662" y="3723973"/>
                  </a:lnTo>
                  <a:lnTo>
                    <a:pt x="405798" y="3741369"/>
                  </a:lnTo>
                  <a:lnTo>
                    <a:pt x="448360" y="3755875"/>
                  </a:lnTo>
                  <a:lnTo>
                    <a:pt x="492228" y="3767370"/>
                  </a:lnTo>
                  <a:lnTo>
                    <a:pt x="537278" y="3775732"/>
                  </a:lnTo>
                  <a:lnTo>
                    <a:pt x="583390" y="3780838"/>
                  </a:lnTo>
                  <a:lnTo>
                    <a:pt x="630440" y="3782568"/>
                  </a:lnTo>
                  <a:lnTo>
                    <a:pt x="5785599" y="3782568"/>
                  </a:lnTo>
                  <a:lnTo>
                    <a:pt x="5832649" y="3780838"/>
                  </a:lnTo>
                  <a:lnTo>
                    <a:pt x="5878761" y="3775732"/>
                  </a:lnTo>
                  <a:lnTo>
                    <a:pt x="5923811" y="3767370"/>
                  </a:lnTo>
                  <a:lnTo>
                    <a:pt x="5967679" y="3755875"/>
                  </a:lnTo>
                  <a:lnTo>
                    <a:pt x="6010241" y="3741369"/>
                  </a:lnTo>
                  <a:lnTo>
                    <a:pt x="6051377" y="3723973"/>
                  </a:lnTo>
                  <a:lnTo>
                    <a:pt x="6090964" y="3703809"/>
                  </a:lnTo>
                  <a:lnTo>
                    <a:pt x="6128881" y="3681000"/>
                  </a:lnTo>
                  <a:lnTo>
                    <a:pt x="6165005" y="3655666"/>
                  </a:lnTo>
                  <a:lnTo>
                    <a:pt x="6199214" y="3627931"/>
                  </a:lnTo>
                  <a:lnTo>
                    <a:pt x="6231388" y="3597916"/>
                  </a:lnTo>
                  <a:lnTo>
                    <a:pt x="6261403" y="3565742"/>
                  </a:lnTo>
                  <a:lnTo>
                    <a:pt x="6289138" y="3531533"/>
                  </a:lnTo>
                  <a:lnTo>
                    <a:pt x="6314472" y="3495409"/>
                  </a:lnTo>
                  <a:lnTo>
                    <a:pt x="6337281" y="3457492"/>
                  </a:lnTo>
                  <a:lnTo>
                    <a:pt x="6357445" y="3417905"/>
                  </a:lnTo>
                  <a:lnTo>
                    <a:pt x="6374841" y="3376769"/>
                  </a:lnTo>
                  <a:lnTo>
                    <a:pt x="6389347" y="3334207"/>
                  </a:lnTo>
                  <a:lnTo>
                    <a:pt x="6400842" y="3290339"/>
                  </a:lnTo>
                  <a:lnTo>
                    <a:pt x="6409204" y="3245289"/>
                  </a:lnTo>
                  <a:lnTo>
                    <a:pt x="6414310" y="3199177"/>
                  </a:lnTo>
                  <a:lnTo>
                    <a:pt x="6416040" y="3152127"/>
                  </a:lnTo>
                  <a:lnTo>
                    <a:pt x="6416040" y="630440"/>
                  </a:lnTo>
                  <a:lnTo>
                    <a:pt x="6414310" y="583390"/>
                  </a:lnTo>
                  <a:lnTo>
                    <a:pt x="6409204" y="537278"/>
                  </a:lnTo>
                  <a:lnTo>
                    <a:pt x="6400842" y="492228"/>
                  </a:lnTo>
                  <a:lnTo>
                    <a:pt x="6389347" y="448360"/>
                  </a:lnTo>
                  <a:lnTo>
                    <a:pt x="6374841" y="405798"/>
                  </a:lnTo>
                  <a:lnTo>
                    <a:pt x="6357445" y="364662"/>
                  </a:lnTo>
                  <a:lnTo>
                    <a:pt x="6337281" y="325075"/>
                  </a:lnTo>
                  <a:lnTo>
                    <a:pt x="6314472" y="287158"/>
                  </a:lnTo>
                  <a:lnTo>
                    <a:pt x="6289138" y="251034"/>
                  </a:lnTo>
                  <a:lnTo>
                    <a:pt x="6261403" y="216825"/>
                  </a:lnTo>
                  <a:lnTo>
                    <a:pt x="6231388" y="184651"/>
                  </a:lnTo>
                  <a:lnTo>
                    <a:pt x="6199214" y="154636"/>
                  </a:lnTo>
                  <a:lnTo>
                    <a:pt x="6165005" y="126901"/>
                  </a:lnTo>
                  <a:lnTo>
                    <a:pt x="6128881" y="101567"/>
                  </a:lnTo>
                  <a:lnTo>
                    <a:pt x="6090964" y="78758"/>
                  </a:lnTo>
                  <a:lnTo>
                    <a:pt x="6051377" y="58594"/>
                  </a:lnTo>
                  <a:lnTo>
                    <a:pt x="6010241" y="41198"/>
                  </a:lnTo>
                  <a:lnTo>
                    <a:pt x="5967679" y="26692"/>
                  </a:lnTo>
                  <a:lnTo>
                    <a:pt x="5923811" y="15197"/>
                  </a:lnTo>
                  <a:lnTo>
                    <a:pt x="5878761" y="6835"/>
                  </a:lnTo>
                  <a:lnTo>
                    <a:pt x="5832649" y="1729"/>
                  </a:lnTo>
                  <a:lnTo>
                    <a:pt x="5785599" y="0"/>
                  </a:lnTo>
                  <a:close/>
                </a:path>
              </a:pathLst>
            </a:custGeom>
            <a:solidFill>
              <a:srgbClr val="99FF66"/>
            </a:solidFill>
          </p:spPr>
          <p:txBody>
            <a:bodyPr wrap="square" lIns="0" tIns="0" rIns="0" bIns="0" rtlCol="0"/>
            <a:lstStyle/>
            <a:p>
              <a:endParaRPr/>
            </a:p>
          </p:txBody>
        </p:sp>
        <p:sp>
          <p:nvSpPr>
            <p:cNvPr id="17" name="object 17"/>
            <p:cNvSpPr/>
            <p:nvPr/>
          </p:nvSpPr>
          <p:spPr>
            <a:xfrm>
              <a:off x="4192523" y="2756916"/>
              <a:ext cx="6416040" cy="3782695"/>
            </a:xfrm>
            <a:custGeom>
              <a:avLst/>
              <a:gdLst/>
              <a:ahLst/>
              <a:cxnLst/>
              <a:rect l="l" t="t" r="r" b="b"/>
              <a:pathLst>
                <a:path w="6416040" h="3782695">
                  <a:moveTo>
                    <a:pt x="0" y="630440"/>
                  </a:moveTo>
                  <a:lnTo>
                    <a:pt x="1729" y="583390"/>
                  </a:lnTo>
                  <a:lnTo>
                    <a:pt x="6835" y="537278"/>
                  </a:lnTo>
                  <a:lnTo>
                    <a:pt x="15197" y="492228"/>
                  </a:lnTo>
                  <a:lnTo>
                    <a:pt x="26692" y="448360"/>
                  </a:lnTo>
                  <a:lnTo>
                    <a:pt x="41198" y="405798"/>
                  </a:lnTo>
                  <a:lnTo>
                    <a:pt x="58594" y="364662"/>
                  </a:lnTo>
                  <a:lnTo>
                    <a:pt x="78758" y="325075"/>
                  </a:lnTo>
                  <a:lnTo>
                    <a:pt x="101567" y="287158"/>
                  </a:lnTo>
                  <a:lnTo>
                    <a:pt x="126901" y="251034"/>
                  </a:lnTo>
                  <a:lnTo>
                    <a:pt x="154636" y="216825"/>
                  </a:lnTo>
                  <a:lnTo>
                    <a:pt x="184651" y="184651"/>
                  </a:lnTo>
                  <a:lnTo>
                    <a:pt x="216825" y="154636"/>
                  </a:lnTo>
                  <a:lnTo>
                    <a:pt x="251034" y="126901"/>
                  </a:lnTo>
                  <a:lnTo>
                    <a:pt x="287158" y="101567"/>
                  </a:lnTo>
                  <a:lnTo>
                    <a:pt x="325075" y="78758"/>
                  </a:lnTo>
                  <a:lnTo>
                    <a:pt x="364662" y="58594"/>
                  </a:lnTo>
                  <a:lnTo>
                    <a:pt x="405798" y="41198"/>
                  </a:lnTo>
                  <a:lnTo>
                    <a:pt x="448360" y="26692"/>
                  </a:lnTo>
                  <a:lnTo>
                    <a:pt x="492228" y="15197"/>
                  </a:lnTo>
                  <a:lnTo>
                    <a:pt x="537278" y="6835"/>
                  </a:lnTo>
                  <a:lnTo>
                    <a:pt x="583390" y="1729"/>
                  </a:lnTo>
                  <a:lnTo>
                    <a:pt x="630440" y="0"/>
                  </a:lnTo>
                  <a:lnTo>
                    <a:pt x="5785599" y="0"/>
                  </a:lnTo>
                  <a:lnTo>
                    <a:pt x="5832649" y="1729"/>
                  </a:lnTo>
                  <a:lnTo>
                    <a:pt x="5878761" y="6835"/>
                  </a:lnTo>
                  <a:lnTo>
                    <a:pt x="5923811" y="15197"/>
                  </a:lnTo>
                  <a:lnTo>
                    <a:pt x="5967679" y="26692"/>
                  </a:lnTo>
                  <a:lnTo>
                    <a:pt x="6010241" y="41198"/>
                  </a:lnTo>
                  <a:lnTo>
                    <a:pt x="6051377" y="58594"/>
                  </a:lnTo>
                  <a:lnTo>
                    <a:pt x="6090964" y="78758"/>
                  </a:lnTo>
                  <a:lnTo>
                    <a:pt x="6128881" y="101567"/>
                  </a:lnTo>
                  <a:lnTo>
                    <a:pt x="6165005" y="126901"/>
                  </a:lnTo>
                  <a:lnTo>
                    <a:pt x="6199214" y="154636"/>
                  </a:lnTo>
                  <a:lnTo>
                    <a:pt x="6231388" y="184651"/>
                  </a:lnTo>
                  <a:lnTo>
                    <a:pt x="6261403" y="216825"/>
                  </a:lnTo>
                  <a:lnTo>
                    <a:pt x="6289138" y="251034"/>
                  </a:lnTo>
                  <a:lnTo>
                    <a:pt x="6314472" y="287158"/>
                  </a:lnTo>
                  <a:lnTo>
                    <a:pt x="6337281" y="325075"/>
                  </a:lnTo>
                  <a:lnTo>
                    <a:pt x="6357445" y="364662"/>
                  </a:lnTo>
                  <a:lnTo>
                    <a:pt x="6374841" y="405798"/>
                  </a:lnTo>
                  <a:lnTo>
                    <a:pt x="6389347" y="448360"/>
                  </a:lnTo>
                  <a:lnTo>
                    <a:pt x="6400842" y="492228"/>
                  </a:lnTo>
                  <a:lnTo>
                    <a:pt x="6409204" y="537278"/>
                  </a:lnTo>
                  <a:lnTo>
                    <a:pt x="6414310" y="583390"/>
                  </a:lnTo>
                  <a:lnTo>
                    <a:pt x="6416040" y="630440"/>
                  </a:lnTo>
                  <a:lnTo>
                    <a:pt x="6416040" y="3152127"/>
                  </a:lnTo>
                  <a:lnTo>
                    <a:pt x="6414310" y="3199177"/>
                  </a:lnTo>
                  <a:lnTo>
                    <a:pt x="6409204" y="3245289"/>
                  </a:lnTo>
                  <a:lnTo>
                    <a:pt x="6400842" y="3290339"/>
                  </a:lnTo>
                  <a:lnTo>
                    <a:pt x="6389347" y="3334207"/>
                  </a:lnTo>
                  <a:lnTo>
                    <a:pt x="6374841" y="3376769"/>
                  </a:lnTo>
                  <a:lnTo>
                    <a:pt x="6357445" y="3417905"/>
                  </a:lnTo>
                  <a:lnTo>
                    <a:pt x="6337281" y="3457492"/>
                  </a:lnTo>
                  <a:lnTo>
                    <a:pt x="6314472" y="3495409"/>
                  </a:lnTo>
                  <a:lnTo>
                    <a:pt x="6289138" y="3531533"/>
                  </a:lnTo>
                  <a:lnTo>
                    <a:pt x="6261403" y="3565742"/>
                  </a:lnTo>
                  <a:lnTo>
                    <a:pt x="6231388" y="3597916"/>
                  </a:lnTo>
                  <a:lnTo>
                    <a:pt x="6199214" y="3627931"/>
                  </a:lnTo>
                  <a:lnTo>
                    <a:pt x="6165005" y="3655666"/>
                  </a:lnTo>
                  <a:lnTo>
                    <a:pt x="6128881" y="3681000"/>
                  </a:lnTo>
                  <a:lnTo>
                    <a:pt x="6090964" y="3703809"/>
                  </a:lnTo>
                  <a:lnTo>
                    <a:pt x="6051377" y="3723973"/>
                  </a:lnTo>
                  <a:lnTo>
                    <a:pt x="6010241" y="3741369"/>
                  </a:lnTo>
                  <a:lnTo>
                    <a:pt x="5967679" y="3755875"/>
                  </a:lnTo>
                  <a:lnTo>
                    <a:pt x="5923811" y="3767370"/>
                  </a:lnTo>
                  <a:lnTo>
                    <a:pt x="5878761" y="3775732"/>
                  </a:lnTo>
                  <a:lnTo>
                    <a:pt x="5832649" y="3780838"/>
                  </a:lnTo>
                  <a:lnTo>
                    <a:pt x="5785599" y="3782568"/>
                  </a:lnTo>
                  <a:lnTo>
                    <a:pt x="630440" y="3782568"/>
                  </a:lnTo>
                  <a:lnTo>
                    <a:pt x="583390" y="3780838"/>
                  </a:lnTo>
                  <a:lnTo>
                    <a:pt x="537278" y="3775732"/>
                  </a:lnTo>
                  <a:lnTo>
                    <a:pt x="492228" y="3767370"/>
                  </a:lnTo>
                  <a:lnTo>
                    <a:pt x="448360" y="3755875"/>
                  </a:lnTo>
                  <a:lnTo>
                    <a:pt x="405798" y="3741369"/>
                  </a:lnTo>
                  <a:lnTo>
                    <a:pt x="364662" y="3723973"/>
                  </a:lnTo>
                  <a:lnTo>
                    <a:pt x="325075" y="3703809"/>
                  </a:lnTo>
                  <a:lnTo>
                    <a:pt x="287158" y="3681000"/>
                  </a:lnTo>
                  <a:lnTo>
                    <a:pt x="251034" y="3655666"/>
                  </a:lnTo>
                  <a:lnTo>
                    <a:pt x="216825" y="3627931"/>
                  </a:lnTo>
                  <a:lnTo>
                    <a:pt x="184651" y="3597916"/>
                  </a:lnTo>
                  <a:lnTo>
                    <a:pt x="154636" y="3565742"/>
                  </a:lnTo>
                  <a:lnTo>
                    <a:pt x="126901" y="3531533"/>
                  </a:lnTo>
                  <a:lnTo>
                    <a:pt x="101567" y="3495409"/>
                  </a:lnTo>
                  <a:lnTo>
                    <a:pt x="78758" y="3457492"/>
                  </a:lnTo>
                  <a:lnTo>
                    <a:pt x="58594" y="3417905"/>
                  </a:lnTo>
                  <a:lnTo>
                    <a:pt x="41198" y="3376769"/>
                  </a:lnTo>
                  <a:lnTo>
                    <a:pt x="26692" y="3334207"/>
                  </a:lnTo>
                  <a:lnTo>
                    <a:pt x="15197" y="3290339"/>
                  </a:lnTo>
                  <a:lnTo>
                    <a:pt x="6835" y="3245289"/>
                  </a:lnTo>
                  <a:lnTo>
                    <a:pt x="1729" y="3199177"/>
                  </a:lnTo>
                  <a:lnTo>
                    <a:pt x="0" y="3152127"/>
                  </a:lnTo>
                  <a:lnTo>
                    <a:pt x="0" y="630440"/>
                  </a:lnTo>
                  <a:close/>
                </a:path>
              </a:pathLst>
            </a:custGeom>
            <a:ln w="9359">
              <a:solidFill>
                <a:srgbClr val="808080"/>
              </a:solidFill>
            </a:ln>
          </p:spPr>
          <p:txBody>
            <a:bodyPr wrap="square" lIns="0" tIns="0" rIns="0" bIns="0" rtlCol="0"/>
            <a:lstStyle/>
            <a:p>
              <a:endParaRPr/>
            </a:p>
          </p:txBody>
        </p:sp>
      </p:grpSp>
      <p:sp>
        <p:nvSpPr>
          <p:cNvPr id="18" name="object 18"/>
          <p:cNvSpPr txBox="1"/>
          <p:nvPr/>
        </p:nvSpPr>
        <p:spPr>
          <a:xfrm>
            <a:off x="4453675" y="2959219"/>
            <a:ext cx="4103370" cy="57404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KRB_TGS_REP</a:t>
            </a:r>
            <a:endParaRPr sz="1800">
              <a:latin typeface="Calibri"/>
              <a:cs typeface="Calibri"/>
            </a:endParaRPr>
          </a:p>
          <a:p>
            <a:pPr marL="12700">
              <a:lnSpc>
                <a:spcPct val="100000"/>
              </a:lnSpc>
            </a:pPr>
            <a:r>
              <a:rPr sz="1800" spc="-10" dirty="0">
                <a:latin typeface="Calibri"/>
                <a:cs typeface="Calibri"/>
              </a:rPr>
              <a:t>Encrypted</a:t>
            </a:r>
            <a:r>
              <a:rPr sz="1800" spc="25" dirty="0">
                <a:latin typeface="Calibri"/>
                <a:cs typeface="Calibri"/>
              </a:rPr>
              <a:t> </a:t>
            </a:r>
            <a:r>
              <a:rPr sz="1800" spc="-20" dirty="0">
                <a:latin typeface="Calibri"/>
                <a:cs typeface="Calibri"/>
              </a:rPr>
              <a:t>Ticket</a:t>
            </a:r>
            <a:r>
              <a:rPr sz="1800" spc="10" dirty="0">
                <a:latin typeface="Calibri"/>
                <a:cs typeface="Calibri"/>
              </a:rPr>
              <a:t> </a:t>
            </a:r>
            <a:r>
              <a:rPr sz="1800" spc="-15" dirty="0">
                <a:latin typeface="Calibri"/>
                <a:cs typeface="Calibri"/>
              </a:rPr>
              <a:t>for</a:t>
            </a:r>
            <a:r>
              <a:rPr sz="1800" dirty="0">
                <a:latin typeface="Calibri"/>
                <a:cs typeface="Calibri"/>
              </a:rPr>
              <a:t> </a:t>
            </a:r>
            <a:r>
              <a:rPr sz="1800" b="1" spc="-5" dirty="0">
                <a:latin typeface="Calibri"/>
                <a:cs typeface="Calibri"/>
              </a:rPr>
              <a:t>Bob</a:t>
            </a:r>
            <a:r>
              <a:rPr sz="1800" b="1" dirty="0">
                <a:latin typeface="Calibri"/>
                <a:cs typeface="Calibri"/>
              </a:rPr>
              <a:t> </a:t>
            </a:r>
            <a:r>
              <a:rPr sz="1800" spc="-10" dirty="0">
                <a:latin typeface="Calibri"/>
                <a:cs typeface="Calibri"/>
              </a:rPr>
              <a:t>(to</a:t>
            </a:r>
            <a:r>
              <a:rPr sz="1800" spc="15" dirty="0">
                <a:latin typeface="Calibri"/>
                <a:cs typeface="Calibri"/>
              </a:rPr>
              <a:t> </a:t>
            </a:r>
            <a:r>
              <a:rPr sz="1800" dirty="0">
                <a:latin typeface="Calibri"/>
                <a:cs typeface="Calibri"/>
              </a:rPr>
              <a:t>use</a:t>
            </a:r>
            <a:r>
              <a:rPr sz="1800" spc="5" dirty="0">
                <a:latin typeface="Calibri"/>
                <a:cs typeface="Calibri"/>
              </a:rPr>
              <a:t> </a:t>
            </a:r>
            <a:r>
              <a:rPr sz="1800" spc="-5" dirty="0">
                <a:latin typeface="Calibri"/>
                <a:cs typeface="Calibri"/>
              </a:rPr>
              <a:t>w/</a:t>
            </a:r>
            <a:r>
              <a:rPr sz="1800" spc="15" dirty="0">
                <a:latin typeface="Calibri"/>
                <a:cs typeface="Calibri"/>
              </a:rPr>
              <a:t> </a:t>
            </a:r>
            <a:r>
              <a:rPr sz="1800" spc="-5" dirty="0">
                <a:latin typeface="Calibri"/>
                <a:cs typeface="Calibri"/>
              </a:rPr>
              <a:t>fileserv)</a:t>
            </a:r>
            <a:endParaRPr sz="1800">
              <a:latin typeface="Calibri"/>
              <a:cs typeface="Calibri"/>
            </a:endParaRPr>
          </a:p>
        </p:txBody>
      </p:sp>
      <p:sp>
        <p:nvSpPr>
          <p:cNvPr id="19" name="object 19"/>
          <p:cNvSpPr txBox="1"/>
          <p:nvPr/>
        </p:nvSpPr>
        <p:spPr>
          <a:xfrm>
            <a:off x="4453904" y="4879459"/>
            <a:ext cx="26320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Encrypted</a:t>
            </a:r>
            <a:r>
              <a:rPr sz="1800" spc="15" dirty="0">
                <a:latin typeface="Calibri"/>
                <a:cs typeface="Calibri"/>
              </a:rPr>
              <a:t> </a:t>
            </a:r>
            <a:r>
              <a:rPr sz="1800" spc="-20" dirty="0">
                <a:latin typeface="Calibri"/>
                <a:cs typeface="Calibri"/>
              </a:rPr>
              <a:t>Ticket</a:t>
            </a:r>
            <a:r>
              <a:rPr sz="1800" spc="-5" dirty="0">
                <a:latin typeface="Calibri"/>
                <a:cs typeface="Calibri"/>
              </a:rPr>
              <a:t> </a:t>
            </a:r>
            <a:r>
              <a:rPr sz="1800" spc="-15" dirty="0">
                <a:latin typeface="Calibri"/>
                <a:cs typeface="Calibri"/>
              </a:rPr>
              <a:t>for </a:t>
            </a:r>
            <a:r>
              <a:rPr sz="1800" b="1" dirty="0">
                <a:latin typeface="Calibri"/>
                <a:cs typeface="Calibri"/>
              </a:rPr>
              <a:t>fileserv</a:t>
            </a:r>
            <a:endParaRPr sz="1800">
              <a:latin typeface="Calibri"/>
              <a:cs typeface="Calibri"/>
            </a:endParaRPr>
          </a:p>
        </p:txBody>
      </p:sp>
      <p:sp>
        <p:nvSpPr>
          <p:cNvPr id="20" name="object 20"/>
          <p:cNvSpPr txBox="1">
            <a:spLocks noGrp="1"/>
          </p:cNvSpPr>
          <p:nvPr>
            <p:ph type="title"/>
          </p:nvPr>
        </p:nvSpPr>
        <p:spPr>
          <a:xfrm>
            <a:off x="77299" y="7979"/>
            <a:ext cx="5323840" cy="1001394"/>
          </a:xfrm>
          <a:prstGeom prst="rect">
            <a:avLst/>
          </a:prstGeom>
        </p:spPr>
        <p:txBody>
          <a:bodyPr vert="horz" wrap="square" lIns="0" tIns="12700" rIns="0" bIns="0" rtlCol="0">
            <a:spAutoFit/>
          </a:bodyPr>
          <a:lstStyle/>
          <a:p>
            <a:pPr marL="12700" marR="5080">
              <a:lnSpc>
                <a:spcPct val="100000"/>
              </a:lnSpc>
              <a:spcBef>
                <a:spcPts val="100"/>
              </a:spcBef>
            </a:pPr>
            <a:r>
              <a:rPr sz="3200" b="1" spc="-5" dirty="0">
                <a:latin typeface="Calibri"/>
                <a:cs typeface="Calibri"/>
              </a:rPr>
              <a:t>2)</a:t>
            </a:r>
            <a:r>
              <a:rPr sz="3200" b="1" spc="-20" dirty="0">
                <a:latin typeface="Calibri"/>
                <a:cs typeface="Calibri"/>
              </a:rPr>
              <a:t> </a:t>
            </a:r>
            <a:r>
              <a:rPr sz="3200" b="1" spc="-15" dirty="0">
                <a:latin typeface="Calibri"/>
                <a:cs typeface="Calibri"/>
              </a:rPr>
              <a:t>Ticket-Granting</a:t>
            </a:r>
            <a:r>
              <a:rPr sz="3200" b="1" spc="-30" dirty="0">
                <a:latin typeface="Calibri"/>
                <a:cs typeface="Calibri"/>
              </a:rPr>
              <a:t> </a:t>
            </a:r>
            <a:r>
              <a:rPr sz="3200" b="1" dirty="0">
                <a:latin typeface="Calibri"/>
                <a:cs typeface="Calibri"/>
              </a:rPr>
              <a:t>Service</a:t>
            </a:r>
            <a:r>
              <a:rPr sz="3200" b="1" spc="-50" dirty="0">
                <a:latin typeface="Calibri"/>
                <a:cs typeface="Calibri"/>
              </a:rPr>
              <a:t> </a:t>
            </a:r>
            <a:r>
              <a:rPr sz="3200" b="1" spc="-20" dirty="0">
                <a:latin typeface="Calibri"/>
                <a:cs typeface="Calibri"/>
              </a:rPr>
              <a:t>(TGS) </a:t>
            </a:r>
            <a:r>
              <a:rPr sz="3200" b="1" spc="-710" dirty="0">
                <a:latin typeface="Calibri"/>
                <a:cs typeface="Calibri"/>
              </a:rPr>
              <a:t> </a:t>
            </a:r>
            <a:r>
              <a:rPr sz="3200" b="1" spc="-15" dirty="0">
                <a:latin typeface="Calibri"/>
                <a:cs typeface="Calibri"/>
              </a:rPr>
              <a:t>Exchange</a:t>
            </a:r>
            <a:endParaRPr sz="3200">
              <a:latin typeface="Calibri"/>
              <a:cs typeface="Calibri"/>
            </a:endParaRPr>
          </a:p>
        </p:txBody>
      </p:sp>
      <p:pic>
        <p:nvPicPr>
          <p:cNvPr id="21" name="object 21"/>
          <p:cNvPicPr/>
          <p:nvPr/>
        </p:nvPicPr>
        <p:blipFill>
          <a:blip r:embed="rId3" cstate="print"/>
          <a:stretch>
            <a:fillRect/>
          </a:stretch>
        </p:blipFill>
        <p:spPr>
          <a:xfrm>
            <a:off x="1188719" y="4387596"/>
            <a:ext cx="1464551" cy="1836407"/>
          </a:xfrm>
          <a:prstGeom prst="rect">
            <a:avLst/>
          </a:prstGeom>
        </p:spPr>
      </p:pic>
      <p:sp>
        <p:nvSpPr>
          <p:cNvPr id="22" name="object 22"/>
          <p:cNvSpPr txBox="1"/>
          <p:nvPr/>
        </p:nvSpPr>
        <p:spPr>
          <a:xfrm>
            <a:off x="1266338" y="4729172"/>
            <a:ext cx="1259840" cy="1122680"/>
          </a:xfrm>
          <a:prstGeom prst="rect">
            <a:avLst/>
          </a:prstGeom>
        </p:spPr>
        <p:txBody>
          <a:bodyPr vert="horz" wrap="square" lIns="0" tIns="12700" rIns="0" bIns="0" rtlCol="0">
            <a:spAutoFit/>
          </a:bodyPr>
          <a:lstStyle/>
          <a:p>
            <a:pPr marL="12700" marR="5080">
              <a:lnSpc>
                <a:spcPct val="100000"/>
              </a:lnSpc>
              <a:spcBef>
                <a:spcPts val="100"/>
              </a:spcBef>
            </a:pPr>
            <a:r>
              <a:rPr sz="1800" b="1" dirty="0">
                <a:latin typeface="Calibri"/>
                <a:cs typeface="Calibri"/>
              </a:rPr>
              <a:t>fileserv </a:t>
            </a:r>
            <a:r>
              <a:rPr sz="1800" b="1" spc="5" dirty="0">
                <a:latin typeface="Calibri"/>
                <a:cs typeface="Calibri"/>
              </a:rPr>
              <a:t> </a:t>
            </a:r>
            <a:r>
              <a:rPr sz="1800" b="1" dirty="0">
                <a:latin typeface="Calibri"/>
                <a:cs typeface="Calibri"/>
              </a:rPr>
              <a:t>(</a:t>
            </a:r>
            <a:r>
              <a:rPr sz="1800" b="1" spc="-5" dirty="0">
                <a:latin typeface="Calibri"/>
                <a:cs typeface="Calibri"/>
              </a:rPr>
              <a:t>f</a:t>
            </a:r>
            <a:r>
              <a:rPr sz="1800" b="1" dirty="0">
                <a:latin typeface="Calibri"/>
                <a:cs typeface="Calibri"/>
              </a:rPr>
              <a:t>il</a:t>
            </a:r>
            <a:r>
              <a:rPr sz="1800" b="1" spc="5" dirty="0">
                <a:latin typeface="Calibri"/>
                <a:cs typeface="Calibri"/>
              </a:rPr>
              <a:t>e</a:t>
            </a:r>
            <a:r>
              <a:rPr sz="1800" b="1" dirty="0">
                <a:latin typeface="Calibri"/>
                <a:cs typeface="Calibri"/>
              </a:rPr>
              <a:t>s</a:t>
            </a:r>
            <a:r>
              <a:rPr sz="1800" b="1" spc="5" dirty="0">
                <a:latin typeface="Calibri"/>
                <a:cs typeface="Calibri"/>
              </a:rPr>
              <a:t>er</a:t>
            </a:r>
            <a:r>
              <a:rPr sz="1800" b="1" spc="-135" dirty="0">
                <a:latin typeface="Calibri"/>
                <a:cs typeface="Calibri"/>
              </a:rPr>
              <a:t>v</a:t>
            </a:r>
            <a:r>
              <a:rPr sz="1800" b="1" spc="-5" dirty="0">
                <a:latin typeface="Calibri"/>
                <a:cs typeface="Calibri"/>
              </a:rPr>
              <a:t>.</a:t>
            </a:r>
            <a:r>
              <a:rPr sz="1800" b="1" spc="-10" dirty="0">
                <a:latin typeface="Calibri"/>
                <a:cs typeface="Calibri"/>
              </a:rPr>
              <a:t>co</a:t>
            </a:r>
            <a:r>
              <a:rPr sz="1800" b="1" spc="-5" dirty="0">
                <a:latin typeface="Calibri"/>
                <a:cs typeface="Calibri"/>
              </a:rPr>
              <a:t>r</a:t>
            </a:r>
            <a:r>
              <a:rPr sz="1800" b="1" dirty="0">
                <a:latin typeface="Calibri"/>
                <a:cs typeface="Calibri"/>
              </a:rPr>
              <a:t>p  </a:t>
            </a:r>
            <a:r>
              <a:rPr sz="1800" b="1" spc="-10" dirty="0">
                <a:latin typeface="Calibri"/>
                <a:cs typeface="Calibri"/>
              </a:rPr>
              <a:t>domain.exa </a:t>
            </a:r>
            <a:r>
              <a:rPr sz="1800" b="1" spc="-5" dirty="0">
                <a:latin typeface="Calibri"/>
                <a:cs typeface="Calibri"/>
              </a:rPr>
              <a:t> mple.com)</a:t>
            </a:r>
            <a:endParaRPr sz="1800">
              <a:latin typeface="Calibri"/>
              <a:cs typeface="Calibri"/>
            </a:endParaRPr>
          </a:p>
        </p:txBody>
      </p:sp>
      <p:sp>
        <p:nvSpPr>
          <p:cNvPr id="23" name="object 23"/>
          <p:cNvSpPr txBox="1"/>
          <p:nvPr/>
        </p:nvSpPr>
        <p:spPr>
          <a:xfrm>
            <a:off x="7222235" y="1427988"/>
            <a:ext cx="2307590" cy="1202690"/>
          </a:xfrm>
          <a:prstGeom prst="rect">
            <a:avLst/>
          </a:prstGeom>
          <a:solidFill>
            <a:srgbClr val="FFFFFF"/>
          </a:solidFill>
          <a:ln w="12700">
            <a:solidFill>
              <a:srgbClr val="41709C"/>
            </a:solidFill>
          </a:ln>
        </p:spPr>
        <p:txBody>
          <a:bodyPr vert="horz" wrap="square" lIns="0" tIns="30480" rIns="0" bIns="0" rtlCol="0">
            <a:spAutoFit/>
          </a:bodyPr>
          <a:lstStyle/>
          <a:p>
            <a:pPr marL="633095" marR="239395" indent="-387350">
              <a:lnSpc>
                <a:spcPct val="100000"/>
              </a:lnSpc>
              <a:spcBef>
                <a:spcPts val="240"/>
              </a:spcBef>
            </a:pPr>
            <a:r>
              <a:rPr sz="1800" spc="-10" dirty="0">
                <a:latin typeface="Calibri"/>
                <a:cs typeface="Calibri"/>
              </a:rPr>
              <a:t>Encrypted</a:t>
            </a:r>
            <a:r>
              <a:rPr sz="1800" dirty="0">
                <a:latin typeface="Calibri"/>
                <a:cs typeface="Calibri"/>
              </a:rPr>
              <a:t> </a:t>
            </a:r>
            <a:r>
              <a:rPr sz="1800" spc="-5" dirty="0">
                <a:latin typeface="Calibri"/>
                <a:cs typeface="Calibri"/>
              </a:rPr>
              <a:t>with</a:t>
            </a:r>
            <a:r>
              <a:rPr sz="1800" spc="-10" dirty="0">
                <a:latin typeface="Calibri"/>
                <a:cs typeface="Calibri"/>
              </a:rPr>
              <a:t> </a:t>
            </a:r>
            <a:r>
              <a:rPr sz="1800" spc="-20" dirty="0">
                <a:latin typeface="Calibri"/>
                <a:cs typeface="Calibri"/>
              </a:rPr>
              <a:t>TGS </a:t>
            </a:r>
            <a:r>
              <a:rPr sz="1800" spc="-390" dirty="0">
                <a:latin typeface="Calibri"/>
                <a:cs typeface="Calibri"/>
              </a:rPr>
              <a:t> </a:t>
            </a:r>
            <a:r>
              <a:rPr sz="1800" spc="-5" dirty="0">
                <a:latin typeface="Calibri"/>
                <a:cs typeface="Calibri"/>
              </a:rPr>
              <a:t>session</a:t>
            </a:r>
            <a:r>
              <a:rPr sz="1800" spc="-20" dirty="0">
                <a:latin typeface="Calibri"/>
                <a:cs typeface="Calibri"/>
              </a:rPr>
              <a:t> </a:t>
            </a:r>
            <a:r>
              <a:rPr sz="1800" spc="-25" dirty="0">
                <a:latin typeface="Calibri"/>
                <a:cs typeface="Calibri"/>
              </a:rPr>
              <a:t>key</a:t>
            </a:r>
            <a:endParaRPr sz="1800">
              <a:latin typeface="Calibri"/>
              <a:cs typeface="Calibri"/>
            </a:endParaRPr>
          </a:p>
        </p:txBody>
      </p:sp>
      <p:sp>
        <p:nvSpPr>
          <p:cNvPr id="24" name="object 24"/>
          <p:cNvSpPr txBox="1"/>
          <p:nvPr/>
        </p:nvSpPr>
        <p:spPr>
          <a:xfrm>
            <a:off x="7621523" y="2043683"/>
            <a:ext cx="1666239" cy="533400"/>
          </a:xfrm>
          <a:prstGeom prst="rect">
            <a:avLst/>
          </a:prstGeom>
          <a:solidFill>
            <a:srgbClr val="FFC000"/>
          </a:solidFill>
          <a:ln w="12700">
            <a:solidFill>
              <a:srgbClr val="41709C"/>
            </a:solidFill>
          </a:ln>
        </p:spPr>
        <p:txBody>
          <a:bodyPr vert="horz" wrap="square" lIns="0" tIns="114300" rIns="0" bIns="0" rtlCol="0">
            <a:spAutoFit/>
          </a:bodyPr>
          <a:lstStyle/>
          <a:p>
            <a:pPr marL="314960">
              <a:lnSpc>
                <a:spcPct val="100000"/>
              </a:lnSpc>
              <a:spcBef>
                <a:spcPts val="900"/>
              </a:spcBef>
            </a:pPr>
            <a:r>
              <a:rPr sz="1800" spc="-10" dirty="0">
                <a:latin typeface="Calibri"/>
                <a:cs typeface="Calibri"/>
              </a:rPr>
              <a:t>Timestamp</a:t>
            </a:r>
            <a:endParaRPr sz="1800">
              <a:latin typeface="Calibri"/>
              <a:cs typeface="Calibri"/>
            </a:endParaRPr>
          </a:p>
        </p:txBody>
      </p:sp>
      <p:graphicFrame>
        <p:nvGraphicFramePr>
          <p:cNvPr id="25" name="object 25"/>
          <p:cNvGraphicFramePr>
            <a:graphicFrameLocks noGrp="1"/>
          </p:cNvGraphicFramePr>
          <p:nvPr/>
        </p:nvGraphicFramePr>
        <p:xfrm>
          <a:off x="6243573" y="3494278"/>
          <a:ext cx="2493643" cy="1186180"/>
        </p:xfrm>
        <a:graphic>
          <a:graphicData uri="http://schemas.openxmlformats.org/drawingml/2006/table">
            <a:tbl>
              <a:tblPr firstRow="1" bandRow="1">
                <a:tableStyleId>{2D5ABB26-0587-4C30-8999-92F81FD0307C}</a:tableStyleId>
              </a:tblPr>
              <a:tblGrid>
                <a:gridCol w="397510">
                  <a:extLst>
                    <a:ext uri="{9D8B030D-6E8A-4147-A177-3AD203B41FA5}">
                      <a16:colId xmlns:a16="http://schemas.microsoft.com/office/drawing/2014/main" val="20000"/>
                    </a:ext>
                  </a:extLst>
                </a:gridCol>
                <a:gridCol w="1869439">
                  <a:extLst>
                    <a:ext uri="{9D8B030D-6E8A-4147-A177-3AD203B41FA5}">
                      <a16:colId xmlns:a16="http://schemas.microsoft.com/office/drawing/2014/main" val="20001"/>
                    </a:ext>
                  </a:extLst>
                </a:gridCol>
                <a:gridCol w="226694">
                  <a:extLst>
                    <a:ext uri="{9D8B030D-6E8A-4147-A177-3AD203B41FA5}">
                      <a16:colId xmlns:a16="http://schemas.microsoft.com/office/drawing/2014/main" val="20002"/>
                    </a:ext>
                  </a:extLst>
                </a:gridCol>
              </a:tblGrid>
              <a:tr h="568325">
                <a:tc gridSpan="3">
                  <a:txBody>
                    <a:bodyPr/>
                    <a:lstStyle/>
                    <a:p>
                      <a:pPr marL="726440" marR="334010" indent="-387350">
                        <a:lnSpc>
                          <a:spcPct val="100000"/>
                        </a:lnSpc>
                        <a:spcBef>
                          <a:spcPts val="140"/>
                        </a:spcBef>
                      </a:pPr>
                      <a:r>
                        <a:rPr sz="1800" spc="-10" dirty="0">
                          <a:latin typeface="Calibri"/>
                          <a:cs typeface="Calibri"/>
                        </a:rPr>
                        <a:t>Encrypted</a:t>
                      </a:r>
                      <a:r>
                        <a:rPr sz="1800" dirty="0">
                          <a:latin typeface="Calibri"/>
                          <a:cs typeface="Calibri"/>
                        </a:rPr>
                        <a:t> </a:t>
                      </a:r>
                      <a:r>
                        <a:rPr sz="1800" spc="-5" dirty="0">
                          <a:latin typeface="Calibri"/>
                          <a:cs typeface="Calibri"/>
                        </a:rPr>
                        <a:t>with</a:t>
                      </a:r>
                      <a:r>
                        <a:rPr sz="1800" spc="-10" dirty="0">
                          <a:latin typeface="Calibri"/>
                          <a:cs typeface="Calibri"/>
                        </a:rPr>
                        <a:t> </a:t>
                      </a:r>
                      <a:r>
                        <a:rPr sz="1800" spc="-20" dirty="0">
                          <a:latin typeface="Calibri"/>
                          <a:cs typeface="Calibri"/>
                        </a:rPr>
                        <a:t>TGS </a:t>
                      </a:r>
                      <a:r>
                        <a:rPr sz="1800" spc="-390" dirty="0">
                          <a:latin typeface="Calibri"/>
                          <a:cs typeface="Calibri"/>
                        </a:rPr>
                        <a:t> </a:t>
                      </a:r>
                      <a:r>
                        <a:rPr sz="1800" spc="-5" dirty="0">
                          <a:latin typeface="Calibri"/>
                          <a:cs typeface="Calibri"/>
                        </a:rPr>
                        <a:t>session</a:t>
                      </a:r>
                      <a:r>
                        <a:rPr sz="1800" spc="-20" dirty="0">
                          <a:latin typeface="Calibri"/>
                          <a:cs typeface="Calibri"/>
                        </a:rPr>
                        <a:t> </a:t>
                      </a:r>
                      <a:r>
                        <a:rPr sz="1800" spc="-25" dirty="0">
                          <a:latin typeface="Calibri"/>
                          <a:cs typeface="Calibri"/>
                        </a:rPr>
                        <a:t>key</a:t>
                      </a:r>
                      <a:endParaRPr sz="1800">
                        <a:latin typeface="Calibri"/>
                        <a:cs typeface="Calibri"/>
                      </a:endParaRPr>
                    </a:p>
                  </a:txBody>
                  <a:tcPr marL="0" marR="0" marT="17780" marB="0">
                    <a:lnL w="12700">
                      <a:solidFill>
                        <a:srgbClr val="41709C"/>
                      </a:solidFill>
                      <a:prstDash val="solid"/>
                    </a:lnL>
                    <a:lnR w="12700">
                      <a:solidFill>
                        <a:srgbClr val="41709C"/>
                      </a:solidFill>
                      <a:prstDash val="solid"/>
                    </a:lnR>
                    <a:lnT w="12700">
                      <a:solidFill>
                        <a:srgbClr val="41709C"/>
                      </a:solidFill>
                      <a:prstDash val="solid"/>
                    </a:lnT>
                    <a:solidFill>
                      <a:srgbClr val="FFFF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17855">
                <a:tc>
                  <a:txBody>
                    <a:bodyPr/>
                    <a:lstStyle/>
                    <a:p>
                      <a:pPr>
                        <a:lnSpc>
                          <a:spcPct val="100000"/>
                        </a:lnSpc>
                      </a:pPr>
                      <a:endParaRPr sz="1800">
                        <a:latin typeface="Times New Roman"/>
                        <a:cs typeface="Times New Roman"/>
                      </a:endParaRPr>
                    </a:p>
                  </a:txBody>
                  <a:tcPr marL="0" marR="0" marT="0" marB="0">
                    <a:lnL w="12700">
                      <a:solidFill>
                        <a:srgbClr val="41709C"/>
                      </a:solidFill>
                      <a:prstDash val="solid"/>
                    </a:lnL>
                    <a:lnR w="12700">
                      <a:solidFill>
                        <a:srgbClr val="41709C"/>
                      </a:solidFill>
                      <a:prstDash val="solid"/>
                    </a:lnR>
                    <a:lnB w="12700">
                      <a:solidFill>
                        <a:srgbClr val="41709C"/>
                      </a:solidFill>
                      <a:prstDash val="solid"/>
                    </a:lnB>
                    <a:solidFill>
                      <a:srgbClr val="FFFFFF"/>
                    </a:solidFill>
                  </a:tcPr>
                </a:tc>
                <a:tc>
                  <a:txBody>
                    <a:bodyPr/>
                    <a:lstStyle/>
                    <a:p>
                      <a:pPr marL="414020" marR="126364" indent="-280670">
                        <a:lnSpc>
                          <a:spcPct val="100000"/>
                        </a:lnSpc>
                        <a:spcBef>
                          <a:spcPts val="95"/>
                        </a:spcBef>
                      </a:pPr>
                      <a:r>
                        <a:rPr sz="1800" dirty="0">
                          <a:latin typeface="Calibri"/>
                          <a:cs typeface="Calibri"/>
                        </a:rPr>
                        <a:t>CS</a:t>
                      </a:r>
                      <a:r>
                        <a:rPr sz="1800" spc="-70" dirty="0">
                          <a:latin typeface="Calibri"/>
                          <a:cs typeface="Calibri"/>
                        </a:rPr>
                        <a:t> </a:t>
                      </a:r>
                      <a:r>
                        <a:rPr sz="1800" spc="-5" dirty="0">
                          <a:latin typeface="Calibri"/>
                          <a:cs typeface="Calibri"/>
                        </a:rPr>
                        <a:t>(Client-server) </a:t>
                      </a:r>
                      <a:r>
                        <a:rPr sz="1800" spc="-390" dirty="0">
                          <a:latin typeface="Calibri"/>
                          <a:cs typeface="Calibri"/>
                        </a:rPr>
                        <a:t> </a:t>
                      </a:r>
                      <a:r>
                        <a:rPr sz="1800" spc="-5" dirty="0">
                          <a:latin typeface="Calibri"/>
                          <a:cs typeface="Calibri"/>
                        </a:rPr>
                        <a:t>session</a:t>
                      </a:r>
                      <a:r>
                        <a:rPr sz="1800" spc="-25" dirty="0">
                          <a:latin typeface="Calibri"/>
                          <a:cs typeface="Calibri"/>
                        </a:rPr>
                        <a:t> key</a:t>
                      </a:r>
                      <a:endParaRPr sz="1800">
                        <a:latin typeface="Calibri"/>
                        <a:cs typeface="Calibri"/>
                      </a:endParaRPr>
                    </a:p>
                  </a:txBody>
                  <a:tcPr marL="0" marR="0" marT="12065"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A9D18E"/>
                    </a:solidFill>
                  </a:tcPr>
                </a:tc>
                <a:tc>
                  <a:txBody>
                    <a:bodyPr/>
                    <a:lstStyle/>
                    <a:p>
                      <a:pPr>
                        <a:lnSpc>
                          <a:spcPct val="100000"/>
                        </a:lnSpc>
                      </a:pPr>
                      <a:endParaRPr sz="1800">
                        <a:latin typeface="Times New Roman"/>
                        <a:cs typeface="Times New Roman"/>
                      </a:endParaRPr>
                    </a:p>
                  </a:txBody>
                  <a:tcPr marL="0" marR="0" marT="0" marB="0">
                    <a:lnL w="12700">
                      <a:solidFill>
                        <a:srgbClr val="41709C"/>
                      </a:solidFill>
                      <a:prstDash val="solid"/>
                    </a:lnL>
                    <a:lnR w="12700">
                      <a:solidFill>
                        <a:srgbClr val="41709C"/>
                      </a:solidFill>
                      <a:prstDash val="solid"/>
                    </a:lnR>
                    <a:lnB w="12700">
                      <a:solidFill>
                        <a:srgbClr val="41709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26" name="object 26"/>
          <p:cNvSpPr txBox="1"/>
          <p:nvPr/>
        </p:nvSpPr>
        <p:spPr>
          <a:xfrm>
            <a:off x="6249923" y="5181600"/>
            <a:ext cx="2494915" cy="1201420"/>
          </a:xfrm>
          <a:prstGeom prst="rect">
            <a:avLst/>
          </a:prstGeom>
          <a:solidFill>
            <a:srgbClr val="00AFEF"/>
          </a:solidFill>
          <a:ln w="12700">
            <a:solidFill>
              <a:srgbClr val="41709C"/>
            </a:solidFill>
          </a:ln>
        </p:spPr>
        <p:txBody>
          <a:bodyPr vert="horz" wrap="square" lIns="0" tIns="31114" rIns="0" bIns="0" rtlCol="0">
            <a:spAutoFit/>
          </a:bodyPr>
          <a:lstStyle/>
          <a:p>
            <a:pPr marL="395605" marR="104139" indent="-287020">
              <a:lnSpc>
                <a:spcPct val="100000"/>
              </a:lnSpc>
              <a:spcBef>
                <a:spcPts val="244"/>
              </a:spcBef>
            </a:pPr>
            <a:r>
              <a:rPr sz="1800" spc="-10" dirty="0">
                <a:latin typeface="Calibri"/>
                <a:cs typeface="Calibri"/>
              </a:rPr>
              <a:t>Encrypted</a:t>
            </a:r>
            <a:r>
              <a:rPr sz="1800" spc="10" dirty="0">
                <a:latin typeface="Calibri"/>
                <a:cs typeface="Calibri"/>
              </a:rPr>
              <a:t> </a:t>
            </a:r>
            <a:r>
              <a:rPr sz="1800" spc="-5" dirty="0">
                <a:latin typeface="Calibri"/>
                <a:cs typeface="Calibri"/>
              </a:rPr>
              <a:t>with</a:t>
            </a:r>
            <a:r>
              <a:rPr sz="1800" spc="5" dirty="0">
                <a:latin typeface="Calibri"/>
                <a:cs typeface="Calibri"/>
              </a:rPr>
              <a:t> </a:t>
            </a:r>
            <a:r>
              <a:rPr sz="1800" spc="-10" dirty="0">
                <a:latin typeface="Calibri"/>
                <a:cs typeface="Calibri"/>
              </a:rPr>
              <a:t>fileserv’s </a:t>
            </a:r>
            <a:r>
              <a:rPr sz="1800" spc="-390" dirty="0">
                <a:latin typeface="Calibri"/>
                <a:cs typeface="Calibri"/>
              </a:rPr>
              <a:t> </a:t>
            </a:r>
            <a:r>
              <a:rPr sz="1800" spc="-5" dirty="0">
                <a:latin typeface="Calibri"/>
                <a:cs typeface="Calibri"/>
              </a:rPr>
              <a:t>long-term </a:t>
            </a:r>
            <a:r>
              <a:rPr sz="1800" dirty="0">
                <a:latin typeface="Calibri"/>
                <a:cs typeface="Calibri"/>
              </a:rPr>
              <a:t>pub</a:t>
            </a:r>
            <a:r>
              <a:rPr sz="1800" spc="-5" dirty="0">
                <a:latin typeface="Calibri"/>
                <a:cs typeface="Calibri"/>
              </a:rPr>
              <a:t> </a:t>
            </a:r>
            <a:r>
              <a:rPr sz="1800" spc="-25" dirty="0">
                <a:latin typeface="Calibri"/>
                <a:cs typeface="Calibri"/>
              </a:rPr>
              <a:t>key</a:t>
            </a:r>
            <a:endParaRPr sz="1800">
              <a:latin typeface="Calibri"/>
              <a:cs typeface="Calibri"/>
            </a:endParaRPr>
          </a:p>
        </p:txBody>
      </p:sp>
      <p:sp>
        <p:nvSpPr>
          <p:cNvPr id="27" name="object 27"/>
          <p:cNvSpPr txBox="1"/>
          <p:nvPr/>
        </p:nvSpPr>
        <p:spPr>
          <a:xfrm>
            <a:off x="6637019" y="5804915"/>
            <a:ext cx="1870075" cy="500380"/>
          </a:xfrm>
          <a:prstGeom prst="rect">
            <a:avLst/>
          </a:prstGeom>
          <a:solidFill>
            <a:srgbClr val="A9D18E"/>
          </a:solidFill>
          <a:ln w="12700">
            <a:solidFill>
              <a:srgbClr val="41709C"/>
            </a:solidFill>
          </a:ln>
        </p:spPr>
        <p:txBody>
          <a:bodyPr vert="horz" wrap="square" lIns="0" tIns="0" rIns="0" bIns="0" rtlCol="0">
            <a:spAutoFit/>
          </a:bodyPr>
          <a:lstStyle/>
          <a:p>
            <a:pPr marL="635" algn="ctr">
              <a:lnSpc>
                <a:spcPts val="1845"/>
              </a:lnSpc>
            </a:pPr>
            <a:r>
              <a:rPr sz="1800" dirty="0">
                <a:latin typeface="Calibri"/>
                <a:cs typeface="Calibri"/>
              </a:rPr>
              <a:t>CS</a:t>
            </a:r>
            <a:r>
              <a:rPr sz="1800" spc="-35" dirty="0">
                <a:latin typeface="Calibri"/>
                <a:cs typeface="Calibri"/>
              </a:rPr>
              <a:t> </a:t>
            </a:r>
            <a:r>
              <a:rPr sz="1800" spc="-5" dirty="0">
                <a:latin typeface="Calibri"/>
                <a:cs typeface="Calibri"/>
              </a:rPr>
              <a:t>(Client-server)</a:t>
            </a:r>
            <a:endParaRPr sz="1800">
              <a:latin typeface="Calibri"/>
              <a:cs typeface="Calibri"/>
            </a:endParaRPr>
          </a:p>
          <a:p>
            <a:pPr algn="ctr">
              <a:lnSpc>
                <a:spcPts val="2090"/>
              </a:lnSpc>
            </a:pPr>
            <a:r>
              <a:rPr sz="1800" spc="-5" dirty="0">
                <a:latin typeface="Calibri"/>
                <a:cs typeface="Calibri"/>
              </a:rPr>
              <a:t>session</a:t>
            </a:r>
            <a:r>
              <a:rPr sz="1800" spc="-40" dirty="0">
                <a:latin typeface="Calibri"/>
                <a:cs typeface="Calibri"/>
              </a:rPr>
              <a:t> </a:t>
            </a:r>
            <a:r>
              <a:rPr sz="1800" spc="-25" dirty="0">
                <a:latin typeface="Calibri"/>
                <a:cs typeface="Calibri"/>
              </a:rPr>
              <a:t>key</a:t>
            </a:r>
            <a:endParaRPr sz="1800">
              <a:latin typeface="Calibri"/>
              <a:cs typeface="Calibri"/>
            </a:endParaRPr>
          </a:p>
        </p:txBody>
      </p:sp>
      <p:sp>
        <p:nvSpPr>
          <p:cNvPr id="32" name="Footer Placeholder 31">
            <a:extLst>
              <a:ext uri="{FF2B5EF4-FFF2-40B4-BE49-F238E27FC236}">
                <a16:creationId xmlns:a16="http://schemas.microsoft.com/office/drawing/2014/main" id="{5B5EF5CD-00F9-46F7-9E37-5FEE228D4B9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2124" y="1280160"/>
            <a:ext cx="2025395" cy="1463039"/>
          </a:xfrm>
          <a:prstGeom prst="rect">
            <a:avLst/>
          </a:prstGeom>
        </p:spPr>
      </p:pic>
      <p:sp>
        <p:nvSpPr>
          <p:cNvPr id="3" name="object 3"/>
          <p:cNvSpPr txBox="1"/>
          <p:nvPr/>
        </p:nvSpPr>
        <p:spPr>
          <a:xfrm>
            <a:off x="1068693" y="1434782"/>
            <a:ext cx="1771650" cy="1122680"/>
          </a:xfrm>
          <a:prstGeom prst="rect">
            <a:avLst/>
          </a:prstGeom>
        </p:spPr>
        <p:txBody>
          <a:bodyPr vert="horz" wrap="square" lIns="0" tIns="12700" rIns="0" bIns="0" rtlCol="0">
            <a:spAutoFit/>
          </a:bodyPr>
          <a:lstStyle/>
          <a:p>
            <a:pPr marL="12700" marR="5080" algn="just">
              <a:lnSpc>
                <a:spcPct val="100000"/>
              </a:lnSpc>
              <a:spcBef>
                <a:spcPts val="100"/>
              </a:spcBef>
            </a:pPr>
            <a:r>
              <a:rPr sz="1800" b="1" spc="-5" dirty="0">
                <a:latin typeface="Calibri"/>
                <a:cs typeface="Calibri"/>
              </a:rPr>
              <a:t>Bob's </a:t>
            </a:r>
            <a:r>
              <a:rPr sz="1800" b="1" spc="-15" dirty="0">
                <a:latin typeface="Calibri"/>
                <a:cs typeface="Calibri"/>
              </a:rPr>
              <a:t>Workstation </a:t>
            </a:r>
            <a:r>
              <a:rPr sz="1800" b="1" spc="-395" dirty="0">
                <a:latin typeface="Calibri"/>
                <a:cs typeface="Calibri"/>
              </a:rPr>
              <a:t> </a:t>
            </a:r>
            <a:r>
              <a:rPr sz="1800" b="1" dirty="0">
                <a:latin typeface="Calibri"/>
                <a:cs typeface="Calibri"/>
              </a:rPr>
              <a:t>(</a:t>
            </a:r>
            <a:r>
              <a:rPr sz="1800" b="1" spc="5" dirty="0">
                <a:latin typeface="Calibri"/>
                <a:cs typeface="Calibri"/>
              </a:rPr>
              <a:t>b</a:t>
            </a:r>
            <a:r>
              <a:rPr sz="1800" b="1" dirty="0">
                <a:latin typeface="Calibri"/>
                <a:cs typeface="Calibri"/>
              </a:rPr>
              <a:t>o</a:t>
            </a:r>
            <a:r>
              <a:rPr sz="1800" b="1" spc="-10" dirty="0">
                <a:latin typeface="Calibri"/>
                <a:cs typeface="Calibri"/>
              </a:rPr>
              <a:t>bw</a:t>
            </a:r>
            <a:r>
              <a:rPr sz="1800" b="1" spc="-25" dirty="0">
                <a:latin typeface="Calibri"/>
                <a:cs typeface="Calibri"/>
              </a:rPr>
              <a:t>s</a:t>
            </a:r>
            <a:r>
              <a:rPr sz="1800" b="1" spc="-15" dirty="0">
                <a:latin typeface="Calibri"/>
                <a:cs typeface="Calibri"/>
              </a:rPr>
              <a:t>t</a:t>
            </a:r>
            <a:r>
              <a:rPr sz="1800" b="1" spc="-25" dirty="0">
                <a:latin typeface="Calibri"/>
                <a:cs typeface="Calibri"/>
              </a:rPr>
              <a:t>a</a:t>
            </a:r>
            <a:r>
              <a:rPr sz="1800" b="1" dirty="0">
                <a:latin typeface="Calibri"/>
                <a:cs typeface="Calibri"/>
              </a:rPr>
              <a:t>ti</a:t>
            </a:r>
            <a:r>
              <a:rPr sz="1800" b="1" spc="-10" dirty="0">
                <a:latin typeface="Calibri"/>
                <a:cs typeface="Calibri"/>
              </a:rPr>
              <a:t>on</a:t>
            </a:r>
            <a:r>
              <a:rPr sz="1800" b="1" spc="-5" dirty="0">
                <a:latin typeface="Calibri"/>
                <a:cs typeface="Calibri"/>
              </a:rPr>
              <a:t>.</a:t>
            </a:r>
            <a:r>
              <a:rPr sz="1800" b="1" spc="-25" dirty="0">
                <a:latin typeface="Calibri"/>
                <a:cs typeface="Calibri"/>
              </a:rPr>
              <a:t>c</a:t>
            </a:r>
            <a:r>
              <a:rPr sz="1800" b="1" dirty="0">
                <a:latin typeface="Calibri"/>
                <a:cs typeface="Calibri"/>
              </a:rPr>
              <a:t>o</a:t>
            </a:r>
            <a:r>
              <a:rPr sz="1800" b="1" spc="-5" dirty="0">
                <a:latin typeface="Calibri"/>
                <a:cs typeface="Calibri"/>
              </a:rPr>
              <a:t>r</a:t>
            </a:r>
            <a:r>
              <a:rPr sz="1800" b="1" dirty="0">
                <a:latin typeface="Calibri"/>
                <a:cs typeface="Calibri"/>
              </a:rPr>
              <a:t>p  </a:t>
            </a:r>
            <a:r>
              <a:rPr sz="1800" b="1" spc="5" dirty="0">
                <a:latin typeface="Calibri"/>
                <a:cs typeface="Calibri"/>
              </a:rPr>
              <a:t>d</a:t>
            </a:r>
            <a:r>
              <a:rPr sz="1800" b="1" dirty="0">
                <a:latin typeface="Calibri"/>
                <a:cs typeface="Calibri"/>
              </a:rPr>
              <a:t>o</a:t>
            </a:r>
            <a:r>
              <a:rPr sz="1800" b="1" spc="-5" dirty="0">
                <a:latin typeface="Calibri"/>
                <a:cs typeface="Calibri"/>
              </a:rPr>
              <a:t>ma</a:t>
            </a:r>
            <a:r>
              <a:rPr sz="1800" b="1" dirty="0">
                <a:latin typeface="Calibri"/>
                <a:cs typeface="Calibri"/>
              </a:rPr>
              <a:t>i</a:t>
            </a:r>
            <a:r>
              <a:rPr sz="1800" b="1" spc="5" dirty="0">
                <a:latin typeface="Calibri"/>
                <a:cs typeface="Calibri"/>
              </a:rPr>
              <a:t>n</a:t>
            </a:r>
            <a:r>
              <a:rPr sz="1800" b="1" spc="-15" dirty="0">
                <a:latin typeface="Calibri"/>
                <a:cs typeface="Calibri"/>
              </a:rPr>
              <a:t>.</a:t>
            </a:r>
            <a:r>
              <a:rPr sz="1800" b="1" spc="-35" dirty="0">
                <a:latin typeface="Calibri"/>
                <a:cs typeface="Calibri"/>
              </a:rPr>
              <a:t>e</a:t>
            </a:r>
            <a:r>
              <a:rPr sz="1800" b="1" spc="-25" dirty="0">
                <a:latin typeface="Calibri"/>
                <a:cs typeface="Calibri"/>
              </a:rPr>
              <a:t>x</a:t>
            </a:r>
            <a:r>
              <a:rPr sz="1800" b="1" spc="-5" dirty="0">
                <a:latin typeface="Calibri"/>
                <a:cs typeface="Calibri"/>
              </a:rPr>
              <a:t>a</a:t>
            </a:r>
            <a:r>
              <a:rPr sz="1800" b="1" spc="-15" dirty="0">
                <a:latin typeface="Calibri"/>
                <a:cs typeface="Calibri"/>
              </a:rPr>
              <a:t>m</a:t>
            </a:r>
            <a:r>
              <a:rPr sz="1800" b="1" spc="5" dirty="0">
                <a:latin typeface="Calibri"/>
                <a:cs typeface="Calibri"/>
              </a:rPr>
              <a:t>p</a:t>
            </a:r>
            <a:r>
              <a:rPr sz="1800" b="1" spc="-15" dirty="0">
                <a:latin typeface="Calibri"/>
                <a:cs typeface="Calibri"/>
              </a:rPr>
              <a:t>l</a:t>
            </a:r>
            <a:r>
              <a:rPr sz="1800" b="1" spc="-10" dirty="0">
                <a:latin typeface="Calibri"/>
                <a:cs typeface="Calibri"/>
              </a:rPr>
              <a:t>e</a:t>
            </a:r>
            <a:r>
              <a:rPr sz="1800" b="1" spc="-5" dirty="0">
                <a:latin typeface="Calibri"/>
                <a:cs typeface="Calibri"/>
              </a:rPr>
              <a:t>.c  om)</a:t>
            </a:r>
            <a:endParaRPr sz="1800">
              <a:latin typeface="Calibri"/>
              <a:cs typeface="Calibri"/>
            </a:endParaRPr>
          </a:p>
        </p:txBody>
      </p:sp>
      <p:pic>
        <p:nvPicPr>
          <p:cNvPr id="4" name="object 4"/>
          <p:cNvPicPr/>
          <p:nvPr/>
        </p:nvPicPr>
        <p:blipFill>
          <a:blip r:embed="rId3" cstate="print"/>
          <a:stretch>
            <a:fillRect/>
          </a:stretch>
        </p:blipFill>
        <p:spPr>
          <a:xfrm>
            <a:off x="10821923" y="85343"/>
            <a:ext cx="1281671" cy="1377695"/>
          </a:xfrm>
          <a:prstGeom prst="rect">
            <a:avLst/>
          </a:prstGeom>
        </p:spPr>
      </p:pic>
      <p:sp>
        <p:nvSpPr>
          <p:cNvPr id="5" name="object 5"/>
          <p:cNvSpPr txBox="1"/>
          <p:nvPr/>
        </p:nvSpPr>
        <p:spPr>
          <a:xfrm>
            <a:off x="10898493" y="198120"/>
            <a:ext cx="1041400" cy="112268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KDC</a:t>
            </a:r>
            <a:endParaRPr sz="1800">
              <a:latin typeface="Calibri"/>
              <a:cs typeface="Calibri"/>
            </a:endParaRPr>
          </a:p>
          <a:p>
            <a:pPr marL="12700" marR="5080" algn="just">
              <a:lnSpc>
                <a:spcPct val="100000"/>
              </a:lnSpc>
            </a:pPr>
            <a:r>
              <a:rPr sz="1800" b="1" dirty="0">
                <a:latin typeface="Calibri"/>
                <a:cs typeface="Calibri"/>
              </a:rPr>
              <a:t>(</a:t>
            </a:r>
            <a:r>
              <a:rPr sz="1800" b="1" spc="5" dirty="0">
                <a:latin typeface="Calibri"/>
                <a:cs typeface="Calibri"/>
              </a:rPr>
              <a:t>d</a:t>
            </a:r>
            <a:r>
              <a:rPr sz="1800" b="1" dirty="0">
                <a:latin typeface="Calibri"/>
                <a:cs typeface="Calibri"/>
              </a:rPr>
              <a:t>c</a:t>
            </a:r>
            <a:r>
              <a:rPr sz="1800" b="1" spc="-5" dirty="0">
                <a:latin typeface="Calibri"/>
                <a:cs typeface="Calibri"/>
              </a:rPr>
              <a:t>1.</a:t>
            </a:r>
            <a:r>
              <a:rPr sz="1800" b="1" spc="-10" dirty="0">
                <a:latin typeface="Calibri"/>
                <a:cs typeface="Calibri"/>
              </a:rPr>
              <a:t>c</a:t>
            </a:r>
            <a:r>
              <a:rPr sz="1800" b="1" dirty="0">
                <a:latin typeface="Calibri"/>
                <a:cs typeface="Calibri"/>
              </a:rPr>
              <a:t>o</a:t>
            </a:r>
            <a:r>
              <a:rPr sz="1800" b="1" spc="-5" dirty="0">
                <a:latin typeface="Calibri"/>
                <a:cs typeface="Calibri"/>
              </a:rPr>
              <a:t>r</a:t>
            </a:r>
            <a:r>
              <a:rPr sz="1800" b="1" spc="-10" dirty="0">
                <a:latin typeface="Calibri"/>
                <a:cs typeface="Calibri"/>
              </a:rPr>
              <a:t>p</a:t>
            </a:r>
            <a:r>
              <a:rPr sz="1800" b="1" dirty="0">
                <a:latin typeface="Calibri"/>
                <a:cs typeface="Calibri"/>
              </a:rPr>
              <a:t>d  </a:t>
            </a:r>
            <a:r>
              <a:rPr sz="1800" b="1" spc="-10" dirty="0">
                <a:latin typeface="Calibri"/>
                <a:cs typeface="Calibri"/>
              </a:rPr>
              <a:t>omain.exa </a:t>
            </a:r>
            <a:r>
              <a:rPr sz="1800" b="1" spc="-395" dirty="0">
                <a:latin typeface="Calibri"/>
                <a:cs typeface="Calibri"/>
              </a:rPr>
              <a:t> </a:t>
            </a:r>
            <a:r>
              <a:rPr sz="1800" b="1" spc="-5" dirty="0">
                <a:latin typeface="Calibri"/>
                <a:cs typeface="Calibri"/>
              </a:rPr>
              <a:t>m</a:t>
            </a:r>
            <a:r>
              <a:rPr sz="1800" b="1" dirty="0">
                <a:latin typeface="Calibri"/>
                <a:cs typeface="Calibri"/>
              </a:rPr>
              <a:t>pl</a:t>
            </a:r>
            <a:r>
              <a:rPr sz="1800" b="1" spc="5" dirty="0">
                <a:latin typeface="Calibri"/>
                <a:cs typeface="Calibri"/>
              </a:rPr>
              <a:t>e</a:t>
            </a:r>
            <a:r>
              <a:rPr sz="1800" b="1" spc="-5" dirty="0">
                <a:latin typeface="Calibri"/>
                <a:cs typeface="Calibri"/>
              </a:rPr>
              <a:t>.</a:t>
            </a:r>
            <a:r>
              <a:rPr sz="1800" b="1" spc="-10" dirty="0">
                <a:latin typeface="Calibri"/>
                <a:cs typeface="Calibri"/>
              </a:rPr>
              <a:t>co</a:t>
            </a:r>
            <a:r>
              <a:rPr sz="1800" b="1" spc="-5" dirty="0">
                <a:latin typeface="Calibri"/>
                <a:cs typeface="Calibri"/>
              </a:rPr>
              <a:t>m)</a:t>
            </a:r>
            <a:endParaRPr sz="1800">
              <a:latin typeface="Calibri"/>
              <a:cs typeface="Calibri"/>
            </a:endParaRPr>
          </a:p>
        </p:txBody>
      </p:sp>
      <p:sp>
        <p:nvSpPr>
          <p:cNvPr id="6" name="object 6"/>
          <p:cNvSpPr txBox="1">
            <a:spLocks noGrp="1"/>
          </p:cNvSpPr>
          <p:nvPr>
            <p:ph type="title"/>
          </p:nvPr>
        </p:nvSpPr>
        <p:spPr>
          <a:xfrm>
            <a:off x="77299" y="7979"/>
            <a:ext cx="5255260" cy="513715"/>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3)</a:t>
            </a:r>
            <a:r>
              <a:rPr sz="3200" b="1" spc="-20" dirty="0">
                <a:latin typeface="Calibri"/>
                <a:cs typeface="Calibri"/>
              </a:rPr>
              <a:t> </a:t>
            </a:r>
            <a:r>
              <a:rPr sz="3200" b="1" spc="-5" dirty="0">
                <a:latin typeface="Calibri"/>
                <a:cs typeface="Calibri"/>
              </a:rPr>
              <a:t>Client-Server</a:t>
            </a:r>
            <a:r>
              <a:rPr sz="3200" b="1" spc="-35" dirty="0">
                <a:latin typeface="Calibri"/>
                <a:cs typeface="Calibri"/>
              </a:rPr>
              <a:t> </a:t>
            </a:r>
            <a:r>
              <a:rPr sz="3200" b="1" spc="-5" dirty="0">
                <a:latin typeface="Calibri"/>
                <a:cs typeface="Calibri"/>
              </a:rPr>
              <a:t>Authentication</a:t>
            </a:r>
            <a:endParaRPr sz="3200">
              <a:latin typeface="Calibri"/>
              <a:cs typeface="Calibri"/>
            </a:endParaRPr>
          </a:p>
        </p:txBody>
      </p:sp>
      <p:sp>
        <p:nvSpPr>
          <p:cNvPr id="7" name="object 7"/>
          <p:cNvSpPr txBox="1"/>
          <p:nvPr/>
        </p:nvSpPr>
        <p:spPr>
          <a:xfrm>
            <a:off x="77299" y="495660"/>
            <a:ext cx="2359660" cy="513715"/>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Calibri"/>
                <a:cs typeface="Calibri"/>
              </a:rPr>
              <a:t>(CS)</a:t>
            </a:r>
            <a:r>
              <a:rPr sz="3200" b="1" spc="-45" dirty="0">
                <a:latin typeface="Calibri"/>
                <a:cs typeface="Calibri"/>
              </a:rPr>
              <a:t> </a:t>
            </a:r>
            <a:r>
              <a:rPr sz="3200" b="1" spc="-15" dirty="0">
                <a:latin typeface="Calibri"/>
                <a:cs typeface="Calibri"/>
              </a:rPr>
              <a:t>Exchange</a:t>
            </a:r>
            <a:endParaRPr sz="3200">
              <a:latin typeface="Calibri"/>
              <a:cs typeface="Calibri"/>
            </a:endParaRPr>
          </a:p>
        </p:txBody>
      </p:sp>
      <p:pic>
        <p:nvPicPr>
          <p:cNvPr id="8" name="object 8"/>
          <p:cNvPicPr/>
          <p:nvPr/>
        </p:nvPicPr>
        <p:blipFill>
          <a:blip r:embed="rId3" cstate="print"/>
          <a:stretch>
            <a:fillRect/>
          </a:stretch>
        </p:blipFill>
        <p:spPr>
          <a:xfrm>
            <a:off x="10669523" y="4343400"/>
            <a:ext cx="1434071" cy="1926335"/>
          </a:xfrm>
          <a:prstGeom prst="rect">
            <a:avLst/>
          </a:prstGeom>
        </p:spPr>
      </p:pic>
      <p:sp>
        <p:nvSpPr>
          <p:cNvPr id="9" name="object 9"/>
          <p:cNvSpPr txBox="1"/>
          <p:nvPr/>
        </p:nvSpPr>
        <p:spPr>
          <a:xfrm>
            <a:off x="10746094" y="4729638"/>
            <a:ext cx="1259840" cy="1122680"/>
          </a:xfrm>
          <a:prstGeom prst="rect">
            <a:avLst/>
          </a:prstGeom>
        </p:spPr>
        <p:txBody>
          <a:bodyPr vert="horz" wrap="square" lIns="0" tIns="12700" rIns="0" bIns="0" rtlCol="0">
            <a:spAutoFit/>
          </a:bodyPr>
          <a:lstStyle/>
          <a:p>
            <a:pPr marL="12700" marR="5080">
              <a:lnSpc>
                <a:spcPct val="100000"/>
              </a:lnSpc>
              <a:spcBef>
                <a:spcPts val="100"/>
              </a:spcBef>
            </a:pPr>
            <a:r>
              <a:rPr sz="1800" b="1" dirty="0">
                <a:latin typeface="Calibri"/>
                <a:cs typeface="Calibri"/>
              </a:rPr>
              <a:t>fileserv </a:t>
            </a:r>
            <a:r>
              <a:rPr sz="1800" b="1" spc="5" dirty="0">
                <a:latin typeface="Calibri"/>
                <a:cs typeface="Calibri"/>
              </a:rPr>
              <a:t> </a:t>
            </a:r>
            <a:r>
              <a:rPr sz="1800" b="1" dirty="0">
                <a:latin typeface="Calibri"/>
                <a:cs typeface="Calibri"/>
              </a:rPr>
              <a:t>(</a:t>
            </a:r>
            <a:r>
              <a:rPr sz="1800" b="1" spc="-5" dirty="0">
                <a:latin typeface="Calibri"/>
                <a:cs typeface="Calibri"/>
              </a:rPr>
              <a:t>f</a:t>
            </a:r>
            <a:r>
              <a:rPr sz="1800" b="1" dirty="0">
                <a:latin typeface="Calibri"/>
                <a:cs typeface="Calibri"/>
              </a:rPr>
              <a:t>il</a:t>
            </a:r>
            <a:r>
              <a:rPr sz="1800" b="1" spc="5" dirty="0">
                <a:latin typeface="Calibri"/>
                <a:cs typeface="Calibri"/>
              </a:rPr>
              <a:t>e</a:t>
            </a:r>
            <a:r>
              <a:rPr sz="1800" b="1" dirty="0">
                <a:latin typeface="Calibri"/>
                <a:cs typeface="Calibri"/>
              </a:rPr>
              <a:t>s</a:t>
            </a:r>
            <a:r>
              <a:rPr sz="1800" b="1" spc="5" dirty="0">
                <a:latin typeface="Calibri"/>
                <a:cs typeface="Calibri"/>
              </a:rPr>
              <a:t>er</a:t>
            </a:r>
            <a:r>
              <a:rPr sz="1800" b="1" spc="-135" dirty="0">
                <a:latin typeface="Calibri"/>
                <a:cs typeface="Calibri"/>
              </a:rPr>
              <a:t>v</a:t>
            </a:r>
            <a:r>
              <a:rPr sz="1800" b="1" spc="-5" dirty="0">
                <a:latin typeface="Calibri"/>
                <a:cs typeface="Calibri"/>
              </a:rPr>
              <a:t>.</a:t>
            </a:r>
            <a:r>
              <a:rPr sz="1800" b="1" spc="-10" dirty="0">
                <a:latin typeface="Calibri"/>
                <a:cs typeface="Calibri"/>
              </a:rPr>
              <a:t>co</a:t>
            </a:r>
            <a:r>
              <a:rPr sz="1800" b="1" spc="-5" dirty="0">
                <a:latin typeface="Calibri"/>
                <a:cs typeface="Calibri"/>
              </a:rPr>
              <a:t>r</a:t>
            </a:r>
            <a:r>
              <a:rPr sz="1800" b="1" dirty="0">
                <a:latin typeface="Calibri"/>
                <a:cs typeface="Calibri"/>
              </a:rPr>
              <a:t>p  </a:t>
            </a:r>
            <a:r>
              <a:rPr sz="1800" b="1" spc="-10" dirty="0">
                <a:latin typeface="Calibri"/>
                <a:cs typeface="Calibri"/>
              </a:rPr>
              <a:t>domain.exa </a:t>
            </a:r>
            <a:r>
              <a:rPr sz="1800" b="1" spc="-5" dirty="0">
                <a:latin typeface="Calibri"/>
                <a:cs typeface="Calibri"/>
              </a:rPr>
              <a:t> mple.com)</a:t>
            </a:r>
            <a:endParaRPr sz="1800">
              <a:latin typeface="Calibri"/>
              <a:cs typeface="Calibri"/>
            </a:endParaRPr>
          </a:p>
        </p:txBody>
      </p:sp>
      <p:grpSp>
        <p:nvGrpSpPr>
          <p:cNvPr id="10" name="object 10"/>
          <p:cNvGrpSpPr/>
          <p:nvPr/>
        </p:nvGrpSpPr>
        <p:grpSpPr>
          <a:xfrm>
            <a:off x="3011170" y="528636"/>
            <a:ext cx="8407400" cy="3971925"/>
            <a:chOff x="3011170" y="528636"/>
            <a:chExt cx="8407400" cy="3971925"/>
          </a:xfrm>
        </p:grpSpPr>
        <p:sp>
          <p:nvSpPr>
            <p:cNvPr id="11" name="object 11"/>
            <p:cNvSpPr/>
            <p:nvPr/>
          </p:nvSpPr>
          <p:spPr>
            <a:xfrm>
              <a:off x="3017520" y="2011680"/>
              <a:ext cx="8364220" cy="2265680"/>
            </a:xfrm>
            <a:custGeom>
              <a:avLst/>
              <a:gdLst/>
              <a:ahLst/>
              <a:cxnLst/>
              <a:rect l="l" t="t" r="r" b="b"/>
              <a:pathLst>
                <a:path w="8364220" h="2265679">
                  <a:moveTo>
                    <a:pt x="0" y="0"/>
                  </a:moveTo>
                  <a:lnTo>
                    <a:pt x="65848" y="96"/>
                  </a:lnTo>
                  <a:lnTo>
                    <a:pt x="131692" y="383"/>
                  </a:lnTo>
                  <a:lnTo>
                    <a:pt x="197529" y="861"/>
                  </a:lnTo>
                  <a:lnTo>
                    <a:pt x="263355" y="1529"/>
                  </a:lnTo>
                  <a:lnTo>
                    <a:pt x="329167" y="2385"/>
                  </a:lnTo>
                  <a:lnTo>
                    <a:pt x="394961" y="3429"/>
                  </a:lnTo>
                  <a:lnTo>
                    <a:pt x="460733" y="4659"/>
                  </a:lnTo>
                  <a:lnTo>
                    <a:pt x="526479" y="6074"/>
                  </a:lnTo>
                  <a:lnTo>
                    <a:pt x="592197" y="7675"/>
                  </a:lnTo>
                  <a:lnTo>
                    <a:pt x="657882" y="9458"/>
                  </a:lnTo>
                  <a:lnTo>
                    <a:pt x="723530" y="11424"/>
                  </a:lnTo>
                  <a:lnTo>
                    <a:pt x="789139" y="13571"/>
                  </a:lnTo>
                  <a:lnTo>
                    <a:pt x="854704" y="15899"/>
                  </a:lnTo>
                  <a:lnTo>
                    <a:pt x="920222" y="18406"/>
                  </a:lnTo>
                  <a:lnTo>
                    <a:pt x="985690" y="21092"/>
                  </a:lnTo>
                  <a:lnTo>
                    <a:pt x="1051103" y="23955"/>
                  </a:lnTo>
                  <a:lnTo>
                    <a:pt x="1116458" y="26994"/>
                  </a:lnTo>
                  <a:lnTo>
                    <a:pt x="1181751" y="30209"/>
                  </a:lnTo>
                  <a:lnTo>
                    <a:pt x="1246980" y="33598"/>
                  </a:lnTo>
                  <a:lnTo>
                    <a:pt x="1312139" y="37160"/>
                  </a:lnTo>
                  <a:lnTo>
                    <a:pt x="1377226" y="40895"/>
                  </a:lnTo>
                  <a:lnTo>
                    <a:pt x="1442237" y="44801"/>
                  </a:lnTo>
                  <a:lnTo>
                    <a:pt x="1507168" y="48877"/>
                  </a:lnTo>
                  <a:lnTo>
                    <a:pt x="1572015" y="53123"/>
                  </a:lnTo>
                  <a:lnTo>
                    <a:pt x="1636776" y="57537"/>
                  </a:lnTo>
                  <a:lnTo>
                    <a:pt x="1701446" y="62118"/>
                  </a:lnTo>
                  <a:lnTo>
                    <a:pt x="1766022" y="66866"/>
                  </a:lnTo>
                  <a:lnTo>
                    <a:pt x="1830500" y="71778"/>
                  </a:lnTo>
                  <a:lnTo>
                    <a:pt x="1894876" y="76855"/>
                  </a:lnTo>
                  <a:lnTo>
                    <a:pt x="1959148" y="82096"/>
                  </a:lnTo>
                  <a:lnTo>
                    <a:pt x="2023310" y="87498"/>
                  </a:lnTo>
                  <a:lnTo>
                    <a:pt x="2087360" y="93062"/>
                  </a:lnTo>
                  <a:lnTo>
                    <a:pt x="2151295" y="98786"/>
                  </a:lnTo>
                  <a:lnTo>
                    <a:pt x="2215109" y="104669"/>
                  </a:lnTo>
                  <a:lnTo>
                    <a:pt x="2278801" y="110710"/>
                  </a:lnTo>
                  <a:lnTo>
                    <a:pt x="2342365" y="116909"/>
                  </a:lnTo>
                  <a:lnTo>
                    <a:pt x="2405800" y="123264"/>
                  </a:lnTo>
                  <a:lnTo>
                    <a:pt x="2469100" y="129773"/>
                  </a:lnTo>
                  <a:lnTo>
                    <a:pt x="2532262" y="136438"/>
                  </a:lnTo>
                  <a:lnTo>
                    <a:pt x="2595283" y="143255"/>
                  </a:lnTo>
                  <a:lnTo>
                    <a:pt x="2658159" y="150224"/>
                  </a:lnTo>
                  <a:lnTo>
                    <a:pt x="2720886" y="157344"/>
                  </a:lnTo>
                  <a:lnTo>
                    <a:pt x="2783461" y="164615"/>
                  </a:lnTo>
                  <a:lnTo>
                    <a:pt x="2845881" y="172035"/>
                  </a:lnTo>
                  <a:lnTo>
                    <a:pt x="2908140" y="179602"/>
                  </a:lnTo>
                  <a:lnTo>
                    <a:pt x="2970237" y="187317"/>
                  </a:lnTo>
                  <a:lnTo>
                    <a:pt x="3032167" y="195178"/>
                  </a:lnTo>
                  <a:lnTo>
                    <a:pt x="3093927" y="203184"/>
                  </a:lnTo>
                  <a:lnTo>
                    <a:pt x="3155513" y="211334"/>
                  </a:lnTo>
                  <a:lnTo>
                    <a:pt x="3216921" y="219627"/>
                  </a:lnTo>
                  <a:lnTo>
                    <a:pt x="3278148" y="228062"/>
                  </a:lnTo>
                  <a:lnTo>
                    <a:pt x="3339190" y="236638"/>
                  </a:lnTo>
                  <a:lnTo>
                    <a:pt x="3400043" y="245355"/>
                  </a:lnTo>
                  <a:lnTo>
                    <a:pt x="3460705" y="254210"/>
                  </a:lnTo>
                  <a:lnTo>
                    <a:pt x="3521170" y="263203"/>
                  </a:lnTo>
                  <a:lnTo>
                    <a:pt x="3581437" y="272333"/>
                  </a:lnTo>
                  <a:lnTo>
                    <a:pt x="3641500" y="281599"/>
                  </a:lnTo>
                  <a:lnTo>
                    <a:pt x="3701357" y="291000"/>
                  </a:lnTo>
                  <a:lnTo>
                    <a:pt x="3761004" y="300535"/>
                  </a:lnTo>
                  <a:lnTo>
                    <a:pt x="3820437" y="310203"/>
                  </a:lnTo>
                  <a:lnTo>
                    <a:pt x="3879652" y="320003"/>
                  </a:lnTo>
                  <a:lnTo>
                    <a:pt x="3938646" y="329934"/>
                  </a:lnTo>
                  <a:lnTo>
                    <a:pt x="3997416" y="339994"/>
                  </a:lnTo>
                  <a:lnTo>
                    <a:pt x="4055957" y="350184"/>
                  </a:lnTo>
                  <a:lnTo>
                    <a:pt x="4114266" y="360502"/>
                  </a:lnTo>
                  <a:lnTo>
                    <a:pt x="4172340" y="370946"/>
                  </a:lnTo>
                  <a:lnTo>
                    <a:pt x="4230174" y="381516"/>
                  </a:lnTo>
                  <a:lnTo>
                    <a:pt x="4287766" y="392211"/>
                  </a:lnTo>
                  <a:lnTo>
                    <a:pt x="4345111" y="403030"/>
                  </a:lnTo>
                  <a:lnTo>
                    <a:pt x="4402206" y="413972"/>
                  </a:lnTo>
                  <a:lnTo>
                    <a:pt x="4459048" y="425036"/>
                  </a:lnTo>
                  <a:lnTo>
                    <a:pt x="4515632" y="436220"/>
                  </a:lnTo>
                  <a:lnTo>
                    <a:pt x="4571955" y="447525"/>
                  </a:lnTo>
                  <a:lnTo>
                    <a:pt x="4628013" y="458948"/>
                  </a:lnTo>
                  <a:lnTo>
                    <a:pt x="4683804" y="470489"/>
                  </a:lnTo>
                  <a:lnTo>
                    <a:pt x="4739322" y="482146"/>
                  </a:lnTo>
                  <a:lnTo>
                    <a:pt x="4794565" y="493920"/>
                  </a:lnTo>
                  <a:lnTo>
                    <a:pt x="4849529" y="505808"/>
                  </a:lnTo>
                  <a:lnTo>
                    <a:pt x="4904210" y="517810"/>
                  </a:lnTo>
                  <a:lnTo>
                    <a:pt x="4958605" y="529925"/>
                  </a:lnTo>
                  <a:lnTo>
                    <a:pt x="5012710" y="542151"/>
                  </a:lnTo>
                  <a:lnTo>
                    <a:pt x="5066522" y="554488"/>
                  </a:lnTo>
                  <a:lnTo>
                    <a:pt x="5120036" y="566935"/>
                  </a:lnTo>
                  <a:lnTo>
                    <a:pt x="5173249" y="579491"/>
                  </a:lnTo>
                  <a:lnTo>
                    <a:pt x="5226158" y="592154"/>
                  </a:lnTo>
                  <a:lnTo>
                    <a:pt x="5278759" y="604924"/>
                  </a:lnTo>
                  <a:lnTo>
                    <a:pt x="5331048" y="617800"/>
                  </a:lnTo>
                  <a:lnTo>
                    <a:pt x="5383022" y="630780"/>
                  </a:lnTo>
                  <a:lnTo>
                    <a:pt x="5434677" y="643864"/>
                  </a:lnTo>
                  <a:lnTo>
                    <a:pt x="5486010" y="657050"/>
                  </a:lnTo>
                  <a:lnTo>
                    <a:pt x="5537016" y="670338"/>
                  </a:lnTo>
                  <a:lnTo>
                    <a:pt x="5587692" y="683727"/>
                  </a:lnTo>
                  <a:lnTo>
                    <a:pt x="5638035" y="697216"/>
                  </a:lnTo>
                  <a:lnTo>
                    <a:pt x="5688041" y="710803"/>
                  </a:lnTo>
                  <a:lnTo>
                    <a:pt x="5737706" y="724487"/>
                  </a:lnTo>
                  <a:lnTo>
                    <a:pt x="5787027" y="738269"/>
                  </a:lnTo>
                  <a:lnTo>
                    <a:pt x="5836000" y="752145"/>
                  </a:lnTo>
                  <a:lnTo>
                    <a:pt x="5884621" y="766117"/>
                  </a:lnTo>
                  <a:lnTo>
                    <a:pt x="5932887" y="780182"/>
                  </a:lnTo>
                  <a:lnTo>
                    <a:pt x="5980795" y="794339"/>
                  </a:lnTo>
                  <a:lnTo>
                    <a:pt x="6028340" y="808588"/>
                  </a:lnTo>
                  <a:lnTo>
                    <a:pt x="6075518" y="822928"/>
                  </a:lnTo>
                  <a:lnTo>
                    <a:pt x="6122328" y="837357"/>
                  </a:lnTo>
                  <a:lnTo>
                    <a:pt x="6168763" y="851874"/>
                  </a:lnTo>
                  <a:lnTo>
                    <a:pt x="6214822" y="866479"/>
                  </a:lnTo>
                  <a:lnTo>
                    <a:pt x="6260501" y="881171"/>
                  </a:lnTo>
                  <a:lnTo>
                    <a:pt x="6305795" y="895947"/>
                  </a:lnTo>
                  <a:lnTo>
                    <a:pt x="6350701" y="910809"/>
                  </a:lnTo>
                  <a:lnTo>
                    <a:pt x="6395216" y="925754"/>
                  </a:lnTo>
                  <a:lnTo>
                    <a:pt x="6439336" y="940781"/>
                  </a:lnTo>
                  <a:lnTo>
                    <a:pt x="6483057" y="955890"/>
                  </a:lnTo>
                  <a:lnTo>
                    <a:pt x="6526376" y="971079"/>
                  </a:lnTo>
                  <a:lnTo>
                    <a:pt x="6569289" y="986347"/>
                  </a:lnTo>
                  <a:lnTo>
                    <a:pt x="6611793" y="1001694"/>
                  </a:lnTo>
                  <a:lnTo>
                    <a:pt x="6653883" y="1017119"/>
                  </a:lnTo>
                  <a:lnTo>
                    <a:pt x="6695556" y="1032619"/>
                  </a:lnTo>
                  <a:lnTo>
                    <a:pt x="6736809" y="1048196"/>
                  </a:lnTo>
                  <a:lnTo>
                    <a:pt x="6777638" y="1063846"/>
                  </a:lnTo>
                  <a:lnTo>
                    <a:pt x="6818040" y="1079570"/>
                  </a:lnTo>
                  <a:lnTo>
                    <a:pt x="6858010" y="1095366"/>
                  </a:lnTo>
                  <a:lnTo>
                    <a:pt x="6897545" y="1111233"/>
                  </a:lnTo>
                  <a:lnTo>
                    <a:pt x="6936641" y="1127171"/>
                  </a:lnTo>
                  <a:lnTo>
                    <a:pt x="6975296" y="1143178"/>
                  </a:lnTo>
                  <a:lnTo>
                    <a:pt x="7013504" y="1159254"/>
                  </a:lnTo>
                  <a:lnTo>
                    <a:pt x="7051263" y="1175396"/>
                  </a:lnTo>
                  <a:lnTo>
                    <a:pt x="7088569" y="1191605"/>
                  </a:lnTo>
                  <a:lnTo>
                    <a:pt x="7125419" y="1207880"/>
                  </a:lnTo>
                  <a:lnTo>
                    <a:pt x="7161808" y="1224218"/>
                  </a:lnTo>
                  <a:lnTo>
                    <a:pt x="7197733" y="1240620"/>
                  </a:lnTo>
                  <a:lnTo>
                    <a:pt x="7233191" y="1257084"/>
                  </a:lnTo>
                  <a:lnTo>
                    <a:pt x="7268177" y="1273609"/>
                  </a:lnTo>
                  <a:lnTo>
                    <a:pt x="7302689" y="1290195"/>
                  </a:lnTo>
                  <a:lnTo>
                    <a:pt x="7370274" y="1323542"/>
                  </a:lnTo>
                  <a:lnTo>
                    <a:pt x="7435916" y="1357118"/>
                  </a:lnTo>
                  <a:lnTo>
                    <a:pt x="7499586" y="1390915"/>
                  </a:lnTo>
                  <a:lnTo>
                    <a:pt x="7561256" y="1424925"/>
                  </a:lnTo>
                  <a:lnTo>
                    <a:pt x="7620896" y="1459139"/>
                  </a:lnTo>
                  <a:lnTo>
                    <a:pt x="7678477" y="1493549"/>
                  </a:lnTo>
                  <a:lnTo>
                    <a:pt x="7733971" y="1528148"/>
                  </a:lnTo>
                  <a:lnTo>
                    <a:pt x="7787348" y="1562927"/>
                  </a:lnTo>
                  <a:lnTo>
                    <a:pt x="7838580" y="1597879"/>
                  </a:lnTo>
                  <a:lnTo>
                    <a:pt x="7887636" y="1632994"/>
                  </a:lnTo>
                  <a:lnTo>
                    <a:pt x="7934490" y="1668266"/>
                  </a:lnTo>
                  <a:lnTo>
                    <a:pt x="7979110" y="1703685"/>
                  </a:lnTo>
                  <a:lnTo>
                    <a:pt x="8021470" y="1739244"/>
                  </a:lnTo>
                  <a:lnTo>
                    <a:pt x="8061538" y="1774935"/>
                  </a:lnTo>
                  <a:lnTo>
                    <a:pt x="8099287" y="1810750"/>
                  </a:lnTo>
                  <a:lnTo>
                    <a:pt x="8134687" y="1846681"/>
                  </a:lnTo>
                  <a:lnTo>
                    <a:pt x="8167710" y="1882719"/>
                  </a:lnTo>
                  <a:lnTo>
                    <a:pt x="8198327" y="1918856"/>
                  </a:lnTo>
                  <a:lnTo>
                    <a:pt x="8226507" y="1955085"/>
                  </a:lnTo>
                  <a:lnTo>
                    <a:pt x="8252223" y="1991397"/>
                  </a:lnTo>
                  <a:lnTo>
                    <a:pt x="8275446" y="2027784"/>
                  </a:lnTo>
                  <a:lnTo>
                    <a:pt x="8296146" y="2064239"/>
                  </a:lnTo>
                  <a:lnTo>
                    <a:pt x="8314294" y="2100752"/>
                  </a:lnTo>
                  <a:lnTo>
                    <a:pt x="8329862" y="2137317"/>
                  </a:lnTo>
                  <a:lnTo>
                    <a:pt x="8342821" y="2173925"/>
                  </a:lnTo>
                  <a:lnTo>
                    <a:pt x="8357302" y="2228899"/>
                  </a:lnTo>
                  <a:lnTo>
                    <a:pt x="8360793" y="2247236"/>
                  </a:lnTo>
                  <a:lnTo>
                    <a:pt x="8363610" y="2265578"/>
                  </a:lnTo>
                </a:path>
              </a:pathLst>
            </a:custGeom>
            <a:ln w="12700">
              <a:solidFill>
                <a:srgbClr val="000000"/>
              </a:solidFill>
            </a:ln>
          </p:spPr>
          <p:txBody>
            <a:bodyPr wrap="square" lIns="0" tIns="0" rIns="0" bIns="0" rtlCol="0"/>
            <a:lstStyle/>
            <a:p>
              <a:endParaRPr/>
            </a:p>
          </p:txBody>
        </p:sp>
        <p:sp>
          <p:nvSpPr>
            <p:cNvPr id="12" name="object 12"/>
            <p:cNvSpPr/>
            <p:nvPr/>
          </p:nvSpPr>
          <p:spPr>
            <a:xfrm>
              <a:off x="11342473" y="4265117"/>
              <a:ext cx="76200" cy="78740"/>
            </a:xfrm>
            <a:custGeom>
              <a:avLst/>
              <a:gdLst/>
              <a:ahLst/>
              <a:cxnLst/>
              <a:rect l="l" t="t" r="r" b="b"/>
              <a:pathLst>
                <a:path w="76200" h="78739">
                  <a:moveTo>
                    <a:pt x="76022" y="0"/>
                  </a:moveTo>
                  <a:lnTo>
                    <a:pt x="0" y="5143"/>
                  </a:lnTo>
                  <a:lnTo>
                    <a:pt x="43154" y="78600"/>
                  </a:lnTo>
                  <a:lnTo>
                    <a:pt x="76022" y="0"/>
                  </a:lnTo>
                  <a:close/>
                </a:path>
              </a:pathLst>
            </a:custGeom>
            <a:solidFill>
              <a:srgbClr val="000000"/>
            </a:solidFill>
          </p:spPr>
          <p:txBody>
            <a:bodyPr wrap="square" lIns="0" tIns="0" rIns="0" bIns="0" rtlCol="0"/>
            <a:lstStyle/>
            <a:p>
              <a:endParaRPr/>
            </a:p>
          </p:txBody>
        </p:sp>
        <p:sp>
          <p:nvSpPr>
            <p:cNvPr id="13" name="object 13"/>
            <p:cNvSpPr/>
            <p:nvPr/>
          </p:nvSpPr>
          <p:spPr>
            <a:xfrm>
              <a:off x="4573524" y="533398"/>
              <a:ext cx="5303520" cy="3962400"/>
            </a:xfrm>
            <a:custGeom>
              <a:avLst/>
              <a:gdLst/>
              <a:ahLst/>
              <a:cxnLst/>
              <a:rect l="l" t="t" r="r" b="b"/>
              <a:pathLst>
                <a:path w="5303520" h="3962400">
                  <a:moveTo>
                    <a:pt x="4643107" y="0"/>
                  </a:moveTo>
                  <a:lnTo>
                    <a:pt x="660412" y="0"/>
                  </a:lnTo>
                  <a:lnTo>
                    <a:pt x="613249" y="1658"/>
                  </a:lnTo>
                  <a:lnTo>
                    <a:pt x="566980" y="6558"/>
                  </a:lnTo>
                  <a:lnTo>
                    <a:pt x="521718" y="14588"/>
                  </a:lnTo>
                  <a:lnTo>
                    <a:pt x="477575" y="25637"/>
                  </a:lnTo>
                  <a:lnTo>
                    <a:pt x="434662" y="39592"/>
                  </a:lnTo>
                  <a:lnTo>
                    <a:pt x="393091" y="56342"/>
                  </a:lnTo>
                  <a:lnTo>
                    <a:pt x="352973" y="75775"/>
                  </a:lnTo>
                  <a:lnTo>
                    <a:pt x="314421" y="97780"/>
                  </a:lnTo>
                  <a:lnTo>
                    <a:pt x="277547" y="122244"/>
                  </a:lnTo>
                  <a:lnTo>
                    <a:pt x="242461" y="149056"/>
                  </a:lnTo>
                  <a:lnTo>
                    <a:pt x="209276" y="178104"/>
                  </a:lnTo>
                  <a:lnTo>
                    <a:pt x="178104" y="209276"/>
                  </a:lnTo>
                  <a:lnTo>
                    <a:pt x="149056" y="242461"/>
                  </a:lnTo>
                  <a:lnTo>
                    <a:pt x="122244" y="277547"/>
                  </a:lnTo>
                  <a:lnTo>
                    <a:pt x="97780" y="314421"/>
                  </a:lnTo>
                  <a:lnTo>
                    <a:pt x="75775" y="352973"/>
                  </a:lnTo>
                  <a:lnTo>
                    <a:pt x="56342" y="393091"/>
                  </a:lnTo>
                  <a:lnTo>
                    <a:pt x="39592" y="434662"/>
                  </a:lnTo>
                  <a:lnTo>
                    <a:pt x="25637" y="477575"/>
                  </a:lnTo>
                  <a:lnTo>
                    <a:pt x="14588" y="521718"/>
                  </a:lnTo>
                  <a:lnTo>
                    <a:pt x="6558" y="566980"/>
                  </a:lnTo>
                  <a:lnTo>
                    <a:pt x="1658" y="613249"/>
                  </a:lnTo>
                  <a:lnTo>
                    <a:pt x="0" y="660412"/>
                  </a:lnTo>
                  <a:lnTo>
                    <a:pt x="0" y="3301987"/>
                  </a:lnTo>
                  <a:lnTo>
                    <a:pt x="1658" y="3349150"/>
                  </a:lnTo>
                  <a:lnTo>
                    <a:pt x="6558" y="3395419"/>
                  </a:lnTo>
                  <a:lnTo>
                    <a:pt x="14588" y="3440681"/>
                  </a:lnTo>
                  <a:lnTo>
                    <a:pt x="25637" y="3484824"/>
                  </a:lnTo>
                  <a:lnTo>
                    <a:pt x="39592" y="3527737"/>
                  </a:lnTo>
                  <a:lnTo>
                    <a:pt x="56342" y="3569308"/>
                  </a:lnTo>
                  <a:lnTo>
                    <a:pt x="75775" y="3609426"/>
                  </a:lnTo>
                  <a:lnTo>
                    <a:pt x="97780" y="3647978"/>
                  </a:lnTo>
                  <a:lnTo>
                    <a:pt x="122244" y="3684852"/>
                  </a:lnTo>
                  <a:lnTo>
                    <a:pt x="149056" y="3719938"/>
                  </a:lnTo>
                  <a:lnTo>
                    <a:pt x="178104" y="3753123"/>
                  </a:lnTo>
                  <a:lnTo>
                    <a:pt x="209276" y="3784295"/>
                  </a:lnTo>
                  <a:lnTo>
                    <a:pt x="242461" y="3813343"/>
                  </a:lnTo>
                  <a:lnTo>
                    <a:pt x="277547" y="3840155"/>
                  </a:lnTo>
                  <a:lnTo>
                    <a:pt x="314421" y="3864619"/>
                  </a:lnTo>
                  <a:lnTo>
                    <a:pt x="352973" y="3886624"/>
                  </a:lnTo>
                  <a:lnTo>
                    <a:pt x="393091" y="3906057"/>
                  </a:lnTo>
                  <a:lnTo>
                    <a:pt x="434662" y="3922807"/>
                  </a:lnTo>
                  <a:lnTo>
                    <a:pt x="477575" y="3936762"/>
                  </a:lnTo>
                  <a:lnTo>
                    <a:pt x="521718" y="3947811"/>
                  </a:lnTo>
                  <a:lnTo>
                    <a:pt x="566980" y="3955841"/>
                  </a:lnTo>
                  <a:lnTo>
                    <a:pt x="613249" y="3960741"/>
                  </a:lnTo>
                  <a:lnTo>
                    <a:pt x="660412" y="3962400"/>
                  </a:lnTo>
                  <a:lnTo>
                    <a:pt x="4643107" y="3962400"/>
                  </a:lnTo>
                  <a:lnTo>
                    <a:pt x="4690270" y="3960741"/>
                  </a:lnTo>
                  <a:lnTo>
                    <a:pt x="4736539" y="3955841"/>
                  </a:lnTo>
                  <a:lnTo>
                    <a:pt x="4781801" y="3947811"/>
                  </a:lnTo>
                  <a:lnTo>
                    <a:pt x="4825944" y="3936762"/>
                  </a:lnTo>
                  <a:lnTo>
                    <a:pt x="4868857" y="3922807"/>
                  </a:lnTo>
                  <a:lnTo>
                    <a:pt x="4910428" y="3906057"/>
                  </a:lnTo>
                  <a:lnTo>
                    <a:pt x="4950546" y="3886624"/>
                  </a:lnTo>
                  <a:lnTo>
                    <a:pt x="4989098" y="3864619"/>
                  </a:lnTo>
                  <a:lnTo>
                    <a:pt x="5025972" y="3840155"/>
                  </a:lnTo>
                  <a:lnTo>
                    <a:pt x="5061058" y="3813343"/>
                  </a:lnTo>
                  <a:lnTo>
                    <a:pt x="5094243" y="3784295"/>
                  </a:lnTo>
                  <a:lnTo>
                    <a:pt x="5125415" y="3753123"/>
                  </a:lnTo>
                  <a:lnTo>
                    <a:pt x="5154463" y="3719938"/>
                  </a:lnTo>
                  <a:lnTo>
                    <a:pt x="5181275" y="3684852"/>
                  </a:lnTo>
                  <a:lnTo>
                    <a:pt x="5205739" y="3647978"/>
                  </a:lnTo>
                  <a:lnTo>
                    <a:pt x="5227744" y="3609426"/>
                  </a:lnTo>
                  <a:lnTo>
                    <a:pt x="5247177" y="3569308"/>
                  </a:lnTo>
                  <a:lnTo>
                    <a:pt x="5263927" y="3527737"/>
                  </a:lnTo>
                  <a:lnTo>
                    <a:pt x="5277882" y="3484824"/>
                  </a:lnTo>
                  <a:lnTo>
                    <a:pt x="5288931" y="3440681"/>
                  </a:lnTo>
                  <a:lnTo>
                    <a:pt x="5296961" y="3395419"/>
                  </a:lnTo>
                  <a:lnTo>
                    <a:pt x="5301861" y="3349150"/>
                  </a:lnTo>
                  <a:lnTo>
                    <a:pt x="5303520" y="3301987"/>
                  </a:lnTo>
                  <a:lnTo>
                    <a:pt x="5303520" y="660412"/>
                  </a:lnTo>
                  <a:lnTo>
                    <a:pt x="5301861" y="613249"/>
                  </a:lnTo>
                  <a:lnTo>
                    <a:pt x="5296961" y="566980"/>
                  </a:lnTo>
                  <a:lnTo>
                    <a:pt x="5288931" y="521718"/>
                  </a:lnTo>
                  <a:lnTo>
                    <a:pt x="5277882" y="477575"/>
                  </a:lnTo>
                  <a:lnTo>
                    <a:pt x="5263927" y="434662"/>
                  </a:lnTo>
                  <a:lnTo>
                    <a:pt x="5247177" y="393091"/>
                  </a:lnTo>
                  <a:lnTo>
                    <a:pt x="5227744" y="352973"/>
                  </a:lnTo>
                  <a:lnTo>
                    <a:pt x="5205739" y="314421"/>
                  </a:lnTo>
                  <a:lnTo>
                    <a:pt x="5181275" y="277547"/>
                  </a:lnTo>
                  <a:lnTo>
                    <a:pt x="5154463" y="242461"/>
                  </a:lnTo>
                  <a:lnTo>
                    <a:pt x="5125415" y="209276"/>
                  </a:lnTo>
                  <a:lnTo>
                    <a:pt x="5094243" y="178104"/>
                  </a:lnTo>
                  <a:lnTo>
                    <a:pt x="5061058" y="149056"/>
                  </a:lnTo>
                  <a:lnTo>
                    <a:pt x="5025972" y="122244"/>
                  </a:lnTo>
                  <a:lnTo>
                    <a:pt x="4989098" y="97780"/>
                  </a:lnTo>
                  <a:lnTo>
                    <a:pt x="4950546" y="75775"/>
                  </a:lnTo>
                  <a:lnTo>
                    <a:pt x="4910428" y="56342"/>
                  </a:lnTo>
                  <a:lnTo>
                    <a:pt x="4868857" y="39592"/>
                  </a:lnTo>
                  <a:lnTo>
                    <a:pt x="4825944" y="25637"/>
                  </a:lnTo>
                  <a:lnTo>
                    <a:pt x="4781801" y="14588"/>
                  </a:lnTo>
                  <a:lnTo>
                    <a:pt x="4736539" y="6558"/>
                  </a:lnTo>
                  <a:lnTo>
                    <a:pt x="4690270" y="1658"/>
                  </a:lnTo>
                  <a:lnTo>
                    <a:pt x="4643107" y="0"/>
                  </a:lnTo>
                  <a:close/>
                </a:path>
              </a:pathLst>
            </a:custGeom>
            <a:solidFill>
              <a:srgbClr val="EDEDED"/>
            </a:solidFill>
          </p:spPr>
          <p:txBody>
            <a:bodyPr wrap="square" lIns="0" tIns="0" rIns="0" bIns="0" rtlCol="0"/>
            <a:lstStyle/>
            <a:p>
              <a:endParaRPr/>
            </a:p>
          </p:txBody>
        </p:sp>
        <p:sp>
          <p:nvSpPr>
            <p:cNvPr id="14" name="object 14"/>
            <p:cNvSpPr/>
            <p:nvPr/>
          </p:nvSpPr>
          <p:spPr>
            <a:xfrm>
              <a:off x="4573524" y="533398"/>
              <a:ext cx="5303520" cy="3962400"/>
            </a:xfrm>
            <a:custGeom>
              <a:avLst/>
              <a:gdLst/>
              <a:ahLst/>
              <a:cxnLst/>
              <a:rect l="l" t="t" r="r" b="b"/>
              <a:pathLst>
                <a:path w="5303520" h="3962400">
                  <a:moveTo>
                    <a:pt x="0" y="660412"/>
                  </a:moveTo>
                  <a:lnTo>
                    <a:pt x="1658" y="613249"/>
                  </a:lnTo>
                  <a:lnTo>
                    <a:pt x="6558" y="566980"/>
                  </a:lnTo>
                  <a:lnTo>
                    <a:pt x="14588" y="521718"/>
                  </a:lnTo>
                  <a:lnTo>
                    <a:pt x="25637" y="477575"/>
                  </a:lnTo>
                  <a:lnTo>
                    <a:pt x="39592" y="434662"/>
                  </a:lnTo>
                  <a:lnTo>
                    <a:pt x="56342" y="393091"/>
                  </a:lnTo>
                  <a:lnTo>
                    <a:pt x="75775" y="352973"/>
                  </a:lnTo>
                  <a:lnTo>
                    <a:pt x="97780" y="314421"/>
                  </a:lnTo>
                  <a:lnTo>
                    <a:pt x="122244" y="277547"/>
                  </a:lnTo>
                  <a:lnTo>
                    <a:pt x="149056" y="242461"/>
                  </a:lnTo>
                  <a:lnTo>
                    <a:pt x="178104" y="209276"/>
                  </a:lnTo>
                  <a:lnTo>
                    <a:pt x="209276" y="178104"/>
                  </a:lnTo>
                  <a:lnTo>
                    <a:pt x="242461" y="149056"/>
                  </a:lnTo>
                  <a:lnTo>
                    <a:pt x="277547" y="122244"/>
                  </a:lnTo>
                  <a:lnTo>
                    <a:pt x="314421" y="97780"/>
                  </a:lnTo>
                  <a:lnTo>
                    <a:pt x="352973" y="75775"/>
                  </a:lnTo>
                  <a:lnTo>
                    <a:pt x="393091" y="56342"/>
                  </a:lnTo>
                  <a:lnTo>
                    <a:pt x="434662" y="39592"/>
                  </a:lnTo>
                  <a:lnTo>
                    <a:pt x="477575" y="25637"/>
                  </a:lnTo>
                  <a:lnTo>
                    <a:pt x="521718" y="14588"/>
                  </a:lnTo>
                  <a:lnTo>
                    <a:pt x="566980" y="6558"/>
                  </a:lnTo>
                  <a:lnTo>
                    <a:pt x="613249" y="1658"/>
                  </a:lnTo>
                  <a:lnTo>
                    <a:pt x="660412" y="0"/>
                  </a:lnTo>
                  <a:lnTo>
                    <a:pt x="4643107" y="0"/>
                  </a:lnTo>
                  <a:lnTo>
                    <a:pt x="4690270" y="1658"/>
                  </a:lnTo>
                  <a:lnTo>
                    <a:pt x="4736539" y="6558"/>
                  </a:lnTo>
                  <a:lnTo>
                    <a:pt x="4781801" y="14588"/>
                  </a:lnTo>
                  <a:lnTo>
                    <a:pt x="4825944" y="25637"/>
                  </a:lnTo>
                  <a:lnTo>
                    <a:pt x="4868857" y="39592"/>
                  </a:lnTo>
                  <a:lnTo>
                    <a:pt x="4910428" y="56342"/>
                  </a:lnTo>
                  <a:lnTo>
                    <a:pt x="4950546" y="75775"/>
                  </a:lnTo>
                  <a:lnTo>
                    <a:pt x="4989098" y="97780"/>
                  </a:lnTo>
                  <a:lnTo>
                    <a:pt x="5025972" y="122244"/>
                  </a:lnTo>
                  <a:lnTo>
                    <a:pt x="5061058" y="149056"/>
                  </a:lnTo>
                  <a:lnTo>
                    <a:pt x="5094243" y="178104"/>
                  </a:lnTo>
                  <a:lnTo>
                    <a:pt x="5125415" y="209276"/>
                  </a:lnTo>
                  <a:lnTo>
                    <a:pt x="5154463" y="242461"/>
                  </a:lnTo>
                  <a:lnTo>
                    <a:pt x="5181275" y="277547"/>
                  </a:lnTo>
                  <a:lnTo>
                    <a:pt x="5205739" y="314421"/>
                  </a:lnTo>
                  <a:lnTo>
                    <a:pt x="5227744" y="352973"/>
                  </a:lnTo>
                  <a:lnTo>
                    <a:pt x="5247177" y="393091"/>
                  </a:lnTo>
                  <a:lnTo>
                    <a:pt x="5263927" y="434662"/>
                  </a:lnTo>
                  <a:lnTo>
                    <a:pt x="5277882" y="477575"/>
                  </a:lnTo>
                  <a:lnTo>
                    <a:pt x="5288931" y="521718"/>
                  </a:lnTo>
                  <a:lnTo>
                    <a:pt x="5296961" y="566980"/>
                  </a:lnTo>
                  <a:lnTo>
                    <a:pt x="5301861" y="613249"/>
                  </a:lnTo>
                  <a:lnTo>
                    <a:pt x="5303520" y="660412"/>
                  </a:lnTo>
                  <a:lnTo>
                    <a:pt x="5303520" y="3301987"/>
                  </a:lnTo>
                  <a:lnTo>
                    <a:pt x="5301861" y="3349150"/>
                  </a:lnTo>
                  <a:lnTo>
                    <a:pt x="5296961" y="3395419"/>
                  </a:lnTo>
                  <a:lnTo>
                    <a:pt x="5288931" y="3440681"/>
                  </a:lnTo>
                  <a:lnTo>
                    <a:pt x="5277882" y="3484824"/>
                  </a:lnTo>
                  <a:lnTo>
                    <a:pt x="5263927" y="3527737"/>
                  </a:lnTo>
                  <a:lnTo>
                    <a:pt x="5247177" y="3569308"/>
                  </a:lnTo>
                  <a:lnTo>
                    <a:pt x="5227744" y="3609426"/>
                  </a:lnTo>
                  <a:lnTo>
                    <a:pt x="5205739" y="3647978"/>
                  </a:lnTo>
                  <a:lnTo>
                    <a:pt x="5181275" y="3684852"/>
                  </a:lnTo>
                  <a:lnTo>
                    <a:pt x="5154463" y="3719938"/>
                  </a:lnTo>
                  <a:lnTo>
                    <a:pt x="5125415" y="3753123"/>
                  </a:lnTo>
                  <a:lnTo>
                    <a:pt x="5094243" y="3784295"/>
                  </a:lnTo>
                  <a:lnTo>
                    <a:pt x="5061058" y="3813343"/>
                  </a:lnTo>
                  <a:lnTo>
                    <a:pt x="5025972" y="3840155"/>
                  </a:lnTo>
                  <a:lnTo>
                    <a:pt x="4989098" y="3864619"/>
                  </a:lnTo>
                  <a:lnTo>
                    <a:pt x="4950546" y="3886624"/>
                  </a:lnTo>
                  <a:lnTo>
                    <a:pt x="4910428" y="3906057"/>
                  </a:lnTo>
                  <a:lnTo>
                    <a:pt x="4868857" y="3922807"/>
                  </a:lnTo>
                  <a:lnTo>
                    <a:pt x="4825944" y="3936762"/>
                  </a:lnTo>
                  <a:lnTo>
                    <a:pt x="4781801" y="3947811"/>
                  </a:lnTo>
                  <a:lnTo>
                    <a:pt x="4736539" y="3955841"/>
                  </a:lnTo>
                  <a:lnTo>
                    <a:pt x="4690270" y="3960741"/>
                  </a:lnTo>
                  <a:lnTo>
                    <a:pt x="4643107" y="3962400"/>
                  </a:lnTo>
                  <a:lnTo>
                    <a:pt x="660412" y="3962400"/>
                  </a:lnTo>
                  <a:lnTo>
                    <a:pt x="613249" y="3960741"/>
                  </a:lnTo>
                  <a:lnTo>
                    <a:pt x="566980" y="3955841"/>
                  </a:lnTo>
                  <a:lnTo>
                    <a:pt x="521718" y="3947811"/>
                  </a:lnTo>
                  <a:lnTo>
                    <a:pt x="477575" y="3936762"/>
                  </a:lnTo>
                  <a:lnTo>
                    <a:pt x="434662" y="3922807"/>
                  </a:lnTo>
                  <a:lnTo>
                    <a:pt x="393091" y="3906057"/>
                  </a:lnTo>
                  <a:lnTo>
                    <a:pt x="352973" y="3886624"/>
                  </a:lnTo>
                  <a:lnTo>
                    <a:pt x="314421" y="3864619"/>
                  </a:lnTo>
                  <a:lnTo>
                    <a:pt x="277547" y="3840155"/>
                  </a:lnTo>
                  <a:lnTo>
                    <a:pt x="242461" y="3813343"/>
                  </a:lnTo>
                  <a:lnTo>
                    <a:pt x="209276" y="3784295"/>
                  </a:lnTo>
                  <a:lnTo>
                    <a:pt x="178104" y="3753123"/>
                  </a:lnTo>
                  <a:lnTo>
                    <a:pt x="149056" y="3719938"/>
                  </a:lnTo>
                  <a:lnTo>
                    <a:pt x="122244" y="3684852"/>
                  </a:lnTo>
                  <a:lnTo>
                    <a:pt x="97780" y="3647978"/>
                  </a:lnTo>
                  <a:lnTo>
                    <a:pt x="75775" y="3609426"/>
                  </a:lnTo>
                  <a:lnTo>
                    <a:pt x="56342" y="3569308"/>
                  </a:lnTo>
                  <a:lnTo>
                    <a:pt x="39592" y="3527737"/>
                  </a:lnTo>
                  <a:lnTo>
                    <a:pt x="25637" y="3484824"/>
                  </a:lnTo>
                  <a:lnTo>
                    <a:pt x="14588" y="3440681"/>
                  </a:lnTo>
                  <a:lnTo>
                    <a:pt x="6558" y="3395419"/>
                  </a:lnTo>
                  <a:lnTo>
                    <a:pt x="1658" y="3349150"/>
                  </a:lnTo>
                  <a:lnTo>
                    <a:pt x="0" y="3301987"/>
                  </a:lnTo>
                  <a:lnTo>
                    <a:pt x="0" y="660412"/>
                  </a:lnTo>
                  <a:close/>
                </a:path>
              </a:pathLst>
            </a:custGeom>
            <a:ln w="9359">
              <a:solidFill>
                <a:srgbClr val="808080"/>
              </a:solidFill>
            </a:ln>
          </p:spPr>
          <p:txBody>
            <a:bodyPr wrap="square" lIns="0" tIns="0" rIns="0" bIns="0" rtlCol="0"/>
            <a:lstStyle/>
            <a:p>
              <a:endParaRPr/>
            </a:p>
          </p:txBody>
        </p:sp>
      </p:grpSp>
      <p:sp>
        <p:nvSpPr>
          <p:cNvPr id="15" name="object 15"/>
          <p:cNvSpPr txBox="1"/>
          <p:nvPr/>
        </p:nvSpPr>
        <p:spPr>
          <a:xfrm>
            <a:off x="4843522" y="743888"/>
            <a:ext cx="4307840" cy="112268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KRB_AP_REQ</a:t>
            </a:r>
            <a:endParaRPr sz="1800">
              <a:latin typeface="Calibri"/>
              <a:cs typeface="Calibri"/>
            </a:endParaRPr>
          </a:p>
          <a:p>
            <a:pPr marL="12700">
              <a:lnSpc>
                <a:spcPct val="100000"/>
              </a:lnSpc>
            </a:pPr>
            <a:r>
              <a:rPr sz="1800" spc="-10" dirty="0">
                <a:latin typeface="Calibri"/>
                <a:cs typeface="Calibri"/>
              </a:rPr>
              <a:t>Realm:</a:t>
            </a:r>
            <a:r>
              <a:rPr sz="1800" spc="15" dirty="0">
                <a:latin typeface="Calibri"/>
                <a:cs typeface="Calibri"/>
              </a:rPr>
              <a:t> </a:t>
            </a:r>
            <a:r>
              <a:rPr sz="1800" spc="-10" dirty="0">
                <a:latin typeface="Calibri"/>
                <a:cs typeface="Calibri"/>
              </a:rPr>
              <a:t>corpdomain.example.com</a:t>
            </a:r>
            <a:endParaRPr sz="1800">
              <a:latin typeface="Calibri"/>
              <a:cs typeface="Calibri"/>
            </a:endParaRPr>
          </a:p>
          <a:p>
            <a:pPr marL="12700" marR="5080">
              <a:lnSpc>
                <a:spcPct val="100000"/>
              </a:lnSpc>
            </a:pPr>
            <a:r>
              <a:rPr sz="1800" spc="-5" dirty="0">
                <a:latin typeface="Calibri"/>
                <a:cs typeface="Calibri"/>
              </a:rPr>
              <a:t>SPN: </a:t>
            </a:r>
            <a:r>
              <a:rPr sz="1800" spc="-10" dirty="0">
                <a:latin typeface="Calibri"/>
                <a:cs typeface="Calibri"/>
              </a:rPr>
              <a:t>cifs </a:t>
            </a:r>
            <a:r>
              <a:rPr sz="1800" dirty="0">
                <a:latin typeface="Calibri"/>
                <a:cs typeface="Calibri"/>
              </a:rPr>
              <a:t>/ </a:t>
            </a:r>
            <a:r>
              <a:rPr sz="1800" u="sng" spc="-5" dirty="0">
                <a:solidFill>
                  <a:srgbClr val="6FAC46"/>
                </a:solidFill>
                <a:uFill>
                  <a:solidFill>
                    <a:srgbClr val="6FAC46"/>
                  </a:solidFill>
                </a:uFill>
                <a:latin typeface="Calibri"/>
                <a:cs typeface="Calibri"/>
                <a:hlinkClick r:id="rId4"/>
              </a:rPr>
              <a:t>fileserv@corpdomain.example.com </a:t>
            </a:r>
            <a:r>
              <a:rPr sz="1800" spc="-395" dirty="0">
                <a:solidFill>
                  <a:srgbClr val="6FAC46"/>
                </a:solidFill>
                <a:latin typeface="Calibri"/>
                <a:cs typeface="Calibri"/>
              </a:rPr>
              <a:t> </a:t>
            </a:r>
            <a:r>
              <a:rPr sz="1800" spc="-20" dirty="0">
                <a:latin typeface="Calibri"/>
                <a:cs typeface="Calibri"/>
              </a:rPr>
              <a:t>Ticket</a:t>
            </a:r>
            <a:r>
              <a:rPr sz="1800" dirty="0">
                <a:latin typeface="Calibri"/>
                <a:cs typeface="Calibri"/>
              </a:rPr>
              <a:t> </a:t>
            </a:r>
            <a:r>
              <a:rPr sz="1800" spc="-5" dirty="0">
                <a:latin typeface="Calibri"/>
                <a:cs typeface="Calibri"/>
              </a:rPr>
              <a:t>encrypted</a:t>
            </a:r>
            <a:r>
              <a:rPr sz="1800" spc="20" dirty="0">
                <a:latin typeface="Calibri"/>
                <a:cs typeface="Calibri"/>
              </a:rPr>
              <a:t> </a:t>
            </a:r>
            <a:r>
              <a:rPr sz="1800" spc="-5" dirty="0">
                <a:latin typeface="Calibri"/>
                <a:cs typeface="Calibri"/>
              </a:rPr>
              <a:t>with</a:t>
            </a:r>
            <a:r>
              <a:rPr sz="1800" spc="5" dirty="0">
                <a:latin typeface="Calibri"/>
                <a:cs typeface="Calibri"/>
              </a:rPr>
              <a:t> </a:t>
            </a:r>
            <a:r>
              <a:rPr sz="1800" spc="-10" dirty="0">
                <a:latin typeface="Calibri"/>
                <a:cs typeface="Calibri"/>
              </a:rPr>
              <a:t>fileserv’s</a:t>
            </a:r>
            <a:r>
              <a:rPr sz="1800" spc="15" dirty="0">
                <a:latin typeface="Calibri"/>
                <a:cs typeface="Calibri"/>
              </a:rPr>
              <a:t> </a:t>
            </a:r>
            <a:r>
              <a:rPr sz="1800" spc="-5" dirty="0">
                <a:latin typeface="Calibri"/>
                <a:cs typeface="Calibri"/>
              </a:rPr>
              <a:t>long</a:t>
            </a:r>
            <a:r>
              <a:rPr sz="1800" spc="10" dirty="0">
                <a:latin typeface="Calibri"/>
                <a:cs typeface="Calibri"/>
              </a:rPr>
              <a:t> </a:t>
            </a:r>
            <a:r>
              <a:rPr sz="1800" spc="-10" dirty="0">
                <a:latin typeface="Calibri"/>
                <a:cs typeface="Calibri"/>
              </a:rPr>
              <a:t>term</a:t>
            </a:r>
            <a:r>
              <a:rPr sz="1800" spc="-5" dirty="0">
                <a:latin typeface="Calibri"/>
                <a:cs typeface="Calibri"/>
              </a:rPr>
              <a:t> </a:t>
            </a:r>
            <a:r>
              <a:rPr sz="1800" spc="-20" dirty="0">
                <a:latin typeface="Calibri"/>
                <a:cs typeface="Calibri"/>
              </a:rPr>
              <a:t>key:</a:t>
            </a:r>
            <a:endParaRPr sz="1800">
              <a:latin typeface="Calibri"/>
              <a:cs typeface="Calibri"/>
            </a:endParaRPr>
          </a:p>
        </p:txBody>
      </p:sp>
      <p:sp>
        <p:nvSpPr>
          <p:cNvPr id="16" name="object 16"/>
          <p:cNvSpPr txBox="1"/>
          <p:nvPr/>
        </p:nvSpPr>
        <p:spPr>
          <a:xfrm>
            <a:off x="4843522" y="3212767"/>
            <a:ext cx="13747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Authenticator:</a:t>
            </a:r>
            <a:endParaRPr sz="1800">
              <a:latin typeface="Calibri"/>
              <a:cs typeface="Calibri"/>
            </a:endParaRPr>
          </a:p>
        </p:txBody>
      </p:sp>
      <p:grpSp>
        <p:nvGrpSpPr>
          <p:cNvPr id="17" name="object 17"/>
          <p:cNvGrpSpPr/>
          <p:nvPr/>
        </p:nvGrpSpPr>
        <p:grpSpPr>
          <a:xfrm>
            <a:off x="105048" y="2743203"/>
            <a:ext cx="10569575" cy="3754120"/>
            <a:chOff x="105048" y="2743203"/>
            <a:chExt cx="10569575" cy="3754120"/>
          </a:xfrm>
        </p:grpSpPr>
        <p:sp>
          <p:nvSpPr>
            <p:cNvPr id="18" name="object 18"/>
            <p:cNvSpPr/>
            <p:nvPr/>
          </p:nvSpPr>
          <p:spPr>
            <a:xfrm>
              <a:off x="2007791" y="2808547"/>
              <a:ext cx="8660765" cy="2498090"/>
            </a:xfrm>
            <a:custGeom>
              <a:avLst/>
              <a:gdLst/>
              <a:ahLst/>
              <a:cxnLst/>
              <a:rect l="l" t="t" r="r" b="b"/>
              <a:pathLst>
                <a:path w="8660765" h="2498090">
                  <a:moveTo>
                    <a:pt x="8660447" y="2497670"/>
                  </a:moveTo>
                  <a:lnTo>
                    <a:pt x="8595267" y="2497574"/>
                  </a:lnTo>
                  <a:lnTo>
                    <a:pt x="8530091" y="2497285"/>
                  </a:lnTo>
                  <a:lnTo>
                    <a:pt x="8464921" y="2496804"/>
                  </a:lnTo>
                  <a:lnTo>
                    <a:pt x="8399761" y="2496133"/>
                  </a:lnTo>
                  <a:lnTo>
                    <a:pt x="8334614" y="2495273"/>
                  </a:lnTo>
                  <a:lnTo>
                    <a:pt x="8269483" y="2494224"/>
                  </a:lnTo>
                  <a:lnTo>
                    <a:pt x="8204372" y="2492987"/>
                  </a:lnTo>
                  <a:lnTo>
                    <a:pt x="8139284" y="2491564"/>
                  </a:lnTo>
                  <a:lnTo>
                    <a:pt x="8074222" y="2489955"/>
                  </a:lnTo>
                  <a:lnTo>
                    <a:pt x="8009190" y="2488162"/>
                  </a:lnTo>
                  <a:lnTo>
                    <a:pt x="7944191" y="2486185"/>
                  </a:lnTo>
                  <a:lnTo>
                    <a:pt x="7879227" y="2484025"/>
                  </a:lnTo>
                  <a:lnTo>
                    <a:pt x="7814303" y="2481683"/>
                  </a:lnTo>
                  <a:lnTo>
                    <a:pt x="7749422" y="2479160"/>
                  </a:lnTo>
                  <a:lnTo>
                    <a:pt x="7684586" y="2476458"/>
                  </a:lnTo>
                  <a:lnTo>
                    <a:pt x="7619800" y="2473577"/>
                  </a:lnTo>
                  <a:lnTo>
                    <a:pt x="7555066" y="2470518"/>
                  </a:lnTo>
                  <a:lnTo>
                    <a:pt x="7490388" y="2467281"/>
                  </a:lnTo>
                  <a:lnTo>
                    <a:pt x="7425769" y="2463870"/>
                  </a:lnTo>
                  <a:lnTo>
                    <a:pt x="7361212" y="2460283"/>
                  </a:lnTo>
                  <a:lnTo>
                    <a:pt x="7296721" y="2456522"/>
                  </a:lnTo>
                  <a:lnTo>
                    <a:pt x="7232299" y="2452588"/>
                  </a:lnTo>
                  <a:lnTo>
                    <a:pt x="7167949" y="2448482"/>
                  </a:lnTo>
                  <a:lnTo>
                    <a:pt x="7103674" y="2444204"/>
                  </a:lnTo>
                  <a:lnTo>
                    <a:pt x="7039478" y="2439757"/>
                  </a:lnTo>
                  <a:lnTo>
                    <a:pt x="6975364" y="2435141"/>
                  </a:lnTo>
                  <a:lnTo>
                    <a:pt x="6911335" y="2430356"/>
                  </a:lnTo>
                  <a:lnTo>
                    <a:pt x="6847395" y="2425404"/>
                  </a:lnTo>
                  <a:lnTo>
                    <a:pt x="6783546" y="2420286"/>
                  </a:lnTo>
                  <a:lnTo>
                    <a:pt x="6719793" y="2415003"/>
                  </a:lnTo>
                  <a:lnTo>
                    <a:pt x="6656138" y="2409555"/>
                  </a:lnTo>
                  <a:lnTo>
                    <a:pt x="6592584" y="2403944"/>
                  </a:lnTo>
                  <a:lnTo>
                    <a:pt x="6529136" y="2398171"/>
                  </a:lnTo>
                  <a:lnTo>
                    <a:pt x="6465796" y="2392236"/>
                  </a:lnTo>
                  <a:lnTo>
                    <a:pt x="6402567" y="2386141"/>
                  </a:lnTo>
                  <a:lnTo>
                    <a:pt x="6339453" y="2379886"/>
                  </a:lnTo>
                  <a:lnTo>
                    <a:pt x="6276457" y="2373473"/>
                  </a:lnTo>
                  <a:lnTo>
                    <a:pt x="6213582" y="2366902"/>
                  </a:lnTo>
                  <a:lnTo>
                    <a:pt x="6150832" y="2360175"/>
                  </a:lnTo>
                  <a:lnTo>
                    <a:pt x="6088210" y="2353292"/>
                  </a:lnTo>
                  <a:lnTo>
                    <a:pt x="6025719" y="2346255"/>
                  </a:lnTo>
                  <a:lnTo>
                    <a:pt x="5963363" y="2339064"/>
                  </a:lnTo>
                  <a:lnTo>
                    <a:pt x="5901144" y="2331720"/>
                  </a:lnTo>
                  <a:lnTo>
                    <a:pt x="5839066" y="2324225"/>
                  </a:lnTo>
                  <a:lnTo>
                    <a:pt x="5777133" y="2316579"/>
                  </a:lnTo>
                  <a:lnTo>
                    <a:pt x="5715347" y="2308783"/>
                  </a:lnTo>
                  <a:lnTo>
                    <a:pt x="5653712" y="2300838"/>
                  </a:lnTo>
                  <a:lnTo>
                    <a:pt x="5592230" y="2292746"/>
                  </a:lnTo>
                  <a:lnTo>
                    <a:pt x="5530907" y="2284506"/>
                  </a:lnTo>
                  <a:lnTo>
                    <a:pt x="5469744" y="2276121"/>
                  </a:lnTo>
                  <a:lnTo>
                    <a:pt x="5408745" y="2267591"/>
                  </a:lnTo>
                  <a:lnTo>
                    <a:pt x="5347913" y="2258917"/>
                  </a:lnTo>
                  <a:lnTo>
                    <a:pt x="5287252" y="2250100"/>
                  </a:lnTo>
                  <a:lnTo>
                    <a:pt x="5226764" y="2241141"/>
                  </a:lnTo>
                  <a:lnTo>
                    <a:pt x="5166454" y="2232041"/>
                  </a:lnTo>
                  <a:lnTo>
                    <a:pt x="5106324" y="2222801"/>
                  </a:lnTo>
                  <a:lnTo>
                    <a:pt x="5046377" y="2213422"/>
                  </a:lnTo>
                  <a:lnTo>
                    <a:pt x="4986618" y="2203905"/>
                  </a:lnTo>
                  <a:lnTo>
                    <a:pt x="4927049" y="2194250"/>
                  </a:lnTo>
                  <a:lnTo>
                    <a:pt x="4867673" y="2184460"/>
                  </a:lnTo>
                  <a:lnTo>
                    <a:pt x="4808493" y="2174534"/>
                  </a:lnTo>
                  <a:lnTo>
                    <a:pt x="4749514" y="2164474"/>
                  </a:lnTo>
                  <a:lnTo>
                    <a:pt x="4690738" y="2154280"/>
                  </a:lnTo>
                  <a:lnTo>
                    <a:pt x="4632169" y="2143955"/>
                  </a:lnTo>
                  <a:lnTo>
                    <a:pt x="4573810" y="2133498"/>
                  </a:lnTo>
                  <a:lnTo>
                    <a:pt x="4515664" y="2122911"/>
                  </a:lnTo>
                  <a:lnTo>
                    <a:pt x="4457734" y="2112194"/>
                  </a:lnTo>
                  <a:lnTo>
                    <a:pt x="4400024" y="2101349"/>
                  </a:lnTo>
                  <a:lnTo>
                    <a:pt x="4342536" y="2090376"/>
                  </a:lnTo>
                  <a:lnTo>
                    <a:pt x="4285275" y="2079277"/>
                  </a:lnTo>
                  <a:lnTo>
                    <a:pt x="4228244" y="2068053"/>
                  </a:lnTo>
                  <a:lnTo>
                    <a:pt x="4171445" y="2056704"/>
                  </a:lnTo>
                  <a:lnTo>
                    <a:pt x="4114883" y="2045231"/>
                  </a:lnTo>
                  <a:lnTo>
                    <a:pt x="4058560" y="2033636"/>
                  </a:lnTo>
                  <a:lnTo>
                    <a:pt x="4002479" y="2021919"/>
                  </a:lnTo>
                  <a:lnTo>
                    <a:pt x="3946645" y="2010082"/>
                  </a:lnTo>
                  <a:lnTo>
                    <a:pt x="3891059" y="1998124"/>
                  </a:lnTo>
                  <a:lnTo>
                    <a:pt x="3835726" y="1986049"/>
                  </a:lnTo>
                  <a:lnTo>
                    <a:pt x="3780649" y="1973855"/>
                  </a:lnTo>
                  <a:lnTo>
                    <a:pt x="3725831" y="1961544"/>
                  </a:lnTo>
                  <a:lnTo>
                    <a:pt x="3671275" y="1949118"/>
                  </a:lnTo>
                  <a:lnTo>
                    <a:pt x="3616985" y="1936577"/>
                  </a:lnTo>
                  <a:lnTo>
                    <a:pt x="3562964" y="1923922"/>
                  </a:lnTo>
                  <a:lnTo>
                    <a:pt x="3509215" y="1911154"/>
                  </a:lnTo>
                  <a:lnTo>
                    <a:pt x="3455741" y="1898275"/>
                  </a:lnTo>
                  <a:lnTo>
                    <a:pt x="3402546" y="1885284"/>
                  </a:lnTo>
                  <a:lnTo>
                    <a:pt x="3349633" y="1872183"/>
                  </a:lnTo>
                  <a:lnTo>
                    <a:pt x="3297006" y="1858974"/>
                  </a:lnTo>
                  <a:lnTo>
                    <a:pt x="3244666" y="1845656"/>
                  </a:lnTo>
                  <a:lnTo>
                    <a:pt x="3192619" y="1832231"/>
                  </a:lnTo>
                  <a:lnTo>
                    <a:pt x="3140867" y="1818700"/>
                  </a:lnTo>
                  <a:lnTo>
                    <a:pt x="3089413" y="1805064"/>
                  </a:lnTo>
                  <a:lnTo>
                    <a:pt x="3038261" y="1791324"/>
                  </a:lnTo>
                  <a:lnTo>
                    <a:pt x="2987414" y="1777480"/>
                  </a:lnTo>
                  <a:lnTo>
                    <a:pt x="2936875" y="1763535"/>
                  </a:lnTo>
                  <a:lnTo>
                    <a:pt x="2886647" y="1749488"/>
                  </a:lnTo>
                  <a:lnTo>
                    <a:pt x="2836735" y="1735340"/>
                  </a:lnTo>
                  <a:lnTo>
                    <a:pt x="2787140" y="1721094"/>
                  </a:lnTo>
                  <a:lnTo>
                    <a:pt x="2737867" y="1706749"/>
                  </a:lnTo>
                  <a:lnTo>
                    <a:pt x="2688918" y="1692307"/>
                  </a:lnTo>
                  <a:lnTo>
                    <a:pt x="2640297" y="1677768"/>
                  </a:lnTo>
                  <a:lnTo>
                    <a:pt x="2592008" y="1663134"/>
                  </a:lnTo>
                  <a:lnTo>
                    <a:pt x="2544052" y="1648406"/>
                  </a:lnTo>
                  <a:lnTo>
                    <a:pt x="2496435" y="1633584"/>
                  </a:lnTo>
                  <a:lnTo>
                    <a:pt x="2449159" y="1618669"/>
                  </a:lnTo>
                  <a:lnTo>
                    <a:pt x="2402227" y="1603663"/>
                  </a:lnTo>
                  <a:lnTo>
                    <a:pt x="2355642" y="1588566"/>
                  </a:lnTo>
                  <a:lnTo>
                    <a:pt x="2309408" y="1573380"/>
                  </a:lnTo>
                  <a:lnTo>
                    <a:pt x="2263529" y="1558105"/>
                  </a:lnTo>
                  <a:lnTo>
                    <a:pt x="2218007" y="1542742"/>
                  </a:lnTo>
                  <a:lnTo>
                    <a:pt x="2172845" y="1527293"/>
                  </a:lnTo>
                  <a:lnTo>
                    <a:pt x="2128048" y="1511758"/>
                  </a:lnTo>
                  <a:lnTo>
                    <a:pt x="2083618" y="1496138"/>
                  </a:lnTo>
                  <a:lnTo>
                    <a:pt x="2039558" y="1480434"/>
                  </a:lnTo>
                  <a:lnTo>
                    <a:pt x="1995872" y="1464648"/>
                  </a:lnTo>
                  <a:lnTo>
                    <a:pt x="1952563" y="1448779"/>
                  </a:lnTo>
                  <a:lnTo>
                    <a:pt x="1909635" y="1432830"/>
                  </a:lnTo>
                  <a:lnTo>
                    <a:pt x="1867090" y="1416801"/>
                  </a:lnTo>
                  <a:lnTo>
                    <a:pt x="1824932" y="1400693"/>
                  </a:lnTo>
                  <a:lnTo>
                    <a:pt x="1783165" y="1384507"/>
                  </a:lnTo>
                  <a:lnTo>
                    <a:pt x="1741790" y="1368244"/>
                  </a:lnTo>
                  <a:lnTo>
                    <a:pt x="1700813" y="1351904"/>
                  </a:lnTo>
                  <a:lnTo>
                    <a:pt x="1660236" y="1335490"/>
                  </a:lnTo>
                  <a:lnTo>
                    <a:pt x="1620061" y="1319002"/>
                  </a:lnTo>
                  <a:lnTo>
                    <a:pt x="1580294" y="1302441"/>
                  </a:lnTo>
                  <a:lnTo>
                    <a:pt x="1540936" y="1285807"/>
                  </a:lnTo>
                  <a:lnTo>
                    <a:pt x="1501992" y="1269102"/>
                  </a:lnTo>
                  <a:lnTo>
                    <a:pt x="1463464" y="1252327"/>
                  </a:lnTo>
                  <a:lnTo>
                    <a:pt x="1425356" y="1235483"/>
                  </a:lnTo>
                  <a:lnTo>
                    <a:pt x="1387670" y="1218571"/>
                  </a:lnTo>
                  <a:lnTo>
                    <a:pt x="1350411" y="1201591"/>
                  </a:lnTo>
                  <a:lnTo>
                    <a:pt x="1313582" y="1184545"/>
                  </a:lnTo>
                  <a:lnTo>
                    <a:pt x="1277185" y="1167433"/>
                  </a:lnTo>
                  <a:lnTo>
                    <a:pt x="1241224" y="1150257"/>
                  </a:lnTo>
                  <a:lnTo>
                    <a:pt x="1205703" y="1133018"/>
                  </a:lnTo>
                  <a:lnTo>
                    <a:pt x="1170625" y="1115716"/>
                  </a:lnTo>
                  <a:lnTo>
                    <a:pt x="1135992" y="1098353"/>
                  </a:lnTo>
                  <a:lnTo>
                    <a:pt x="1101809" y="1080929"/>
                  </a:lnTo>
                  <a:lnTo>
                    <a:pt x="1034803" y="1045904"/>
                  </a:lnTo>
                  <a:lnTo>
                    <a:pt x="969633" y="1010648"/>
                  </a:lnTo>
                  <a:lnTo>
                    <a:pt x="906326" y="975170"/>
                  </a:lnTo>
                  <a:lnTo>
                    <a:pt x="844907" y="939477"/>
                  </a:lnTo>
                  <a:lnTo>
                    <a:pt x="785404" y="903576"/>
                  </a:lnTo>
                  <a:lnTo>
                    <a:pt x="727841" y="867477"/>
                  </a:lnTo>
                  <a:lnTo>
                    <a:pt x="672246" y="831185"/>
                  </a:lnTo>
                  <a:lnTo>
                    <a:pt x="618645" y="794710"/>
                  </a:lnTo>
                  <a:lnTo>
                    <a:pt x="567063" y="758059"/>
                  </a:lnTo>
                  <a:lnTo>
                    <a:pt x="517528" y="721239"/>
                  </a:lnTo>
                  <a:lnTo>
                    <a:pt x="470065" y="684259"/>
                  </a:lnTo>
                  <a:lnTo>
                    <a:pt x="424700" y="647126"/>
                  </a:lnTo>
                  <a:lnTo>
                    <a:pt x="381460" y="609847"/>
                  </a:lnTo>
                  <a:lnTo>
                    <a:pt x="340372" y="572432"/>
                  </a:lnTo>
                  <a:lnTo>
                    <a:pt x="301460" y="534887"/>
                  </a:lnTo>
                  <a:lnTo>
                    <a:pt x="264752" y="497220"/>
                  </a:lnTo>
                  <a:lnTo>
                    <a:pt x="230274" y="459439"/>
                  </a:lnTo>
                  <a:lnTo>
                    <a:pt x="198051" y="421552"/>
                  </a:lnTo>
                  <a:lnTo>
                    <a:pt x="168111" y="383566"/>
                  </a:lnTo>
                  <a:lnTo>
                    <a:pt x="140479" y="345490"/>
                  </a:lnTo>
                  <a:lnTo>
                    <a:pt x="115182" y="307331"/>
                  </a:lnTo>
                  <a:lnTo>
                    <a:pt x="92246" y="269096"/>
                  </a:lnTo>
                  <a:lnTo>
                    <a:pt x="71697" y="230794"/>
                  </a:lnTo>
                  <a:lnTo>
                    <a:pt x="53561" y="192432"/>
                  </a:lnTo>
                  <a:lnTo>
                    <a:pt x="37864" y="154019"/>
                  </a:lnTo>
                  <a:lnTo>
                    <a:pt x="24634" y="115561"/>
                  </a:lnTo>
                  <a:lnTo>
                    <a:pt x="13895" y="77066"/>
                  </a:lnTo>
                  <a:lnTo>
                    <a:pt x="5675" y="38543"/>
                  </a:lnTo>
                  <a:lnTo>
                    <a:pt x="2518" y="19274"/>
                  </a:lnTo>
                  <a:lnTo>
                    <a:pt x="0" y="0"/>
                  </a:lnTo>
                </a:path>
              </a:pathLst>
            </a:custGeom>
            <a:ln w="12699">
              <a:solidFill>
                <a:srgbClr val="000000"/>
              </a:solidFill>
            </a:ln>
          </p:spPr>
          <p:txBody>
            <a:bodyPr wrap="square" lIns="0" tIns="0" rIns="0" bIns="0" rtlCol="0"/>
            <a:lstStyle/>
            <a:p>
              <a:endParaRPr/>
            </a:p>
          </p:txBody>
        </p:sp>
        <p:sp>
          <p:nvSpPr>
            <p:cNvPr id="19" name="object 19"/>
            <p:cNvSpPr/>
            <p:nvPr/>
          </p:nvSpPr>
          <p:spPr>
            <a:xfrm>
              <a:off x="1970365" y="2743203"/>
              <a:ext cx="76200" cy="78740"/>
            </a:xfrm>
            <a:custGeom>
              <a:avLst/>
              <a:gdLst/>
              <a:ahLst/>
              <a:cxnLst/>
              <a:rect l="l" t="t" r="r" b="b"/>
              <a:pathLst>
                <a:path w="76200" h="78739">
                  <a:moveTo>
                    <a:pt x="33693" y="0"/>
                  </a:moveTo>
                  <a:lnTo>
                    <a:pt x="0" y="78244"/>
                  </a:lnTo>
                  <a:lnTo>
                    <a:pt x="76073" y="73901"/>
                  </a:lnTo>
                  <a:lnTo>
                    <a:pt x="33693" y="0"/>
                  </a:lnTo>
                  <a:close/>
                </a:path>
              </a:pathLst>
            </a:custGeom>
            <a:solidFill>
              <a:srgbClr val="000000"/>
            </a:solidFill>
          </p:spPr>
          <p:txBody>
            <a:bodyPr wrap="square" lIns="0" tIns="0" rIns="0" bIns="0" rtlCol="0"/>
            <a:lstStyle/>
            <a:p>
              <a:endParaRPr/>
            </a:p>
          </p:txBody>
        </p:sp>
        <p:sp>
          <p:nvSpPr>
            <p:cNvPr id="20" name="object 20"/>
            <p:cNvSpPr/>
            <p:nvPr/>
          </p:nvSpPr>
          <p:spPr>
            <a:xfrm>
              <a:off x="109727" y="4221478"/>
              <a:ext cx="6614159" cy="2270760"/>
            </a:xfrm>
            <a:custGeom>
              <a:avLst/>
              <a:gdLst/>
              <a:ahLst/>
              <a:cxnLst/>
              <a:rect l="l" t="t" r="r" b="b"/>
              <a:pathLst>
                <a:path w="6614159" h="2270760">
                  <a:moveTo>
                    <a:pt x="6235687" y="0"/>
                  </a:moveTo>
                  <a:lnTo>
                    <a:pt x="378472" y="0"/>
                  </a:lnTo>
                  <a:lnTo>
                    <a:pt x="330996" y="2948"/>
                  </a:lnTo>
                  <a:lnTo>
                    <a:pt x="285281" y="11558"/>
                  </a:lnTo>
                  <a:lnTo>
                    <a:pt x="241680" y="25474"/>
                  </a:lnTo>
                  <a:lnTo>
                    <a:pt x="200548" y="44343"/>
                  </a:lnTo>
                  <a:lnTo>
                    <a:pt x="162241" y="67808"/>
                  </a:lnTo>
                  <a:lnTo>
                    <a:pt x="127112" y="95516"/>
                  </a:lnTo>
                  <a:lnTo>
                    <a:pt x="95516" y="127112"/>
                  </a:lnTo>
                  <a:lnTo>
                    <a:pt x="67808" y="162241"/>
                  </a:lnTo>
                  <a:lnTo>
                    <a:pt x="44343" y="200548"/>
                  </a:lnTo>
                  <a:lnTo>
                    <a:pt x="25474" y="241680"/>
                  </a:lnTo>
                  <a:lnTo>
                    <a:pt x="11558" y="285281"/>
                  </a:lnTo>
                  <a:lnTo>
                    <a:pt x="2948" y="330996"/>
                  </a:lnTo>
                  <a:lnTo>
                    <a:pt x="0" y="378472"/>
                  </a:lnTo>
                  <a:lnTo>
                    <a:pt x="0" y="1892287"/>
                  </a:lnTo>
                  <a:lnTo>
                    <a:pt x="2948" y="1939763"/>
                  </a:lnTo>
                  <a:lnTo>
                    <a:pt x="11558" y="1985478"/>
                  </a:lnTo>
                  <a:lnTo>
                    <a:pt x="25474" y="2029079"/>
                  </a:lnTo>
                  <a:lnTo>
                    <a:pt x="44343" y="2070211"/>
                  </a:lnTo>
                  <a:lnTo>
                    <a:pt x="67808" y="2108518"/>
                  </a:lnTo>
                  <a:lnTo>
                    <a:pt x="95516" y="2143647"/>
                  </a:lnTo>
                  <a:lnTo>
                    <a:pt x="127112" y="2175243"/>
                  </a:lnTo>
                  <a:lnTo>
                    <a:pt x="162241" y="2202951"/>
                  </a:lnTo>
                  <a:lnTo>
                    <a:pt x="200548" y="2226416"/>
                  </a:lnTo>
                  <a:lnTo>
                    <a:pt x="241680" y="2245285"/>
                  </a:lnTo>
                  <a:lnTo>
                    <a:pt x="285281" y="2259201"/>
                  </a:lnTo>
                  <a:lnTo>
                    <a:pt x="330996" y="2267811"/>
                  </a:lnTo>
                  <a:lnTo>
                    <a:pt x="378472" y="2270760"/>
                  </a:lnTo>
                  <a:lnTo>
                    <a:pt x="6235687" y="2270760"/>
                  </a:lnTo>
                  <a:lnTo>
                    <a:pt x="6283163" y="2267811"/>
                  </a:lnTo>
                  <a:lnTo>
                    <a:pt x="6328878" y="2259201"/>
                  </a:lnTo>
                  <a:lnTo>
                    <a:pt x="6372479" y="2245285"/>
                  </a:lnTo>
                  <a:lnTo>
                    <a:pt x="6413611" y="2226416"/>
                  </a:lnTo>
                  <a:lnTo>
                    <a:pt x="6451918" y="2202951"/>
                  </a:lnTo>
                  <a:lnTo>
                    <a:pt x="6487047" y="2175243"/>
                  </a:lnTo>
                  <a:lnTo>
                    <a:pt x="6518643" y="2143647"/>
                  </a:lnTo>
                  <a:lnTo>
                    <a:pt x="6546351" y="2108518"/>
                  </a:lnTo>
                  <a:lnTo>
                    <a:pt x="6569816" y="2070211"/>
                  </a:lnTo>
                  <a:lnTo>
                    <a:pt x="6588685" y="2029079"/>
                  </a:lnTo>
                  <a:lnTo>
                    <a:pt x="6602601" y="1985478"/>
                  </a:lnTo>
                  <a:lnTo>
                    <a:pt x="6611211" y="1939763"/>
                  </a:lnTo>
                  <a:lnTo>
                    <a:pt x="6614159" y="1892287"/>
                  </a:lnTo>
                  <a:lnTo>
                    <a:pt x="6614159" y="378472"/>
                  </a:lnTo>
                  <a:lnTo>
                    <a:pt x="6611211" y="330996"/>
                  </a:lnTo>
                  <a:lnTo>
                    <a:pt x="6602601" y="285281"/>
                  </a:lnTo>
                  <a:lnTo>
                    <a:pt x="6588685" y="241680"/>
                  </a:lnTo>
                  <a:lnTo>
                    <a:pt x="6569816" y="200548"/>
                  </a:lnTo>
                  <a:lnTo>
                    <a:pt x="6546351" y="162241"/>
                  </a:lnTo>
                  <a:lnTo>
                    <a:pt x="6518643" y="127112"/>
                  </a:lnTo>
                  <a:lnTo>
                    <a:pt x="6487047" y="95516"/>
                  </a:lnTo>
                  <a:lnTo>
                    <a:pt x="6451918" y="67808"/>
                  </a:lnTo>
                  <a:lnTo>
                    <a:pt x="6413611" y="44343"/>
                  </a:lnTo>
                  <a:lnTo>
                    <a:pt x="6372479" y="25474"/>
                  </a:lnTo>
                  <a:lnTo>
                    <a:pt x="6328878" y="11558"/>
                  </a:lnTo>
                  <a:lnTo>
                    <a:pt x="6283163" y="2948"/>
                  </a:lnTo>
                  <a:lnTo>
                    <a:pt x="6235687" y="0"/>
                  </a:lnTo>
                  <a:close/>
                </a:path>
              </a:pathLst>
            </a:custGeom>
            <a:solidFill>
              <a:srgbClr val="99FF66"/>
            </a:solidFill>
          </p:spPr>
          <p:txBody>
            <a:bodyPr wrap="square" lIns="0" tIns="0" rIns="0" bIns="0" rtlCol="0"/>
            <a:lstStyle/>
            <a:p>
              <a:endParaRPr/>
            </a:p>
          </p:txBody>
        </p:sp>
        <p:sp>
          <p:nvSpPr>
            <p:cNvPr id="21" name="object 21"/>
            <p:cNvSpPr/>
            <p:nvPr/>
          </p:nvSpPr>
          <p:spPr>
            <a:xfrm>
              <a:off x="109727" y="4221478"/>
              <a:ext cx="6614159" cy="2270760"/>
            </a:xfrm>
            <a:custGeom>
              <a:avLst/>
              <a:gdLst/>
              <a:ahLst/>
              <a:cxnLst/>
              <a:rect l="l" t="t" r="r" b="b"/>
              <a:pathLst>
                <a:path w="6614159" h="2270760">
                  <a:moveTo>
                    <a:pt x="0" y="378472"/>
                  </a:moveTo>
                  <a:lnTo>
                    <a:pt x="2948" y="330996"/>
                  </a:lnTo>
                  <a:lnTo>
                    <a:pt x="11558" y="285281"/>
                  </a:lnTo>
                  <a:lnTo>
                    <a:pt x="25474" y="241680"/>
                  </a:lnTo>
                  <a:lnTo>
                    <a:pt x="44343" y="200548"/>
                  </a:lnTo>
                  <a:lnTo>
                    <a:pt x="67808" y="162241"/>
                  </a:lnTo>
                  <a:lnTo>
                    <a:pt x="95516" y="127112"/>
                  </a:lnTo>
                  <a:lnTo>
                    <a:pt x="127112" y="95516"/>
                  </a:lnTo>
                  <a:lnTo>
                    <a:pt x="162241" y="67808"/>
                  </a:lnTo>
                  <a:lnTo>
                    <a:pt x="200548" y="44343"/>
                  </a:lnTo>
                  <a:lnTo>
                    <a:pt x="241680" y="25474"/>
                  </a:lnTo>
                  <a:lnTo>
                    <a:pt x="285281" y="11558"/>
                  </a:lnTo>
                  <a:lnTo>
                    <a:pt x="330996" y="2948"/>
                  </a:lnTo>
                  <a:lnTo>
                    <a:pt x="378472" y="0"/>
                  </a:lnTo>
                  <a:lnTo>
                    <a:pt x="6235687" y="0"/>
                  </a:lnTo>
                  <a:lnTo>
                    <a:pt x="6283163" y="2948"/>
                  </a:lnTo>
                  <a:lnTo>
                    <a:pt x="6328878" y="11558"/>
                  </a:lnTo>
                  <a:lnTo>
                    <a:pt x="6372479" y="25474"/>
                  </a:lnTo>
                  <a:lnTo>
                    <a:pt x="6413611" y="44343"/>
                  </a:lnTo>
                  <a:lnTo>
                    <a:pt x="6451918" y="67808"/>
                  </a:lnTo>
                  <a:lnTo>
                    <a:pt x="6487047" y="95516"/>
                  </a:lnTo>
                  <a:lnTo>
                    <a:pt x="6518643" y="127112"/>
                  </a:lnTo>
                  <a:lnTo>
                    <a:pt x="6546351" y="162241"/>
                  </a:lnTo>
                  <a:lnTo>
                    <a:pt x="6569816" y="200548"/>
                  </a:lnTo>
                  <a:lnTo>
                    <a:pt x="6588685" y="241680"/>
                  </a:lnTo>
                  <a:lnTo>
                    <a:pt x="6602601" y="285281"/>
                  </a:lnTo>
                  <a:lnTo>
                    <a:pt x="6611211" y="330996"/>
                  </a:lnTo>
                  <a:lnTo>
                    <a:pt x="6614159" y="378472"/>
                  </a:lnTo>
                  <a:lnTo>
                    <a:pt x="6614159" y="1892287"/>
                  </a:lnTo>
                  <a:lnTo>
                    <a:pt x="6611211" y="1939763"/>
                  </a:lnTo>
                  <a:lnTo>
                    <a:pt x="6602601" y="1985478"/>
                  </a:lnTo>
                  <a:lnTo>
                    <a:pt x="6588685" y="2029079"/>
                  </a:lnTo>
                  <a:lnTo>
                    <a:pt x="6569816" y="2070211"/>
                  </a:lnTo>
                  <a:lnTo>
                    <a:pt x="6546351" y="2108518"/>
                  </a:lnTo>
                  <a:lnTo>
                    <a:pt x="6518643" y="2143647"/>
                  </a:lnTo>
                  <a:lnTo>
                    <a:pt x="6487047" y="2175243"/>
                  </a:lnTo>
                  <a:lnTo>
                    <a:pt x="6451918" y="2202951"/>
                  </a:lnTo>
                  <a:lnTo>
                    <a:pt x="6413611" y="2226416"/>
                  </a:lnTo>
                  <a:lnTo>
                    <a:pt x="6372479" y="2245285"/>
                  </a:lnTo>
                  <a:lnTo>
                    <a:pt x="6328878" y="2259201"/>
                  </a:lnTo>
                  <a:lnTo>
                    <a:pt x="6283163" y="2267811"/>
                  </a:lnTo>
                  <a:lnTo>
                    <a:pt x="6235687" y="2270760"/>
                  </a:lnTo>
                  <a:lnTo>
                    <a:pt x="378472" y="2270760"/>
                  </a:lnTo>
                  <a:lnTo>
                    <a:pt x="330996" y="2267811"/>
                  </a:lnTo>
                  <a:lnTo>
                    <a:pt x="285281" y="2259201"/>
                  </a:lnTo>
                  <a:lnTo>
                    <a:pt x="241680" y="2245285"/>
                  </a:lnTo>
                  <a:lnTo>
                    <a:pt x="200548" y="2226416"/>
                  </a:lnTo>
                  <a:lnTo>
                    <a:pt x="162241" y="2202951"/>
                  </a:lnTo>
                  <a:lnTo>
                    <a:pt x="127112" y="2175243"/>
                  </a:lnTo>
                  <a:lnTo>
                    <a:pt x="95516" y="2143647"/>
                  </a:lnTo>
                  <a:lnTo>
                    <a:pt x="67808" y="2108518"/>
                  </a:lnTo>
                  <a:lnTo>
                    <a:pt x="44343" y="2070211"/>
                  </a:lnTo>
                  <a:lnTo>
                    <a:pt x="25474" y="2029079"/>
                  </a:lnTo>
                  <a:lnTo>
                    <a:pt x="11558" y="1985478"/>
                  </a:lnTo>
                  <a:lnTo>
                    <a:pt x="2948" y="1939763"/>
                  </a:lnTo>
                  <a:lnTo>
                    <a:pt x="0" y="1892287"/>
                  </a:lnTo>
                  <a:lnTo>
                    <a:pt x="0" y="378472"/>
                  </a:lnTo>
                  <a:close/>
                </a:path>
              </a:pathLst>
            </a:custGeom>
            <a:ln w="9359">
              <a:solidFill>
                <a:srgbClr val="808080"/>
              </a:solidFill>
            </a:ln>
          </p:spPr>
          <p:txBody>
            <a:bodyPr wrap="square" lIns="0" tIns="0" rIns="0" bIns="0" rtlCol="0"/>
            <a:lstStyle/>
            <a:p>
              <a:endParaRPr/>
            </a:p>
          </p:txBody>
        </p:sp>
      </p:grpSp>
      <p:sp>
        <p:nvSpPr>
          <p:cNvPr id="22" name="object 22"/>
          <p:cNvSpPr txBox="1"/>
          <p:nvPr/>
        </p:nvSpPr>
        <p:spPr>
          <a:xfrm>
            <a:off x="298253" y="4349119"/>
            <a:ext cx="6092825" cy="112268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KRB_AP_REP</a:t>
            </a:r>
            <a:endParaRPr sz="1800">
              <a:latin typeface="Calibri"/>
              <a:cs typeface="Calibri"/>
            </a:endParaRPr>
          </a:p>
          <a:p>
            <a:pPr marL="12700" marR="92710">
              <a:lnSpc>
                <a:spcPct val="100000"/>
              </a:lnSpc>
            </a:pPr>
            <a:r>
              <a:rPr sz="1800" spc="-10" dirty="0">
                <a:latin typeface="Calibri"/>
                <a:cs typeface="Calibri"/>
              </a:rPr>
              <a:t>Encrypted</a:t>
            </a:r>
            <a:r>
              <a:rPr sz="1800" spc="25" dirty="0">
                <a:latin typeface="Calibri"/>
                <a:cs typeface="Calibri"/>
              </a:rPr>
              <a:t> </a:t>
            </a:r>
            <a:r>
              <a:rPr sz="1800" spc="-10" dirty="0">
                <a:latin typeface="Calibri"/>
                <a:cs typeface="Calibri"/>
              </a:rPr>
              <a:t>authenticator</a:t>
            </a:r>
            <a:r>
              <a:rPr sz="1800" dirty="0">
                <a:latin typeface="Calibri"/>
                <a:cs typeface="Calibri"/>
              </a:rPr>
              <a:t> </a:t>
            </a:r>
            <a:r>
              <a:rPr sz="1800" b="1" spc="-5" dirty="0">
                <a:latin typeface="Calibri"/>
                <a:cs typeface="Calibri"/>
              </a:rPr>
              <a:t>proving</a:t>
            </a:r>
            <a:r>
              <a:rPr sz="1800" b="1" spc="-40" dirty="0">
                <a:latin typeface="Calibri"/>
                <a:cs typeface="Calibri"/>
              </a:rPr>
              <a:t> </a:t>
            </a:r>
            <a:r>
              <a:rPr sz="1800" b="1" spc="-10" dirty="0">
                <a:latin typeface="Calibri"/>
                <a:cs typeface="Calibri"/>
              </a:rPr>
              <a:t>to</a:t>
            </a:r>
            <a:r>
              <a:rPr sz="1800" b="1" spc="-5" dirty="0">
                <a:latin typeface="Calibri"/>
                <a:cs typeface="Calibri"/>
              </a:rPr>
              <a:t> Bob</a:t>
            </a:r>
            <a:r>
              <a:rPr sz="1800" b="1" dirty="0">
                <a:latin typeface="Calibri"/>
                <a:cs typeface="Calibri"/>
              </a:rPr>
              <a:t> </a:t>
            </a:r>
            <a:r>
              <a:rPr sz="1800" b="1" spc="-5" dirty="0">
                <a:latin typeface="Calibri"/>
                <a:cs typeface="Calibri"/>
              </a:rPr>
              <a:t>that</a:t>
            </a:r>
            <a:r>
              <a:rPr sz="1800" b="1" spc="15" dirty="0">
                <a:latin typeface="Calibri"/>
                <a:cs typeface="Calibri"/>
              </a:rPr>
              <a:t> </a:t>
            </a:r>
            <a:r>
              <a:rPr sz="1800" b="1" dirty="0">
                <a:latin typeface="Calibri"/>
                <a:cs typeface="Calibri"/>
              </a:rPr>
              <a:t>fileserv</a:t>
            </a:r>
            <a:r>
              <a:rPr sz="1800" b="1" spc="-30" dirty="0">
                <a:latin typeface="Calibri"/>
                <a:cs typeface="Calibri"/>
              </a:rPr>
              <a:t> </a:t>
            </a:r>
            <a:r>
              <a:rPr sz="1800" b="1" dirty="0">
                <a:latin typeface="Calibri"/>
                <a:cs typeface="Calibri"/>
              </a:rPr>
              <a:t>has</a:t>
            </a:r>
            <a:r>
              <a:rPr sz="1800" b="1" spc="-5" dirty="0">
                <a:latin typeface="Calibri"/>
                <a:cs typeface="Calibri"/>
              </a:rPr>
              <a:t> </a:t>
            </a:r>
            <a:r>
              <a:rPr sz="1800" b="1" dirty="0">
                <a:latin typeface="Calibri"/>
                <a:cs typeface="Calibri"/>
              </a:rPr>
              <a:t>access </a:t>
            </a:r>
            <a:r>
              <a:rPr sz="1800" b="1" spc="-395" dirty="0">
                <a:latin typeface="Calibri"/>
                <a:cs typeface="Calibri"/>
              </a:rPr>
              <a:t> </a:t>
            </a:r>
            <a:r>
              <a:rPr sz="1800" b="1" spc="-10" dirty="0">
                <a:latin typeface="Calibri"/>
                <a:cs typeface="Calibri"/>
              </a:rPr>
              <a:t>to</a:t>
            </a:r>
            <a:r>
              <a:rPr sz="1800" b="1" spc="-15" dirty="0">
                <a:latin typeface="Calibri"/>
                <a:cs typeface="Calibri"/>
              </a:rPr>
              <a:t> </a:t>
            </a:r>
            <a:r>
              <a:rPr sz="1800" b="1" dirty="0">
                <a:latin typeface="Calibri"/>
                <a:cs typeface="Calibri"/>
              </a:rPr>
              <a:t>the</a:t>
            </a:r>
            <a:r>
              <a:rPr sz="1800" b="1" spc="-5" dirty="0">
                <a:latin typeface="Calibri"/>
                <a:cs typeface="Calibri"/>
              </a:rPr>
              <a:t> session</a:t>
            </a:r>
            <a:r>
              <a:rPr sz="1800" b="1" spc="-45" dirty="0">
                <a:latin typeface="Calibri"/>
                <a:cs typeface="Calibri"/>
              </a:rPr>
              <a:t> </a:t>
            </a:r>
            <a:r>
              <a:rPr sz="1800" b="1" spc="-20" dirty="0">
                <a:latin typeface="Calibri"/>
                <a:cs typeface="Calibri"/>
              </a:rPr>
              <a:t>key</a:t>
            </a:r>
            <a:endParaRPr sz="1800">
              <a:latin typeface="Calibri"/>
              <a:cs typeface="Calibri"/>
            </a:endParaRPr>
          </a:p>
          <a:p>
            <a:pPr marL="379730">
              <a:lnSpc>
                <a:spcPct val="100000"/>
              </a:lnSpc>
            </a:pPr>
            <a:r>
              <a:rPr sz="1800" dirty="0">
                <a:latin typeface="Calibri"/>
                <a:cs typeface="Calibri"/>
              </a:rPr>
              <a:t>- </a:t>
            </a:r>
            <a:r>
              <a:rPr sz="1800" spc="-5" dirty="0">
                <a:latin typeface="Calibri"/>
                <a:cs typeface="Calibri"/>
              </a:rPr>
              <a:t>Only</a:t>
            </a:r>
            <a:r>
              <a:rPr sz="1800" spc="5" dirty="0">
                <a:latin typeface="Calibri"/>
                <a:cs typeface="Calibri"/>
              </a:rPr>
              <a:t> </a:t>
            </a:r>
            <a:r>
              <a:rPr sz="1800" spc="-5" dirty="0">
                <a:latin typeface="Calibri"/>
                <a:cs typeface="Calibri"/>
              </a:rPr>
              <a:t>if</a:t>
            </a:r>
            <a:r>
              <a:rPr sz="1800" spc="15" dirty="0">
                <a:latin typeface="Calibri"/>
                <a:cs typeface="Calibri"/>
              </a:rPr>
              <a:t> </a:t>
            </a:r>
            <a:r>
              <a:rPr sz="1800" b="1" spc="-5" dirty="0">
                <a:latin typeface="Calibri"/>
                <a:cs typeface="Calibri"/>
              </a:rPr>
              <a:t>mutual</a:t>
            </a:r>
            <a:r>
              <a:rPr sz="1800" b="1" spc="-20" dirty="0">
                <a:latin typeface="Calibri"/>
                <a:cs typeface="Calibri"/>
              </a:rPr>
              <a:t> </a:t>
            </a:r>
            <a:r>
              <a:rPr sz="1800" b="1" spc="-5" dirty="0">
                <a:latin typeface="Calibri"/>
                <a:cs typeface="Calibri"/>
              </a:rPr>
              <a:t>authentication </a:t>
            </a:r>
            <a:r>
              <a:rPr sz="1800" spc="-10" dirty="0">
                <a:latin typeface="Calibri"/>
                <a:cs typeface="Calibri"/>
              </a:rPr>
              <a:t>was</a:t>
            </a:r>
            <a:r>
              <a:rPr sz="1800" spc="-20" dirty="0">
                <a:latin typeface="Calibri"/>
                <a:cs typeface="Calibri"/>
              </a:rPr>
              <a:t> </a:t>
            </a:r>
            <a:r>
              <a:rPr sz="1800" spc="-5" dirty="0">
                <a:latin typeface="Calibri"/>
                <a:cs typeface="Calibri"/>
              </a:rPr>
              <a:t>specified</a:t>
            </a:r>
            <a:r>
              <a:rPr sz="1800" spc="20"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KRB_AP_REQ</a:t>
            </a:r>
            <a:endParaRPr sz="1800">
              <a:latin typeface="Calibri"/>
              <a:cs typeface="Calibri"/>
            </a:endParaRPr>
          </a:p>
        </p:txBody>
      </p:sp>
      <p:sp>
        <p:nvSpPr>
          <p:cNvPr id="23" name="object 23"/>
          <p:cNvSpPr txBox="1"/>
          <p:nvPr/>
        </p:nvSpPr>
        <p:spPr>
          <a:xfrm>
            <a:off x="6640068" y="1917192"/>
            <a:ext cx="2494915" cy="1201420"/>
          </a:xfrm>
          <a:prstGeom prst="rect">
            <a:avLst/>
          </a:prstGeom>
          <a:solidFill>
            <a:srgbClr val="00AFEF"/>
          </a:solidFill>
          <a:ln w="12700">
            <a:solidFill>
              <a:srgbClr val="41709C"/>
            </a:solidFill>
          </a:ln>
        </p:spPr>
        <p:txBody>
          <a:bodyPr vert="horz" wrap="square" lIns="0" tIns="29845" rIns="0" bIns="0" rtlCol="0">
            <a:spAutoFit/>
          </a:bodyPr>
          <a:lstStyle/>
          <a:p>
            <a:pPr marL="395605" marR="103505" indent="-287020">
              <a:lnSpc>
                <a:spcPct val="100000"/>
              </a:lnSpc>
              <a:spcBef>
                <a:spcPts val="235"/>
              </a:spcBef>
            </a:pPr>
            <a:r>
              <a:rPr sz="1800" spc="-10" dirty="0">
                <a:latin typeface="Calibri"/>
                <a:cs typeface="Calibri"/>
              </a:rPr>
              <a:t>Encrypted</a:t>
            </a:r>
            <a:r>
              <a:rPr sz="1800" spc="10" dirty="0">
                <a:latin typeface="Calibri"/>
                <a:cs typeface="Calibri"/>
              </a:rPr>
              <a:t> </a:t>
            </a:r>
            <a:r>
              <a:rPr sz="1800" spc="-5" dirty="0">
                <a:latin typeface="Calibri"/>
                <a:cs typeface="Calibri"/>
              </a:rPr>
              <a:t>with</a:t>
            </a:r>
            <a:r>
              <a:rPr sz="1800" spc="5" dirty="0">
                <a:latin typeface="Calibri"/>
                <a:cs typeface="Calibri"/>
              </a:rPr>
              <a:t> </a:t>
            </a:r>
            <a:r>
              <a:rPr sz="1800" spc="-10" dirty="0">
                <a:latin typeface="Calibri"/>
                <a:cs typeface="Calibri"/>
              </a:rPr>
              <a:t>fileserv’s </a:t>
            </a:r>
            <a:r>
              <a:rPr sz="1800" spc="-390" dirty="0">
                <a:latin typeface="Calibri"/>
                <a:cs typeface="Calibri"/>
              </a:rPr>
              <a:t> </a:t>
            </a:r>
            <a:r>
              <a:rPr sz="1800" spc="-5" dirty="0">
                <a:latin typeface="Calibri"/>
                <a:cs typeface="Calibri"/>
              </a:rPr>
              <a:t>long-term </a:t>
            </a:r>
            <a:r>
              <a:rPr sz="1800" dirty="0">
                <a:latin typeface="Calibri"/>
                <a:cs typeface="Calibri"/>
              </a:rPr>
              <a:t>pub</a:t>
            </a:r>
            <a:r>
              <a:rPr sz="1800" spc="-5" dirty="0">
                <a:latin typeface="Calibri"/>
                <a:cs typeface="Calibri"/>
              </a:rPr>
              <a:t> </a:t>
            </a:r>
            <a:r>
              <a:rPr sz="1800" spc="-25" dirty="0">
                <a:latin typeface="Calibri"/>
                <a:cs typeface="Calibri"/>
              </a:rPr>
              <a:t>key</a:t>
            </a:r>
            <a:endParaRPr sz="1800">
              <a:latin typeface="Calibri"/>
              <a:cs typeface="Calibri"/>
            </a:endParaRPr>
          </a:p>
        </p:txBody>
      </p:sp>
      <p:sp>
        <p:nvSpPr>
          <p:cNvPr id="24" name="object 24"/>
          <p:cNvSpPr txBox="1"/>
          <p:nvPr/>
        </p:nvSpPr>
        <p:spPr>
          <a:xfrm>
            <a:off x="6952488" y="2529839"/>
            <a:ext cx="1870075" cy="498475"/>
          </a:xfrm>
          <a:prstGeom prst="rect">
            <a:avLst/>
          </a:prstGeom>
          <a:solidFill>
            <a:srgbClr val="A9D18E"/>
          </a:solidFill>
          <a:ln w="12700">
            <a:solidFill>
              <a:srgbClr val="41709C"/>
            </a:solidFill>
          </a:ln>
        </p:spPr>
        <p:txBody>
          <a:bodyPr vert="horz" wrap="square" lIns="0" tIns="0" rIns="0" bIns="0" rtlCol="0">
            <a:spAutoFit/>
          </a:bodyPr>
          <a:lstStyle/>
          <a:p>
            <a:pPr algn="ctr">
              <a:lnSpc>
                <a:spcPts val="1839"/>
              </a:lnSpc>
            </a:pPr>
            <a:r>
              <a:rPr sz="1800" dirty="0">
                <a:latin typeface="Calibri"/>
                <a:cs typeface="Calibri"/>
              </a:rPr>
              <a:t>CS</a:t>
            </a:r>
            <a:r>
              <a:rPr sz="1800" spc="-35" dirty="0">
                <a:latin typeface="Calibri"/>
                <a:cs typeface="Calibri"/>
              </a:rPr>
              <a:t> </a:t>
            </a:r>
            <a:r>
              <a:rPr sz="1800" spc="-5" dirty="0">
                <a:latin typeface="Calibri"/>
                <a:cs typeface="Calibri"/>
              </a:rPr>
              <a:t>(Client-server)</a:t>
            </a:r>
            <a:endParaRPr sz="1800">
              <a:latin typeface="Calibri"/>
              <a:cs typeface="Calibri"/>
            </a:endParaRPr>
          </a:p>
          <a:p>
            <a:pPr algn="ctr">
              <a:lnSpc>
                <a:spcPts val="2085"/>
              </a:lnSpc>
            </a:pPr>
            <a:r>
              <a:rPr sz="1800" spc="-5" dirty="0">
                <a:latin typeface="Calibri"/>
                <a:cs typeface="Calibri"/>
              </a:rPr>
              <a:t>session</a:t>
            </a:r>
            <a:r>
              <a:rPr sz="1800" spc="-40" dirty="0">
                <a:latin typeface="Calibri"/>
                <a:cs typeface="Calibri"/>
              </a:rPr>
              <a:t> </a:t>
            </a:r>
            <a:r>
              <a:rPr sz="1800" spc="-25" dirty="0">
                <a:latin typeface="Calibri"/>
                <a:cs typeface="Calibri"/>
              </a:rPr>
              <a:t>key</a:t>
            </a:r>
            <a:endParaRPr sz="1800">
              <a:latin typeface="Calibri"/>
              <a:cs typeface="Calibri"/>
            </a:endParaRPr>
          </a:p>
        </p:txBody>
      </p:sp>
      <p:sp>
        <p:nvSpPr>
          <p:cNvPr id="25" name="object 25"/>
          <p:cNvSpPr txBox="1"/>
          <p:nvPr/>
        </p:nvSpPr>
        <p:spPr>
          <a:xfrm>
            <a:off x="6748271" y="3200400"/>
            <a:ext cx="2306320" cy="1202690"/>
          </a:xfrm>
          <a:prstGeom prst="rect">
            <a:avLst/>
          </a:prstGeom>
          <a:solidFill>
            <a:srgbClr val="A9D18E"/>
          </a:solidFill>
          <a:ln w="12700">
            <a:solidFill>
              <a:srgbClr val="41709C"/>
            </a:solidFill>
          </a:ln>
        </p:spPr>
        <p:txBody>
          <a:bodyPr vert="horz" wrap="square" lIns="0" tIns="30480" rIns="0" bIns="0" rtlCol="0">
            <a:spAutoFit/>
          </a:bodyPr>
          <a:lstStyle/>
          <a:p>
            <a:pPr marL="632460" marR="302895" indent="-323215">
              <a:lnSpc>
                <a:spcPct val="100000"/>
              </a:lnSpc>
              <a:spcBef>
                <a:spcPts val="240"/>
              </a:spcBef>
            </a:pPr>
            <a:r>
              <a:rPr sz="1800" spc="-10" dirty="0">
                <a:latin typeface="Calibri"/>
                <a:cs typeface="Calibri"/>
              </a:rPr>
              <a:t>Encrypted </a:t>
            </a:r>
            <a:r>
              <a:rPr sz="1800" spc="-5" dirty="0">
                <a:latin typeface="Calibri"/>
                <a:cs typeface="Calibri"/>
              </a:rPr>
              <a:t>with </a:t>
            </a:r>
            <a:r>
              <a:rPr sz="1800" dirty="0">
                <a:latin typeface="Calibri"/>
                <a:cs typeface="Calibri"/>
              </a:rPr>
              <a:t>CS </a:t>
            </a:r>
            <a:r>
              <a:rPr sz="1800" spc="-395" dirty="0">
                <a:latin typeface="Calibri"/>
                <a:cs typeface="Calibri"/>
              </a:rPr>
              <a:t> </a:t>
            </a:r>
            <a:r>
              <a:rPr sz="1800" spc="-5" dirty="0">
                <a:latin typeface="Calibri"/>
                <a:cs typeface="Calibri"/>
              </a:rPr>
              <a:t>session</a:t>
            </a:r>
            <a:r>
              <a:rPr sz="1800" spc="-20" dirty="0">
                <a:latin typeface="Calibri"/>
                <a:cs typeface="Calibri"/>
              </a:rPr>
              <a:t> </a:t>
            </a:r>
            <a:r>
              <a:rPr sz="1800" spc="-25" dirty="0">
                <a:latin typeface="Calibri"/>
                <a:cs typeface="Calibri"/>
              </a:rPr>
              <a:t>key</a:t>
            </a:r>
            <a:endParaRPr sz="1800">
              <a:latin typeface="Calibri"/>
              <a:cs typeface="Calibri"/>
            </a:endParaRPr>
          </a:p>
        </p:txBody>
      </p:sp>
      <p:sp>
        <p:nvSpPr>
          <p:cNvPr id="26" name="object 26"/>
          <p:cNvSpPr txBox="1"/>
          <p:nvPr/>
        </p:nvSpPr>
        <p:spPr>
          <a:xfrm>
            <a:off x="7181088" y="3849623"/>
            <a:ext cx="1666239" cy="413384"/>
          </a:xfrm>
          <a:prstGeom prst="rect">
            <a:avLst/>
          </a:prstGeom>
          <a:solidFill>
            <a:srgbClr val="FFC000"/>
          </a:solidFill>
          <a:ln w="12700">
            <a:solidFill>
              <a:srgbClr val="41709C"/>
            </a:solidFill>
          </a:ln>
        </p:spPr>
        <p:txBody>
          <a:bodyPr vert="horz" wrap="square" lIns="0" tIns="53975" rIns="0" bIns="0" rtlCol="0">
            <a:spAutoFit/>
          </a:bodyPr>
          <a:lstStyle/>
          <a:p>
            <a:pPr marL="314960">
              <a:lnSpc>
                <a:spcPct val="100000"/>
              </a:lnSpc>
              <a:spcBef>
                <a:spcPts val="425"/>
              </a:spcBef>
            </a:pPr>
            <a:r>
              <a:rPr sz="1800" spc="-10" dirty="0">
                <a:latin typeface="Calibri"/>
                <a:cs typeface="Calibri"/>
              </a:rPr>
              <a:t>Timestamp</a:t>
            </a:r>
            <a:endParaRPr sz="1800">
              <a:latin typeface="Calibri"/>
              <a:cs typeface="Calibri"/>
            </a:endParaRPr>
          </a:p>
        </p:txBody>
      </p:sp>
      <p:sp>
        <p:nvSpPr>
          <p:cNvPr id="27" name="object 27"/>
          <p:cNvSpPr txBox="1"/>
          <p:nvPr/>
        </p:nvSpPr>
        <p:spPr>
          <a:xfrm>
            <a:off x="3118104" y="5530596"/>
            <a:ext cx="3241675" cy="852169"/>
          </a:xfrm>
          <a:prstGeom prst="rect">
            <a:avLst/>
          </a:prstGeom>
          <a:solidFill>
            <a:srgbClr val="A9D18E"/>
          </a:solidFill>
          <a:ln w="12700">
            <a:solidFill>
              <a:srgbClr val="41709C"/>
            </a:solidFill>
          </a:ln>
        </p:spPr>
        <p:txBody>
          <a:bodyPr vert="horz" wrap="square" lIns="0" tIns="30480" rIns="0" bIns="0" rtlCol="0">
            <a:spAutoFit/>
          </a:bodyPr>
          <a:lstStyle/>
          <a:p>
            <a:pPr marL="90805">
              <a:lnSpc>
                <a:spcPct val="100000"/>
              </a:lnSpc>
              <a:spcBef>
                <a:spcPts val="240"/>
              </a:spcBef>
            </a:pPr>
            <a:r>
              <a:rPr sz="1800" spc="-10" dirty="0">
                <a:latin typeface="Calibri"/>
                <a:cs typeface="Calibri"/>
              </a:rPr>
              <a:t>Encrypted</a:t>
            </a:r>
            <a:r>
              <a:rPr sz="1800" spc="15" dirty="0">
                <a:latin typeface="Calibri"/>
                <a:cs typeface="Calibri"/>
              </a:rPr>
              <a:t> </a:t>
            </a:r>
            <a:r>
              <a:rPr sz="1800" spc="-5" dirty="0">
                <a:latin typeface="Calibri"/>
                <a:cs typeface="Calibri"/>
              </a:rPr>
              <a:t>with</a:t>
            </a:r>
            <a:r>
              <a:rPr sz="1800" spc="10" dirty="0">
                <a:latin typeface="Calibri"/>
                <a:cs typeface="Calibri"/>
              </a:rPr>
              <a:t> </a:t>
            </a:r>
            <a:r>
              <a:rPr sz="1800" dirty="0">
                <a:latin typeface="Calibri"/>
                <a:cs typeface="Calibri"/>
              </a:rPr>
              <a:t>CS</a:t>
            </a:r>
            <a:r>
              <a:rPr sz="1800" spc="-5" dirty="0">
                <a:latin typeface="Calibri"/>
                <a:cs typeface="Calibri"/>
              </a:rPr>
              <a:t> session</a:t>
            </a:r>
            <a:r>
              <a:rPr sz="1800" spc="-20" dirty="0">
                <a:latin typeface="Calibri"/>
                <a:cs typeface="Calibri"/>
              </a:rPr>
              <a:t> </a:t>
            </a:r>
            <a:r>
              <a:rPr sz="1800" spc="-25" dirty="0">
                <a:latin typeface="Calibri"/>
                <a:cs typeface="Calibri"/>
              </a:rPr>
              <a:t>key</a:t>
            </a:r>
            <a:endParaRPr sz="1800">
              <a:latin typeface="Calibri"/>
              <a:cs typeface="Calibri"/>
            </a:endParaRPr>
          </a:p>
        </p:txBody>
      </p:sp>
      <p:sp>
        <p:nvSpPr>
          <p:cNvPr id="28" name="object 28"/>
          <p:cNvSpPr txBox="1"/>
          <p:nvPr/>
        </p:nvSpPr>
        <p:spPr>
          <a:xfrm>
            <a:off x="4006596" y="5908547"/>
            <a:ext cx="1667510" cy="378460"/>
          </a:xfrm>
          <a:prstGeom prst="rect">
            <a:avLst/>
          </a:prstGeom>
          <a:solidFill>
            <a:srgbClr val="F4B083"/>
          </a:solidFill>
          <a:ln w="12700">
            <a:solidFill>
              <a:srgbClr val="41709C"/>
            </a:solidFill>
          </a:ln>
        </p:spPr>
        <p:txBody>
          <a:bodyPr vert="horz" wrap="square" lIns="0" tIns="36830" rIns="0" bIns="0" rtlCol="0">
            <a:spAutoFit/>
          </a:bodyPr>
          <a:lstStyle/>
          <a:p>
            <a:pPr marL="316230">
              <a:lnSpc>
                <a:spcPct val="100000"/>
              </a:lnSpc>
              <a:spcBef>
                <a:spcPts val="290"/>
              </a:spcBef>
            </a:pPr>
            <a:r>
              <a:rPr sz="1800" spc="-10" dirty="0">
                <a:latin typeface="Calibri"/>
                <a:cs typeface="Calibri"/>
              </a:rPr>
              <a:t>Timestamp</a:t>
            </a:r>
            <a:endParaRPr sz="1800">
              <a:latin typeface="Calibri"/>
              <a:cs typeface="Calibri"/>
            </a:endParaRPr>
          </a:p>
        </p:txBody>
      </p:sp>
      <p:sp>
        <p:nvSpPr>
          <p:cNvPr id="33" name="Footer Placeholder 32">
            <a:extLst>
              <a:ext uri="{FF2B5EF4-FFF2-40B4-BE49-F238E27FC236}">
                <a16:creationId xmlns:a16="http://schemas.microsoft.com/office/drawing/2014/main" id="{0EE80803-2F30-4C27-AB05-21139F09A6BE}"/>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73297"/>
            <a:ext cx="7984490" cy="696595"/>
          </a:xfrm>
          <a:prstGeom prst="rect">
            <a:avLst/>
          </a:prstGeom>
        </p:spPr>
        <p:txBody>
          <a:bodyPr vert="horz" wrap="square" lIns="0" tIns="13335" rIns="0" bIns="0" rtlCol="0">
            <a:spAutoFit/>
          </a:bodyPr>
          <a:lstStyle/>
          <a:p>
            <a:pPr marL="12700">
              <a:lnSpc>
                <a:spcPct val="100000"/>
              </a:lnSpc>
              <a:spcBef>
                <a:spcPts val="105"/>
              </a:spcBef>
            </a:pPr>
            <a:r>
              <a:rPr b="0" dirty="0">
                <a:latin typeface="Calibri"/>
                <a:cs typeface="Calibri"/>
              </a:rPr>
              <a:t>A </a:t>
            </a:r>
            <a:r>
              <a:rPr b="0" spc="-45" dirty="0">
                <a:latin typeface="Calibri"/>
                <a:cs typeface="Calibri"/>
              </a:rPr>
              <a:t>few</a:t>
            </a:r>
            <a:r>
              <a:rPr b="0" spc="-25" dirty="0">
                <a:latin typeface="Calibri"/>
                <a:cs typeface="Calibri"/>
              </a:rPr>
              <a:t> </a:t>
            </a:r>
            <a:r>
              <a:rPr b="0" dirty="0">
                <a:latin typeface="Calibri"/>
                <a:cs typeface="Calibri"/>
              </a:rPr>
              <a:t>additional</a:t>
            </a:r>
            <a:r>
              <a:rPr b="0" spc="5" dirty="0">
                <a:latin typeface="Calibri"/>
                <a:cs typeface="Calibri"/>
              </a:rPr>
              <a:t> </a:t>
            </a:r>
            <a:r>
              <a:rPr b="0" spc="-10" dirty="0">
                <a:latin typeface="Calibri"/>
                <a:cs typeface="Calibri"/>
              </a:rPr>
              <a:t>notes</a:t>
            </a:r>
            <a:r>
              <a:rPr b="0" spc="-5" dirty="0">
                <a:latin typeface="Calibri"/>
                <a:cs typeface="Calibri"/>
              </a:rPr>
              <a:t> </a:t>
            </a:r>
            <a:r>
              <a:rPr b="0" dirty="0">
                <a:latin typeface="Calibri"/>
                <a:cs typeface="Calibri"/>
              </a:rPr>
              <a:t>on</a:t>
            </a:r>
            <a:r>
              <a:rPr b="0" spc="-20" dirty="0">
                <a:latin typeface="Calibri"/>
                <a:cs typeface="Calibri"/>
              </a:rPr>
              <a:t> Kerberos</a:t>
            </a:r>
          </a:p>
        </p:txBody>
      </p:sp>
      <p:sp>
        <p:nvSpPr>
          <p:cNvPr id="3" name="object 3"/>
          <p:cNvSpPr txBox="1"/>
          <p:nvPr/>
        </p:nvSpPr>
        <p:spPr>
          <a:xfrm>
            <a:off x="916939" y="1424432"/>
            <a:ext cx="9844405" cy="4573270"/>
          </a:xfrm>
          <a:prstGeom prst="rect">
            <a:avLst/>
          </a:prstGeom>
        </p:spPr>
        <p:txBody>
          <a:bodyPr vert="horz" wrap="square" lIns="0" tIns="53975" rIns="0" bIns="0" rtlCol="0">
            <a:spAutoFit/>
          </a:bodyPr>
          <a:lstStyle/>
          <a:p>
            <a:pPr marL="754380" marR="410209" indent="-285115">
              <a:lnSpc>
                <a:spcPts val="2590"/>
              </a:lnSpc>
              <a:spcBef>
                <a:spcPts val="425"/>
              </a:spcBef>
              <a:buFont typeface="Times New Roman"/>
              <a:buChar char="–"/>
              <a:tabLst>
                <a:tab pos="754380" algn="l"/>
                <a:tab pos="755015" algn="l"/>
              </a:tabLst>
            </a:pPr>
            <a:r>
              <a:rPr sz="2400" spc="-15" dirty="0">
                <a:latin typeface="Calibri"/>
                <a:cs typeface="Calibri"/>
              </a:rPr>
              <a:t>“</a:t>
            </a:r>
            <a:r>
              <a:rPr sz="2400" b="1" spc="-15" dirty="0">
                <a:latin typeface="Calibri"/>
                <a:cs typeface="Calibri"/>
              </a:rPr>
              <a:t>Replay</a:t>
            </a:r>
            <a:r>
              <a:rPr sz="2400" b="1" spc="-20" dirty="0">
                <a:latin typeface="Calibri"/>
                <a:cs typeface="Calibri"/>
              </a:rPr>
              <a:t> </a:t>
            </a:r>
            <a:r>
              <a:rPr sz="2400" b="1" spc="-5" dirty="0">
                <a:latin typeface="Calibri"/>
                <a:cs typeface="Calibri"/>
              </a:rPr>
              <a:t>caches</a:t>
            </a:r>
            <a:r>
              <a:rPr sz="2400" spc="-5" dirty="0">
                <a:latin typeface="Calibri"/>
                <a:cs typeface="Calibri"/>
              </a:rPr>
              <a:t>”</a:t>
            </a:r>
            <a:r>
              <a:rPr sz="2400" spc="-25" dirty="0">
                <a:latin typeface="Calibri"/>
                <a:cs typeface="Calibri"/>
              </a:rPr>
              <a:t> </a:t>
            </a:r>
            <a:r>
              <a:rPr sz="2400" spc="-15" dirty="0">
                <a:latin typeface="Calibri"/>
                <a:cs typeface="Calibri"/>
              </a:rPr>
              <a:t>are</a:t>
            </a:r>
            <a:r>
              <a:rPr sz="2400" dirty="0">
                <a:latin typeface="Calibri"/>
                <a:cs typeface="Calibri"/>
              </a:rPr>
              <a:t> </a:t>
            </a:r>
            <a:r>
              <a:rPr sz="2400" spc="-5" dirty="0">
                <a:latin typeface="Calibri"/>
                <a:cs typeface="Calibri"/>
              </a:rPr>
              <a:t>(supposed</a:t>
            </a:r>
            <a:r>
              <a:rPr sz="2400" spc="5" dirty="0">
                <a:latin typeface="Calibri"/>
                <a:cs typeface="Calibri"/>
              </a:rPr>
              <a:t> </a:t>
            </a:r>
            <a:r>
              <a:rPr sz="2400" spc="-15" dirty="0">
                <a:latin typeface="Calibri"/>
                <a:cs typeface="Calibri"/>
              </a:rPr>
              <a:t>to</a:t>
            </a:r>
            <a:r>
              <a:rPr sz="2400" spc="-25" dirty="0">
                <a:latin typeface="Calibri"/>
                <a:cs typeface="Calibri"/>
              </a:rPr>
              <a:t> </a:t>
            </a:r>
            <a:r>
              <a:rPr sz="2400" spc="-5" dirty="0">
                <a:latin typeface="Calibri"/>
                <a:cs typeface="Calibri"/>
              </a:rPr>
              <a:t>be)</a:t>
            </a:r>
            <a:r>
              <a:rPr sz="2400" dirty="0">
                <a:latin typeface="Calibri"/>
                <a:cs typeface="Calibri"/>
              </a:rPr>
              <a:t> </a:t>
            </a:r>
            <a:r>
              <a:rPr sz="2400" spc="-5" dirty="0">
                <a:latin typeface="Calibri"/>
                <a:cs typeface="Calibri"/>
              </a:rPr>
              <a:t>used </a:t>
            </a:r>
            <a:r>
              <a:rPr sz="2400" spc="-15" dirty="0">
                <a:latin typeface="Calibri"/>
                <a:cs typeface="Calibri"/>
              </a:rPr>
              <a:t>to</a:t>
            </a:r>
            <a:r>
              <a:rPr sz="2400" spc="-10" dirty="0">
                <a:latin typeface="Calibri"/>
                <a:cs typeface="Calibri"/>
              </a:rPr>
              <a:t> </a:t>
            </a:r>
            <a:r>
              <a:rPr sz="2400" spc="-15" dirty="0">
                <a:latin typeface="Calibri"/>
                <a:cs typeface="Calibri"/>
              </a:rPr>
              <a:t>prevent</a:t>
            </a:r>
            <a:r>
              <a:rPr sz="2400" spc="5" dirty="0">
                <a:latin typeface="Calibri"/>
                <a:cs typeface="Calibri"/>
              </a:rPr>
              <a:t> </a:t>
            </a:r>
            <a:r>
              <a:rPr sz="2400" spc="-5" dirty="0">
                <a:latin typeface="Calibri"/>
                <a:cs typeface="Calibri"/>
              </a:rPr>
              <a:t>MITM </a:t>
            </a:r>
            <a:r>
              <a:rPr sz="2400" spc="-10" dirty="0">
                <a:latin typeface="Calibri"/>
                <a:cs typeface="Calibri"/>
              </a:rPr>
              <a:t>replaying </a:t>
            </a:r>
            <a:r>
              <a:rPr sz="2400" spc="-530" dirty="0">
                <a:latin typeface="Calibri"/>
                <a:cs typeface="Calibri"/>
              </a:rPr>
              <a:t> </a:t>
            </a:r>
            <a:r>
              <a:rPr sz="2400" spc="-15" dirty="0">
                <a:latin typeface="Calibri"/>
                <a:cs typeface="Calibri"/>
              </a:rPr>
              <a:t>traffic</a:t>
            </a:r>
            <a:endParaRPr sz="2400">
              <a:latin typeface="Calibri"/>
              <a:cs typeface="Calibri"/>
            </a:endParaRPr>
          </a:p>
          <a:p>
            <a:pPr marL="1155700" lvl="1" indent="-229235">
              <a:lnSpc>
                <a:spcPct val="100000"/>
              </a:lnSpc>
              <a:spcBef>
                <a:spcPts val="685"/>
              </a:spcBef>
              <a:buFont typeface="Times New Roman"/>
              <a:buChar char="•"/>
              <a:tabLst>
                <a:tab pos="1155700" algn="l"/>
              </a:tabLst>
            </a:pPr>
            <a:r>
              <a:rPr sz="2400" spc="-15" dirty="0">
                <a:latin typeface="Calibri"/>
                <a:cs typeface="Calibri"/>
              </a:rPr>
              <a:t>For</a:t>
            </a:r>
            <a:r>
              <a:rPr sz="2400" spc="-5" dirty="0">
                <a:latin typeface="Calibri"/>
                <a:cs typeface="Calibri"/>
              </a:rPr>
              <a:t> </a:t>
            </a:r>
            <a:r>
              <a:rPr sz="2400" dirty="0">
                <a:latin typeface="Calibri"/>
                <a:cs typeface="Calibri"/>
              </a:rPr>
              <a:t>the</a:t>
            </a:r>
            <a:r>
              <a:rPr sz="2400" spc="-10" dirty="0">
                <a:latin typeface="Calibri"/>
                <a:cs typeface="Calibri"/>
              </a:rPr>
              <a:t> length </a:t>
            </a:r>
            <a:r>
              <a:rPr sz="2400" spc="-5" dirty="0">
                <a:latin typeface="Calibri"/>
                <a:cs typeface="Calibri"/>
              </a:rPr>
              <a:t>of </a:t>
            </a:r>
            <a:r>
              <a:rPr sz="2400" dirty="0">
                <a:latin typeface="Calibri"/>
                <a:cs typeface="Calibri"/>
              </a:rPr>
              <a:t>the clock</a:t>
            </a:r>
            <a:r>
              <a:rPr sz="2400" spc="-30" dirty="0">
                <a:latin typeface="Calibri"/>
                <a:cs typeface="Calibri"/>
              </a:rPr>
              <a:t> </a:t>
            </a:r>
            <a:r>
              <a:rPr sz="2400" spc="-60" dirty="0">
                <a:latin typeface="Calibri"/>
                <a:cs typeface="Calibri"/>
              </a:rPr>
              <a:t>skew,</a:t>
            </a:r>
            <a:r>
              <a:rPr sz="2400" spc="-15" dirty="0">
                <a:latin typeface="Calibri"/>
                <a:cs typeface="Calibri"/>
              </a:rPr>
              <a:t> </a:t>
            </a:r>
            <a:r>
              <a:rPr sz="2400" spc="-20" dirty="0">
                <a:latin typeface="Calibri"/>
                <a:cs typeface="Calibri"/>
              </a:rPr>
              <a:t>keep </a:t>
            </a:r>
            <a:r>
              <a:rPr sz="2400" dirty="0">
                <a:latin typeface="Calibri"/>
                <a:cs typeface="Calibri"/>
              </a:rPr>
              <a:t>a</a:t>
            </a:r>
            <a:r>
              <a:rPr sz="2400" spc="-10" dirty="0">
                <a:latin typeface="Calibri"/>
                <a:cs typeface="Calibri"/>
              </a:rPr>
              <a:t> list</a:t>
            </a:r>
            <a:r>
              <a:rPr sz="2400" spc="-15"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all</a:t>
            </a:r>
            <a:r>
              <a:rPr sz="2400" spc="-15" dirty="0">
                <a:latin typeface="Calibri"/>
                <a:cs typeface="Calibri"/>
              </a:rPr>
              <a:t> tickets</a:t>
            </a:r>
            <a:endParaRPr sz="2400">
              <a:latin typeface="Calibri"/>
              <a:cs typeface="Calibri"/>
            </a:endParaRPr>
          </a:p>
          <a:p>
            <a:pPr marL="1155700" lvl="1" indent="-229235">
              <a:lnSpc>
                <a:spcPct val="100000"/>
              </a:lnSpc>
              <a:spcBef>
                <a:spcPts val="710"/>
              </a:spcBef>
              <a:buFont typeface="Times New Roman"/>
              <a:buChar char="•"/>
              <a:tabLst>
                <a:tab pos="1155700" algn="l"/>
              </a:tabLst>
            </a:pPr>
            <a:r>
              <a:rPr sz="2400" dirty="0">
                <a:latin typeface="Calibri"/>
                <a:cs typeface="Calibri"/>
              </a:rPr>
              <a:t>When</a:t>
            </a:r>
            <a:r>
              <a:rPr sz="2400" spc="-10"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new</a:t>
            </a:r>
            <a:r>
              <a:rPr sz="2400" spc="-10" dirty="0">
                <a:latin typeface="Calibri"/>
                <a:cs typeface="Calibri"/>
              </a:rPr>
              <a:t> </a:t>
            </a:r>
            <a:r>
              <a:rPr sz="2400" spc="-5" dirty="0">
                <a:latin typeface="Calibri"/>
                <a:cs typeface="Calibri"/>
              </a:rPr>
              <a:t>one comes</a:t>
            </a:r>
            <a:r>
              <a:rPr sz="2400" spc="-25" dirty="0">
                <a:latin typeface="Calibri"/>
                <a:cs typeface="Calibri"/>
              </a:rPr>
              <a:t> </a:t>
            </a:r>
            <a:r>
              <a:rPr sz="2400" spc="-5" dirty="0">
                <a:latin typeface="Calibri"/>
                <a:cs typeface="Calibri"/>
              </a:rPr>
              <a:t>in, </a:t>
            </a:r>
            <a:r>
              <a:rPr sz="2400" dirty="0">
                <a:latin typeface="Calibri"/>
                <a:cs typeface="Calibri"/>
              </a:rPr>
              <a:t>if</a:t>
            </a:r>
            <a:r>
              <a:rPr sz="2400" spc="-10" dirty="0">
                <a:latin typeface="Calibri"/>
                <a:cs typeface="Calibri"/>
              </a:rPr>
              <a:t> </a:t>
            </a:r>
            <a:r>
              <a:rPr sz="2400" spc="-5" dirty="0">
                <a:latin typeface="Calibri"/>
                <a:cs typeface="Calibri"/>
              </a:rPr>
              <a:t>it's</a:t>
            </a:r>
            <a:r>
              <a:rPr sz="2400" spc="-25" dirty="0">
                <a:latin typeface="Calibri"/>
                <a:cs typeface="Calibri"/>
              </a:rPr>
              <a:t> </a:t>
            </a:r>
            <a:r>
              <a:rPr sz="2400" spc="-5" dirty="0">
                <a:latin typeface="Calibri"/>
                <a:cs typeface="Calibri"/>
              </a:rPr>
              <a:t>already </a:t>
            </a:r>
            <a:r>
              <a:rPr sz="2400" dirty="0">
                <a:latin typeface="Calibri"/>
                <a:cs typeface="Calibri"/>
              </a:rPr>
              <a:t>in</a:t>
            </a:r>
            <a:r>
              <a:rPr sz="2400" spc="-25" dirty="0">
                <a:latin typeface="Calibri"/>
                <a:cs typeface="Calibri"/>
              </a:rPr>
              <a:t> </a:t>
            </a:r>
            <a:r>
              <a:rPr sz="2400" spc="-5" dirty="0">
                <a:latin typeface="Calibri"/>
                <a:cs typeface="Calibri"/>
              </a:rPr>
              <a:t>our</a:t>
            </a:r>
            <a:r>
              <a:rPr sz="2400" spc="-10" dirty="0">
                <a:latin typeface="Calibri"/>
                <a:cs typeface="Calibri"/>
              </a:rPr>
              <a:t> list</a:t>
            </a:r>
            <a:r>
              <a:rPr sz="2400" spc="-15" dirty="0">
                <a:latin typeface="Calibri"/>
                <a:cs typeface="Calibri"/>
              </a:rPr>
              <a:t> </a:t>
            </a:r>
            <a:r>
              <a:rPr sz="2400" dirty="0">
                <a:latin typeface="Calibri"/>
                <a:cs typeface="Calibri"/>
              </a:rPr>
              <a:t>then</a:t>
            </a:r>
            <a:r>
              <a:rPr sz="2400" spc="-10" dirty="0">
                <a:latin typeface="Calibri"/>
                <a:cs typeface="Calibri"/>
              </a:rPr>
              <a:t> </a:t>
            </a:r>
            <a:r>
              <a:rPr sz="2400" spc="-30" dirty="0">
                <a:latin typeface="Calibri"/>
                <a:cs typeface="Calibri"/>
              </a:rPr>
              <a:t>FAIL!</a:t>
            </a:r>
            <a:endParaRPr sz="2400">
              <a:latin typeface="Calibri"/>
              <a:cs typeface="Calibri"/>
            </a:endParaRPr>
          </a:p>
          <a:p>
            <a:pPr marL="754380" marR="5080" indent="-285115">
              <a:lnSpc>
                <a:spcPts val="2590"/>
              </a:lnSpc>
              <a:spcBef>
                <a:spcPts val="1035"/>
              </a:spcBef>
              <a:buFont typeface="Times New Roman"/>
              <a:buChar char="–"/>
              <a:tabLst>
                <a:tab pos="754380" algn="l"/>
                <a:tab pos="755015" algn="l"/>
              </a:tabLst>
            </a:pPr>
            <a:r>
              <a:rPr sz="2400" spc="-5" dirty="0">
                <a:latin typeface="Calibri"/>
                <a:cs typeface="Calibri"/>
              </a:rPr>
              <a:t>Once</a:t>
            </a:r>
            <a:r>
              <a:rPr sz="2400" dirty="0">
                <a:latin typeface="Calibri"/>
                <a:cs typeface="Calibri"/>
              </a:rPr>
              <a:t> </a:t>
            </a:r>
            <a:r>
              <a:rPr sz="2400" spc="-15" dirty="0">
                <a:latin typeface="Calibri"/>
                <a:cs typeface="Calibri"/>
              </a:rPr>
              <a:t>Kerberos</a:t>
            </a:r>
            <a:r>
              <a:rPr sz="2400" spc="-5" dirty="0">
                <a:latin typeface="Calibri"/>
                <a:cs typeface="Calibri"/>
              </a:rPr>
              <a:t> </a:t>
            </a:r>
            <a:r>
              <a:rPr sz="2400" spc="-10" dirty="0">
                <a:latin typeface="Calibri"/>
                <a:cs typeface="Calibri"/>
              </a:rPr>
              <a:t>authentication</a:t>
            </a:r>
            <a:r>
              <a:rPr sz="2400" spc="-15" dirty="0">
                <a:latin typeface="Calibri"/>
                <a:cs typeface="Calibri"/>
              </a:rPr>
              <a:t> </a:t>
            </a:r>
            <a:r>
              <a:rPr sz="2400" dirty="0">
                <a:latin typeface="Calibri"/>
                <a:cs typeface="Calibri"/>
              </a:rPr>
              <a:t>is</a:t>
            </a:r>
            <a:r>
              <a:rPr sz="2400" spc="-10" dirty="0">
                <a:latin typeface="Calibri"/>
                <a:cs typeface="Calibri"/>
              </a:rPr>
              <a:t> </a:t>
            </a:r>
            <a:r>
              <a:rPr sz="2400" spc="-5" dirty="0">
                <a:latin typeface="Calibri"/>
                <a:cs typeface="Calibri"/>
              </a:rPr>
              <a:t>done,</a:t>
            </a:r>
            <a:r>
              <a:rPr sz="2400" dirty="0">
                <a:latin typeface="Calibri"/>
                <a:cs typeface="Calibri"/>
              </a:rPr>
              <a:t> </a:t>
            </a:r>
            <a:r>
              <a:rPr sz="2400" b="1" spc="-5" dirty="0">
                <a:latin typeface="Calibri"/>
                <a:cs typeface="Calibri"/>
              </a:rPr>
              <a:t>it's</a:t>
            </a:r>
            <a:r>
              <a:rPr sz="2400" b="1" spc="15" dirty="0">
                <a:latin typeface="Calibri"/>
                <a:cs typeface="Calibri"/>
              </a:rPr>
              <a:t> </a:t>
            </a:r>
            <a:r>
              <a:rPr sz="2400" b="1" spc="-5" dirty="0">
                <a:latin typeface="Calibri"/>
                <a:cs typeface="Calibri"/>
              </a:rPr>
              <a:t>up</a:t>
            </a:r>
            <a:r>
              <a:rPr sz="2400" b="1" spc="-10" dirty="0">
                <a:latin typeface="Calibri"/>
                <a:cs typeface="Calibri"/>
              </a:rPr>
              <a:t> </a:t>
            </a:r>
            <a:r>
              <a:rPr sz="2400" b="1" spc="-15" dirty="0">
                <a:latin typeface="Calibri"/>
                <a:cs typeface="Calibri"/>
              </a:rPr>
              <a:t>to</a:t>
            </a:r>
            <a:r>
              <a:rPr sz="2400" b="1" spc="5" dirty="0">
                <a:latin typeface="Calibri"/>
                <a:cs typeface="Calibri"/>
              </a:rPr>
              <a:t> </a:t>
            </a:r>
            <a:r>
              <a:rPr sz="2400" b="1" spc="-5" dirty="0">
                <a:latin typeface="Calibri"/>
                <a:cs typeface="Calibri"/>
              </a:rPr>
              <a:t>the</a:t>
            </a:r>
            <a:r>
              <a:rPr sz="2400" b="1" spc="15" dirty="0">
                <a:latin typeface="Calibri"/>
                <a:cs typeface="Calibri"/>
              </a:rPr>
              <a:t> </a:t>
            </a:r>
            <a:r>
              <a:rPr sz="2400" b="1" spc="-10" dirty="0">
                <a:latin typeface="Calibri"/>
                <a:cs typeface="Calibri"/>
              </a:rPr>
              <a:t>client/server</a:t>
            </a:r>
            <a:r>
              <a:rPr sz="2400" b="1" dirty="0">
                <a:latin typeface="Calibri"/>
                <a:cs typeface="Calibri"/>
              </a:rPr>
              <a:t> </a:t>
            </a:r>
            <a:r>
              <a:rPr sz="2400" b="1" spc="-10" dirty="0">
                <a:latin typeface="Calibri"/>
                <a:cs typeface="Calibri"/>
              </a:rPr>
              <a:t>apps</a:t>
            </a:r>
            <a:r>
              <a:rPr sz="2400" b="1" spc="10" dirty="0">
                <a:latin typeface="Calibri"/>
                <a:cs typeface="Calibri"/>
              </a:rPr>
              <a:t> </a:t>
            </a:r>
            <a:r>
              <a:rPr sz="2400" b="1" spc="-15" dirty="0">
                <a:latin typeface="Calibri"/>
                <a:cs typeface="Calibri"/>
              </a:rPr>
              <a:t>to </a:t>
            </a:r>
            <a:r>
              <a:rPr sz="2400" b="1" spc="-525" dirty="0">
                <a:latin typeface="Calibri"/>
                <a:cs typeface="Calibri"/>
              </a:rPr>
              <a:t> </a:t>
            </a:r>
            <a:r>
              <a:rPr sz="2400" b="1" spc="-10" dirty="0">
                <a:latin typeface="Calibri"/>
                <a:cs typeface="Calibri"/>
              </a:rPr>
              <a:t>protect</a:t>
            </a:r>
            <a:r>
              <a:rPr sz="2400" b="1" spc="-25" dirty="0">
                <a:latin typeface="Calibri"/>
                <a:cs typeface="Calibri"/>
              </a:rPr>
              <a:t> </a:t>
            </a:r>
            <a:r>
              <a:rPr sz="2400" b="1" spc="-5" dirty="0">
                <a:latin typeface="Calibri"/>
                <a:cs typeface="Calibri"/>
              </a:rPr>
              <a:t>their</a:t>
            </a:r>
            <a:r>
              <a:rPr sz="2400" b="1" spc="5" dirty="0">
                <a:latin typeface="Calibri"/>
                <a:cs typeface="Calibri"/>
              </a:rPr>
              <a:t> </a:t>
            </a:r>
            <a:r>
              <a:rPr sz="2400" b="1" spc="-10" dirty="0">
                <a:latin typeface="Calibri"/>
                <a:cs typeface="Calibri"/>
              </a:rPr>
              <a:t>subsequent</a:t>
            </a:r>
            <a:r>
              <a:rPr sz="2400" b="1" spc="30" dirty="0">
                <a:latin typeface="Calibri"/>
                <a:cs typeface="Calibri"/>
              </a:rPr>
              <a:t> </a:t>
            </a:r>
            <a:r>
              <a:rPr sz="2400" b="1" spc="-5" dirty="0">
                <a:latin typeface="Calibri"/>
                <a:cs typeface="Calibri"/>
              </a:rPr>
              <a:t>communications</a:t>
            </a:r>
            <a:endParaRPr sz="2400">
              <a:latin typeface="Calibri"/>
              <a:cs typeface="Calibri"/>
            </a:endParaRPr>
          </a:p>
          <a:p>
            <a:pPr marL="1155700" lvl="1" indent="-229235">
              <a:lnSpc>
                <a:spcPct val="100000"/>
              </a:lnSpc>
              <a:spcBef>
                <a:spcPts val="685"/>
              </a:spcBef>
              <a:buFont typeface="Times New Roman"/>
              <a:buChar char="•"/>
              <a:tabLst>
                <a:tab pos="1155700" algn="l"/>
              </a:tabLst>
            </a:pPr>
            <a:r>
              <a:rPr sz="2400" spc="-5" dirty="0">
                <a:latin typeface="Calibri"/>
                <a:cs typeface="Calibri"/>
              </a:rPr>
              <a:t>Use</a:t>
            </a:r>
            <a:r>
              <a:rPr sz="2400" spc="-10"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session</a:t>
            </a:r>
            <a:r>
              <a:rPr sz="2400" spc="-10" dirty="0">
                <a:latin typeface="Calibri"/>
                <a:cs typeface="Calibri"/>
              </a:rPr>
              <a:t> </a:t>
            </a:r>
            <a:r>
              <a:rPr sz="2400" spc="-30" dirty="0">
                <a:latin typeface="Calibri"/>
                <a:cs typeface="Calibri"/>
              </a:rPr>
              <a:t>key </a:t>
            </a:r>
            <a:r>
              <a:rPr sz="2400" spc="-15" dirty="0">
                <a:latin typeface="Calibri"/>
                <a:cs typeface="Calibri"/>
              </a:rPr>
              <a:t>to </a:t>
            </a:r>
            <a:r>
              <a:rPr sz="2400" dirty="0">
                <a:latin typeface="Calibri"/>
                <a:cs typeface="Calibri"/>
              </a:rPr>
              <a:t>encrypt</a:t>
            </a:r>
            <a:endParaRPr sz="2400">
              <a:latin typeface="Calibri"/>
              <a:cs typeface="Calibri"/>
            </a:endParaRPr>
          </a:p>
          <a:p>
            <a:pPr marL="1155700" lvl="1" indent="-229235">
              <a:lnSpc>
                <a:spcPct val="100000"/>
              </a:lnSpc>
              <a:spcBef>
                <a:spcPts val="705"/>
              </a:spcBef>
              <a:buFont typeface="Times New Roman"/>
              <a:buChar char="•"/>
              <a:tabLst>
                <a:tab pos="1155700" algn="l"/>
              </a:tabLst>
            </a:pPr>
            <a:r>
              <a:rPr sz="2400" spc="-5" dirty="0">
                <a:latin typeface="Calibri"/>
                <a:cs typeface="Calibri"/>
              </a:rPr>
              <a:t>Use the</a:t>
            </a:r>
            <a:r>
              <a:rPr sz="2400" dirty="0">
                <a:latin typeface="Calibri"/>
                <a:cs typeface="Calibri"/>
              </a:rPr>
              <a:t> </a:t>
            </a:r>
            <a:r>
              <a:rPr sz="2400" spc="-5" dirty="0">
                <a:latin typeface="Calibri"/>
                <a:cs typeface="Calibri"/>
              </a:rPr>
              <a:t>session</a:t>
            </a:r>
            <a:r>
              <a:rPr sz="2400" spc="-10" dirty="0">
                <a:latin typeface="Calibri"/>
                <a:cs typeface="Calibri"/>
              </a:rPr>
              <a:t> </a:t>
            </a:r>
            <a:r>
              <a:rPr sz="2400" spc="-30" dirty="0">
                <a:latin typeface="Calibri"/>
                <a:cs typeface="Calibri"/>
              </a:rPr>
              <a:t>key</a:t>
            </a:r>
            <a:r>
              <a:rPr sz="2400" spc="-20" dirty="0">
                <a:latin typeface="Calibri"/>
                <a:cs typeface="Calibri"/>
              </a:rPr>
              <a:t> </a:t>
            </a:r>
            <a:r>
              <a:rPr sz="2400" spc="-15" dirty="0">
                <a:latin typeface="Calibri"/>
                <a:cs typeface="Calibri"/>
              </a:rPr>
              <a:t>to exchange</a:t>
            </a:r>
            <a:r>
              <a:rPr sz="2400" spc="-10" dirty="0">
                <a:latin typeface="Calibri"/>
                <a:cs typeface="Calibri"/>
              </a:rPr>
              <a:t> </a:t>
            </a:r>
            <a:r>
              <a:rPr sz="2400" spc="-5" dirty="0">
                <a:latin typeface="Calibri"/>
                <a:cs typeface="Calibri"/>
              </a:rPr>
              <a:t>another</a:t>
            </a:r>
            <a:r>
              <a:rPr sz="2400" spc="-20" dirty="0">
                <a:latin typeface="Calibri"/>
                <a:cs typeface="Calibri"/>
              </a:rPr>
              <a:t> </a:t>
            </a:r>
            <a:r>
              <a:rPr sz="2400" spc="-30" dirty="0">
                <a:latin typeface="Calibri"/>
                <a:cs typeface="Calibri"/>
              </a:rPr>
              <a:t>key</a:t>
            </a:r>
            <a:r>
              <a:rPr sz="2400" spc="-10" dirty="0">
                <a:latin typeface="Calibri"/>
                <a:cs typeface="Calibri"/>
              </a:rPr>
              <a:t> </a:t>
            </a:r>
            <a:r>
              <a:rPr sz="2400" spc="-20" dirty="0">
                <a:latin typeface="Calibri"/>
                <a:cs typeface="Calibri"/>
              </a:rPr>
              <a:t>for</a:t>
            </a:r>
            <a:r>
              <a:rPr sz="2400" spc="-5" dirty="0">
                <a:latin typeface="Calibri"/>
                <a:cs typeface="Calibri"/>
              </a:rPr>
              <a:t> </a:t>
            </a:r>
            <a:r>
              <a:rPr sz="2400" dirty="0">
                <a:latin typeface="Calibri"/>
                <a:cs typeface="Calibri"/>
              </a:rPr>
              <a:t>encryption</a:t>
            </a:r>
            <a:endParaRPr sz="2400">
              <a:latin typeface="Calibri"/>
              <a:cs typeface="Calibri"/>
            </a:endParaRPr>
          </a:p>
          <a:p>
            <a:pPr marL="1155700" lvl="1" indent="-229235">
              <a:lnSpc>
                <a:spcPct val="100000"/>
              </a:lnSpc>
              <a:spcBef>
                <a:spcPts val="710"/>
              </a:spcBef>
              <a:buFont typeface="Times New Roman"/>
              <a:buChar char="•"/>
              <a:tabLst>
                <a:tab pos="1155700" algn="l"/>
              </a:tabLst>
            </a:pPr>
            <a:r>
              <a:rPr sz="2400" spc="-10" dirty="0">
                <a:latin typeface="Calibri"/>
                <a:cs typeface="Calibri"/>
              </a:rPr>
              <a:t>...</a:t>
            </a:r>
            <a:endParaRPr sz="2400">
              <a:latin typeface="Calibri"/>
              <a:cs typeface="Calibri"/>
            </a:endParaRPr>
          </a:p>
          <a:p>
            <a:pPr marL="423545" marR="36195" indent="-411480">
              <a:lnSpc>
                <a:spcPts val="2590"/>
              </a:lnSpc>
              <a:spcBef>
                <a:spcPts val="1045"/>
              </a:spcBef>
              <a:buFont typeface="Times New Roman"/>
              <a:buChar char="•"/>
              <a:tabLst>
                <a:tab pos="423545" algn="l"/>
                <a:tab pos="424180" algn="l"/>
              </a:tabLst>
            </a:pPr>
            <a:r>
              <a:rPr sz="2400" spc="-15" dirty="0">
                <a:latin typeface="Calibri"/>
                <a:cs typeface="Calibri"/>
              </a:rPr>
              <a:t>For </a:t>
            </a:r>
            <a:r>
              <a:rPr sz="2400" dirty="0">
                <a:latin typeface="Calibri"/>
                <a:cs typeface="Calibri"/>
              </a:rPr>
              <a:t>a </a:t>
            </a:r>
            <a:r>
              <a:rPr sz="2400" spc="-5" dirty="0">
                <a:latin typeface="Calibri"/>
                <a:cs typeface="Calibri"/>
              </a:rPr>
              <a:t>super in-depth </a:t>
            </a:r>
            <a:r>
              <a:rPr sz="2400" spc="-10" dirty="0">
                <a:latin typeface="Calibri"/>
                <a:cs typeface="Calibri"/>
              </a:rPr>
              <a:t>explanation </a:t>
            </a:r>
            <a:r>
              <a:rPr sz="2400" dirty="0">
                <a:latin typeface="Calibri"/>
                <a:cs typeface="Calibri"/>
              </a:rPr>
              <a:t>with the </a:t>
            </a:r>
            <a:r>
              <a:rPr sz="2400" spc="-10" dirty="0">
                <a:latin typeface="Calibri"/>
                <a:cs typeface="Calibri"/>
              </a:rPr>
              <a:t>math </a:t>
            </a:r>
            <a:r>
              <a:rPr sz="2400" spc="-5" dirty="0">
                <a:latin typeface="Calibri"/>
                <a:cs typeface="Calibri"/>
              </a:rPr>
              <a:t>and </a:t>
            </a:r>
            <a:r>
              <a:rPr sz="2400" dirty="0">
                <a:latin typeface="Calibri"/>
                <a:cs typeface="Calibri"/>
              </a:rPr>
              <a:t>all, see this </a:t>
            </a:r>
            <a:r>
              <a:rPr sz="2400" spc="-5" dirty="0">
                <a:latin typeface="Calibri"/>
                <a:cs typeface="Calibri"/>
              </a:rPr>
              <a:t>UW lecture: </a:t>
            </a:r>
            <a:r>
              <a:rPr sz="2400" spc="-530" dirty="0">
                <a:solidFill>
                  <a:srgbClr val="6FAC46"/>
                </a:solidFill>
                <a:latin typeface="Calibri"/>
                <a:cs typeface="Calibri"/>
              </a:rPr>
              <a:t> </a:t>
            </a:r>
            <a:r>
              <a:rPr sz="2400" u="sng" spc="-10" dirty="0">
                <a:solidFill>
                  <a:srgbClr val="6FAC46"/>
                </a:solidFill>
                <a:uFill>
                  <a:solidFill>
                    <a:srgbClr val="6FAC46"/>
                  </a:solidFill>
                </a:uFill>
                <a:latin typeface="Calibri"/>
                <a:cs typeface="Calibri"/>
                <a:hlinkClick r:id="rId3"/>
              </a:rPr>
              <a:t>https://youtu.be/LevF5YLIrbc?t=5036</a:t>
            </a:r>
            <a:endParaRPr sz="2400">
              <a:latin typeface="Calibri"/>
              <a:cs typeface="Calibri"/>
            </a:endParaRPr>
          </a:p>
        </p:txBody>
      </p:sp>
      <p:sp>
        <p:nvSpPr>
          <p:cNvPr id="8" name="Footer Placeholder 7">
            <a:extLst>
              <a:ext uri="{FF2B5EF4-FFF2-40B4-BE49-F238E27FC236}">
                <a16:creationId xmlns:a16="http://schemas.microsoft.com/office/drawing/2014/main" id="{52241464-8CE6-41F4-ADD0-39B7A25BCE0E}"/>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926401"/>
            <a:ext cx="10500360" cy="696595"/>
          </a:xfrm>
          <a:prstGeom prst="rect">
            <a:avLst/>
          </a:prstGeom>
        </p:spPr>
        <p:txBody>
          <a:bodyPr vert="horz" wrap="square" lIns="0" tIns="13335" rIns="0" bIns="0" rtlCol="0">
            <a:spAutoFit/>
          </a:bodyPr>
          <a:lstStyle/>
          <a:p>
            <a:pPr marL="12700">
              <a:lnSpc>
                <a:spcPct val="100000"/>
              </a:lnSpc>
              <a:spcBef>
                <a:spcPts val="105"/>
              </a:spcBef>
            </a:pPr>
            <a:r>
              <a:rPr b="0" spc="-105" dirty="0">
                <a:latin typeface="Calibri"/>
                <a:cs typeface="Calibri"/>
              </a:rPr>
              <a:t>You</a:t>
            </a:r>
            <a:r>
              <a:rPr b="0" dirty="0">
                <a:latin typeface="Calibri"/>
                <a:cs typeface="Calibri"/>
              </a:rPr>
              <a:t> </a:t>
            </a:r>
            <a:r>
              <a:rPr b="0" spc="-15" dirty="0">
                <a:latin typeface="Calibri"/>
                <a:cs typeface="Calibri"/>
              </a:rPr>
              <a:t>can</a:t>
            </a:r>
            <a:r>
              <a:rPr b="0" spc="5" dirty="0">
                <a:latin typeface="Calibri"/>
                <a:cs typeface="Calibri"/>
              </a:rPr>
              <a:t> </a:t>
            </a:r>
            <a:r>
              <a:rPr b="0" dirty="0">
                <a:latin typeface="Calibri"/>
                <a:cs typeface="Calibri"/>
              </a:rPr>
              <a:t>see</a:t>
            </a:r>
            <a:r>
              <a:rPr b="0" spc="-10" dirty="0">
                <a:latin typeface="Calibri"/>
                <a:cs typeface="Calibri"/>
              </a:rPr>
              <a:t> </a:t>
            </a:r>
            <a:r>
              <a:rPr b="0" spc="-5" dirty="0">
                <a:latin typeface="Calibri"/>
                <a:cs typeface="Calibri"/>
              </a:rPr>
              <a:t>now</a:t>
            </a:r>
            <a:r>
              <a:rPr b="0" spc="-10" dirty="0">
                <a:latin typeface="Calibri"/>
                <a:cs typeface="Calibri"/>
              </a:rPr>
              <a:t> </a:t>
            </a:r>
            <a:r>
              <a:rPr b="0" spc="-5" dirty="0">
                <a:latin typeface="Calibri"/>
                <a:cs typeface="Calibri"/>
              </a:rPr>
              <a:t>how</a:t>
            </a:r>
            <a:r>
              <a:rPr b="0" dirty="0">
                <a:latin typeface="Calibri"/>
                <a:cs typeface="Calibri"/>
              </a:rPr>
              <a:t> </a:t>
            </a:r>
            <a:r>
              <a:rPr b="0" spc="-20" dirty="0">
                <a:latin typeface="Calibri"/>
                <a:cs typeface="Calibri"/>
              </a:rPr>
              <a:t>Kerberos</a:t>
            </a:r>
            <a:r>
              <a:rPr b="0" spc="-10" dirty="0">
                <a:latin typeface="Calibri"/>
                <a:cs typeface="Calibri"/>
              </a:rPr>
              <a:t> </a:t>
            </a:r>
            <a:r>
              <a:rPr b="0" spc="-5" dirty="0">
                <a:latin typeface="Calibri"/>
                <a:cs typeface="Calibri"/>
              </a:rPr>
              <a:t>fulfills</a:t>
            </a:r>
            <a:r>
              <a:rPr b="0" spc="5" dirty="0">
                <a:latin typeface="Calibri"/>
                <a:cs typeface="Calibri"/>
              </a:rPr>
              <a:t> </a:t>
            </a:r>
            <a:r>
              <a:rPr b="0" spc="-5" dirty="0">
                <a:latin typeface="Calibri"/>
                <a:cs typeface="Calibri"/>
              </a:rPr>
              <a:t>its</a:t>
            </a:r>
            <a:r>
              <a:rPr b="0" dirty="0">
                <a:latin typeface="Calibri"/>
                <a:cs typeface="Calibri"/>
              </a:rPr>
              <a:t> </a:t>
            </a:r>
            <a:r>
              <a:rPr b="0" spc="-5" dirty="0">
                <a:latin typeface="Calibri"/>
                <a:cs typeface="Calibri"/>
              </a:rPr>
              <a:t>goals</a:t>
            </a:r>
          </a:p>
        </p:txBody>
      </p:sp>
      <p:sp>
        <p:nvSpPr>
          <p:cNvPr id="3" name="object 3"/>
          <p:cNvSpPr txBox="1"/>
          <p:nvPr/>
        </p:nvSpPr>
        <p:spPr>
          <a:xfrm>
            <a:off x="1374139" y="2199132"/>
            <a:ext cx="9516110" cy="216535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b="1" spc="-5" dirty="0">
                <a:latin typeface="Calibri"/>
                <a:cs typeface="Calibri"/>
              </a:rPr>
              <a:t>Encryption</a:t>
            </a:r>
            <a:r>
              <a:rPr sz="2400" b="1" spc="-15" dirty="0">
                <a:latin typeface="Calibri"/>
                <a:cs typeface="Calibri"/>
              </a:rPr>
              <a:t> </a:t>
            </a:r>
            <a:r>
              <a:rPr sz="2400" spc="-15" dirty="0">
                <a:latin typeface="Calibri"/>
                <a:cs typeface="Calibri"/>
              </a:rPr>
              <a:t>prevents</a:t>
            </a:r>
            <a:r>
              <a:rPr sz="2400" spc="5" dirty="0">
                <a:latin typeface="Calibri"/>
                <a:cs typeface="Calibri"/>
              </a:rPr>
              <a:t> </a:t>
            </a:r>
            <a:r>
              <a:rPr sz="2400" spc="-5" dirty="0">
                <a:latin typeface="Calibri"/>
                <a:cs typeface="Calibri"/>
              </a:rPr>
              <a:t>MITM</a:t>
            </a:r>
            <a:r>
              <a:rPr sz="2400" spc="-10" dirty="0">
                <a:latin typeface="Calibri"/>
                <a:cs typeface="Calibri"/>
              </a:rPr>
              <a:t> </a:t>
            </a:r>
            <a:r>
              <a:rPr sz="2400" spc="-15" dirty="0">
                <a:latin typeface="Calibri"/>
                <a:cs typeface="Calibri"/>
              </a:rPr>
              <a:t>from </a:t>
            </a:r>
            <a:r>
              <a:rPr sz="2400" dirty="0">
                <a:latin typeface="Calibri"/>
                <a:cs typeface="Calibri"/>
              </a:rPr>
              <a:t>accessing</a:t>
            </a:r>
            <a:r>
              <a:rPr sz="2400" spc="-25" dirty="0">
                <a:latin typeface="Calibri"/>
                <a:cs typeface="Calibri"/>
              </a:rPr>
              <a:t> </a:t>
            </a:r>
            <a:r>
              <a:rPr sz="2400" spc="-30" dirty="0">
                <a:latin typeface="Calibri"/>
                <a:cs typeface="Calibri"/>
              </a:rPr>
              <a:t>keys</a:t>
            </a:r>
            <a:endParaRPr sz="2400">
              <a:latin typeface="Calibri"/>
              <a:cs typeface="Calibri"/>
            </a:endParaRPr>
          </a:p>
          <a:p>
            <a:pPr>
              <a:lnSpc>
                <a:spcPct val="100000"/>
              </a:lnSpc>
              <a:buFont typeface="Arial"/>
              <a:buChar char="•"/>
            </a:pPr>
            <a:endParaRPr sz="2300">
              <a:latin typeface="Calibri"/>
              <a:cs typeface="Calibri"/>
            </a:endParaRPr>
          </a:p>
          <a:p>
            <a:pPr marL="241300" indent="-228600">
              <a:lnSpc>
                <a:spcPct val="100000"/>
              </a:lnSpc>
              <a:buFont typeface="Arial"/>
              <a:buChar char="•"/>
              <a:tabLst>
                <a:tab pos="241300" algn="l"/>
              </a:tabLst>
            </a:pPr>
            <a:r>
              <a:rPr sz="2400" b="1" spc="-15" dirty="0">
                <a:latin typeface="Calibri"/>
                <a:cs typeface="Calibri"/>
              </a:rPr>
              <a:t>Authenticators</a:t>
            </a:r>
            <a:r>
              <a:rPr sz="2400" b="1" spc="15" dirty="0">
                <a:latin typeface="Calibri"/>
                <a:cs typeface="Calibri"/>
              </a:rPr>
              <a:t> </a:t>
            </a:r>
            <a:r>
              <a:rPr sz="2400" spc="-5" dirty="0">
                <a:latin typeface="Calibri"/>
                <a:cs typeface="Calibri"/>
              </a:rPr>
              <a:t>allow</a:t>
            </a:r>
            <a:r>
              <a:rPr sz="2400" spc="5" dirty="0">
                <a:latin typeface="Calibri"/>
                <a:cs typeface="Calibri"/>
              </a:rPr>
              <a:t> </a:t>
            </a:r>
            <a:r>
              <a:rPr sz="2400" spc="-5" dirty="0">
                <a:latin typeface="Calibri"/>
                <a:cs typeface="Calibri"/>
              </a:rPr>
              <a:t>principals</a:t>
            </a:r>
            <a:r>
              <a:rPr sz="2400" spc="-15" dirty="0">
                <a:latin typeface="Calibri"/>
                <a:cs typeface="Calibri"/>
              </a:rPr>
              <a:t> to </a:t>
            </a:r>
            <a:r>
              <a:rPr sz="2400" spc="-20" dirty="0">
                <a:latin typeface="Calibri"/>
                <a:cs typeface="Calibri"/>
              </a:rPr>
              <a:t>prove</a:t>
            </a:r>
            <a:r>
              <a:rPr sz="2400" spc="20" dirty="0">
                <a:latin typeface="Calibri"/>
                <a:cs typeface="Calibri"/>
              </a:rPr>
              <a:t> </a:t>
            </a:r>
            <a:r>
              <a:rPr sz="2400" spc="-5" dirty="0">
                <a:latin typeface="Calibri"/>
                <a:cs typeface="Calibri"/>
              </a:rPr>
              <a:t>they</a:t>
            </a:r>
            <a:r>
              <a:rPr sz="2400" dirty="0">
                <a:latin typeface="Calibri"/>
                <a:cs typeface="Calibri"/>
              </a:rPr>
              <a:t> </a:t>
            </a:r>
            <a:r>
              <a:rPr sz="2400" spc="-20" dirty="0">
                <a:latin typeface="Calibri"/>
                <a:cs typeface="Calibri"/>
              </a:rPr>
              <a:t>have</a:t>
            </a:r>
            <a:r>
              <a:rPr sz="2400" spc="10" dirty="0">
                <a:latin typeface="Calibri"/>
                <a:cs typeface="Calibri"/>
              </a:rPr>
              <a:t> </a:t>
            </a:r>
            <a:r>
              <a:rPr sz="2400" dirty="0">
                <a:latin typeface="Calibri"/>
                <a:cs typeface="Calibri"/>
              </a:rPr>
              <a:t>a </a:t>
            </a:r>
            <a:r>
              <a:rPr sz="2400" spc="-30" dirty="0">
                <a:latin typeface="Calibri"/>
                <a:cs typeface="Calibri"/>
              </a:rPr>
              <a:t>key</a:t>
            </a:r>
            <a:r>
              <a:rPr sz="2400" spc="-15" dirty="0">
                <a:latin typeface="Calibri"/>
                <a:cs typeface="Calibri"/>
              </a:rPr>
              <a:t> </a:t>
            </a:r>
            <a:r>
              <a:rPr sz="2400" spc="-5" dirty="0">
                <a:latin typeface="Calibri"/>
                <a:cs typeface="Calibri"/>
              </a:rPr>
              <a:t>without</a:t>
            </a:r>
            <a:r>
              <a:rPr sz="2400" spc="-15" dirty="0">
                <a:latin typeface="Calibri"/>
                <a:cs typeface="Calibri"/>
              </a:rPr>
              <a:t> </a:t>
            </a:r>
            <a:r>
              <a:rPr sz="2400" spc="-5" dirty="0">
                <a:latin typeface="Calibri"/>
                <a:cs typeface="Calibri"/>
              </a:rPr>
              <a:t>sending</a:t>
            </a:r>
            <a:r>
              <a:rPr sz="2400" spc="15" dirty="0">
                <a:latin typeface="Calibri"/>
                <a:cs typeface="Calibri"/>
              </a:rPr>
              <a:t> </a:t>
            </a:r>
            <a:r>
              <a:rPr sz="2400" dirty="0">
                <a:latin typeface="Calibri"/>
                <a:cs typeface="Calibri"/>
              </a:rPr>
              <a:t>it</a:t>
            </a:r>
            <a:endParaRPr sz="2400">
              <a:latin typeface="Calibri"/>
              <a:cs typeface="Calibri"/>
            </a:endParaRPr>
          </a:p>
          <a:p>
            <a:pPr>
              <a:lnSpc>
                <a:spcPct val="100000"/>
              </a:lnSpc>
              <a:spcBef>
                <a:spcPts val="20"/>
              </a:spcBef>
              <a:buFont typeface="Arial"/>
              <a:buChar char="•"/>
            </a:pPr>
            <a:endParaRPr sz="2550">
              <a:latin typeface="Calibri"/>
              <a:cs typeface="Calibri"/>
            </a:endParaRPr>
          </a:p>
          <a:p>
            <a:pPr marL="240665" marR="245110" indent="-228600">
              <a:lnSpc>
                <a:spcPts val="2590"/>
              </a:lnSpc>
              <a:buFont typeface="Arial"/>
              <a:buChar char="•"/>
              <a:tabLst>
                <a:tab pos="241300" algn="l"/>
              </a:tabLst>
            </a:pPr>
            <a:r>
              <a:rPr sz="2400" spc="-5" dirty="0">
                <a:latin typeface="Calibri"/>
                <a:cs typeface="Calibri"/>
              </a:rPr>
              <a:t>The </a:t>
            </a:r>
            <a:r>
              <a:rPr sz="2400" b="1" spc="-5" dirty="0">
                <a:latin typeface="Calibri"/>
                <a:cs typeface="Calibri"/>
              </a:rPr>
              <a:t>KDC's knowledge </a:t>
            </a:r>
            <a:r>
              <a:rPr sz="2400" b="1" dirty="0">
                <a:latin typeface="Calibri"/>
                <a:cs typeface="Calibri"/>
              </a:rPr>
              <a:t>of </a:t>
            </a:r>
            <a:r>
              <a:rPr sz="2400" b="1" spc="-5" dirty="0">
                <a:latin typeface="Calibri"/>
                <a:cs typeface="Calibri"/>
              </a:rPr>
              <a:t>every long-term </a:t>
            </a:r>
            <a:r>
              <a:rPr sz="2400" b="1" spc="-30" dirty="0">
                <a:latin typeface="Calibri"/>
                <a:cs typeface="Calibri"/>
              </a:rPr>
              <a:t>key </a:t>
            </a:r>
            <a:r>
              <a:rPr sz="2400" spc="-10" dirty="0">
                <a:latin typeface="Calibri"/>
                <a:cs typeface="Calibri"/>
              </a:rPr>
              <a:t>allows </a:t>
            </a:r>
            <a:r>
              <a:rPr sz="2400" dirty="0">
                <a:latin typeface="Calibri"/>
                <a:cs typeface="Calibri"/>
              </a:rPr>
              <a:t>it </a:t>
            </a:r>
            <a:r>
              <a:rPr sz="2400" spc="-15" dirty="0">
                <a:latin typeface="Calibri"/>
                <a:cs typeface="Calibri"/>
              </a:rPr>
              <a:t>to </a:t>
            </a:r>
            <a:r>
              <a:rPr sz="2400" spc="-5" dirty="0">
                <a:latin typeface="Calibri"/>
                <a:cs typeface="Calibri"/>
              </a:rPr>
              <a:t>send encrypted </a:t>
            </a:r>
            <a:r>
              <a:rPr sz="2400" spc="-530" dirty="0">
                <a:latin typeface="Calibri"/>
                <a:cs typeface="Calibri"/>
              </a:rPr>
              <a:t> </a:t>
            </a:r>
            <a:r>
              <a:rPr sz="2400" spc="-10" dirty="0">
                <a:latin typeface="Calibri"/>
                <a:cs typeface="Calibri"/>
              </a:rPr>
              <a:t>blobs that</a:t>
            </a:r>
            <a:r>
              <a:rPr sz="2400" spc="-5" dirty="0">
                <a:latin typeface="Calibri"/>
                <a:cs typeface="Calibri"/>
              </a:rPr>
              <a:t> only</a:t>
            </a:r>
            <a:r>
              <a:rPr sz="2400" spc="-10" dirty="0">
                <a:latin typeface="Calibri"/>
                <a:cs typeface="Calibri"/>
              </a:rPr>
              <a:t> </a:t>
            </a:r>
            <a:r>
              <a:rPr sz="2400" dirty="0">
                <a:latin typeface="Calibri"/>
                <a:cs typeface="Calibri"/>
              </a:rPr>
              <a:t>the </a:t>
            </a:r>
            <a:r>
              <a:rPr sz="2400" spc="-10" dirty="0">
                <a:latin typeface="Calibri"/>
                <a:cs typeface="Calibri"/>
              </a:rPr>
              <a:t>intended</a:t>
            </a:r>
            <a:r>
              <a:rPr sz="2400" spc="-5" dirty="0">
                <a:latin typeface="Calibri"/>
                <a:cs typeface="Calibri"/>
              </a:rPr>
              <a:t> principal</a:t>
            </a:r>
            <a:r>
              <a:rPr sz="2400" spc="-10" dirty="0">
                <a:latin typeface="Calibri"/>
                <a:cs typeface="Calibri"/>
              </a:rPr>
              <a:t> can</a:t>
            </a:r>
            <a:r>
              <a:rPr sz="2400" spc="-5" dirty="0">
                <a:latin typeface="Calibri"/>
                <a:cs typeface="Calibri"/>
              </a:rPr>
              <a:t> </a:t>
            </a:r>
            <a:r>
              <a:rPr sz="2400" dirty="0">
                <a:latin typeface="Calibri"/>
                <a:cs typeface="Calibri"/>
              </a:rPr>
              <a:t>decrypt</a:t>
            </a:r>
            <a:r>
              <a:rPr sz="2400" spc="-30" dirty="0">
                <a:latin typeface="Calibri"/>
                <a:cs typeface="Calibri"/>
              </a:rPr>
              <a:t> </a:t>
            </a:r>
            <a:r>
              <a:rPr sz="2400" spc="-5" dirty="0">
                <a:latin typeface="Calibri"/>
                <a:cs typeface="Calibri"/>
              </a:rPr>
              <a:t>and </a:t>
            </a:r>
            <a:r>
              <a:rPr sz="2400" spc="-10" dirty="0">
                <a:latin typeface="Calibri"/>
                <a:cs typeface="Calibri"/>
              </a:rPr>
              <a:t>read</a:t>
            </a:r>
            <a:endParaRPr sz="2400">
              <a:latin typeface="Calibri"/>
              <a:cs typeface="Calibri"/>
            </a:endParaRPr>
          </a:p>
        </p:txBody>
      </p:sp>
      <p:sp>
        <p:nvSpPr>
          <p:cNvPr id="8" name="Footer Placeholder 7">
            <a:extLst>
              <a:ext uri="{FF2B5EF4-FFF2-40B4-BE49-F238E27FC236}">
                <a16:creationId xmlns:a16="http://schemas.microsoft.com/office/drawing/2014/main" id="{21771705-00EB-4753-A285-07304135F924}"/>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97097"/>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363505"/>
            <a:ext cx="9655175" cy="4689475"/>
          </a:xfrm>
          <a:prstGeom prst="rect">
            <a:avLst/>
          </a:prstGeom>
        </p:spPr>
        <p:txBody>
          <a:bodyPr vert="horz" wrap="square" lIns="0" tIns="12065" rIns="0" bIns="0" rtlCol="0">
            <a:spAutoFit/>
          </a:bodyPr>
          <a:lstStyle/>
          <a:p>
            <a:pPr marL="424180" indent="-411480">
              <a:lnSpc>
                <a:spcPts val="3329"/>
              </a:lnSpc>
              <a:spcBef>
                <a:spcPts val="95"/>
              </a:spcBef>
              <a:buFont typeface="Arial"/>
              <a:buChar char="•"/>
              <a:tabLst>
                <a:tab pos="423545" algn="l"/>
                <a:tab pos="424180" algn="l"/>
              </a:tabLst>
            </a:pPr>
            <a:r>
              <a:rPr sz="2800" spc="-15" dirty="0">
                <a:latin typeface="Calibri"/>
                <a:cs typeface="Calibri"/>
              </a:rPr>
              <a:t>“Related”</a:t>
            </a:r>
            <a:r>
              <a:rPr sz="2800" spc="-5" dirty="0">
                <a:latin typeface="Calibri"/>
                <a:cs typeface="Calibri"/>
              </a:rPr>
              <a:t> </a:t>
            </a:r>
            <a:r>
              <a:rPr sz="2800" spc="-10" dirty="0">
                <a:latin typeface="Calibri"/>
                <a:cs typeface="Calibri"/>
              </a:rPr>
              <a:t>because</a:t>
            </a:r>
            <a:r>
              <a:rPr sz="2800" spc="30" dirty="0">
                <a:latin typeface="Calibri"/>
                <a:cs typeface="Calibri"/>
              </a:rPr>
              <a:t> </a:t>
            </a:r>
            <a:r>
              <a:rPr sz="2800" spc="-20" dirty="0">
                <a:latin typeface="Calibri"/>
                <a:cs typeface="Calibri"/>
              </a:rPr>
              <a:t>many</a:t>
            </a:r>
            <a:r>
              <a:rPr sz="2800" dirty="0">
                <a:latin typeface="Calibri"/>
                <a:cs typeface="Calibri"/>
              </a:rPr>
              <a:t> </a:t>
            </a:r>
            <a:r>
              <a:rPr sz="2800" spc="-5" dirty="0">
                <a:latin typeface="Calibri"/>
                <a:cs typeface="Calibri"/>
              </a:rPr>
              <a:t>of</a:t>
            </a:r>
            <a:r>
              <a:rPr sz="2800" spc="5" dirty="0">
                <a:latin typeface="Calibri"/>
                <a:cs typeface="Calibri"/>
              </a:rPr>
              <a:t> </a:t>
            </a:r>
            <a:r>
              <a:rPr sz="2800" spc="-5" dirty="0">
                <a:latin typeface="Calibri"/>
                <a:cs typeface="Calibri"/>
              </a:rPr>
              <a:t>these</a:t>
            </a:r>
            <a:r>
              <a:rPr sz="2800" spc="20" dirty="0">
                <a:latin typeface="Calibri"/>
                <a:cs typeface="Calibri"/>
              </a:rPr>
              <a:t> </a:t>
            </a:r>
            <a:r>
              <a:rPr sz="2800" spc="-20" dirty="0">
                <a:latin typeface="Calibri"/>
                <a:cs typeface="Calibri"/>
              </a:rPr>
              <a:t>are</a:t>
            </a:r>
            <a:r>
              <a:rPr sz="2800" spc="5" dirty="0">
                <a:latin typeface="Calibri"/>
                <a:cs typeface="Calibri"/>
              </a:rPr>
              <a:t> </a:t>
            </a:r>
            <a:r>
              <a:rPr sz="2800" spc="-5" dirty="0">
                <a:latin typeface="Calibri"/>
                <a:cs typeface="Calibri"/>
              </a:rPr>
              <a:t>not</a:t>
            </a:r>
            <a:r>
              <a:rPr sz="2800" spc="20" dirty="0">
                <a:latin typeface="Calibri"/>
                <a:cs typeface="Calibri"/>
              </a:rPr>
              <a:t> </a:t>
            </a:r>
            <a:r>
              <a:rPr sz="2800" spc="-20" dirty="0">
                <a:latin typeface="Calibri"/>
                <a:cs typeface="Calibri"/>
              </a:rPr>
              <a:t>Kerberos'</a:t>
            </a:r>
            <a:r>
              <a:rPr sz="2800" spc="10" dirty="0">
                <a:latin typeface="Calibri"/>
                <a:cs typeface="Calibri"/>
              </a:rPr>
              <a:t> </a:t>
            </a:r>
            <a:r>
              <a:rPr sz="2800" spc="-20" dirty="0">
                <a:latin typeface="Calibri"/>
                <a:cs typeface="Calibri"/>
              </a:rPr>
              <a:t>fault</a:t>
            </a:r>
            <a:endParaRPr sz="2800">
              <a:latin typeface="Calibri"/>
              <a:cs typeface="Calibri"/>
            </a:endParaRPr>
          </a:p>
          <a:p>
            <a:pPr marL="698500" lvl="1" indent="-228600">
              <a:lnSpc>
                <a:spcPts val="2810"/>
              </a:lnSpc>
              <a:buFont typeface="Arial"/>
              <a:buChar char="•"/>
              <a:tabLst>
                <a:tab pos="698500" algn="l"/>
              </a:tabLst>
            </a:pPr>
            <a:r>
              <a:rPr sz="2400" spc="-5" dirty="0">
                <a:latin typeface="Calibri"/>
                <a:cs typeface="Calibri"/>
              </a:rPr>
              <a:t>Or</a:t>
            </a:r>
            <a:r>
              <a:rPr sz="2400" spc="-10" dirty="0">
                <a:latin typeface="Calibri"/>
                <a:cs typeface="Calibri"/>
              </a:rPr>
              <a:t> </a:t>
            </a:r>
            <a:r>
              <a:rPr sz="2400" spc="-5" dirty="0">
                <a:latin typeface="Calibri"/>
                <a:cs typeface="Calibri"/>
              </a:rPr>
              <a:t>they</a:t>
            </a:r>
            <a:r>
              <a:rPr sz="2400" spc="-15" dirty="0">
                <a:latin typeface="Calibri"/>
                <a:cs typeface="Calibri"/>
              </a:rPr>
              <a:t> are</a:t>
            </a:r>
            <a:r>
              <a:rPr sz="2400" spc="-10" dirty="0">
                <a:latin typeface="Calibri"/>
                <a:cs typeface="Calibri"/>
              </a:rPr>
              <a:t> </a:t>
            </a:r>
            <a:r>
              <a:rPr sz="2400" spc="-5" dirty="0">
                <a:latin typeface="Calibri"/>
                <a:cs typeface="Calibri"/>
              </a:rPr>
              <a:t>acknowledged</a:t>
            </a:r>
            <a:r>
              <a:rPr sz="2400" spc="-25" dirty="0">
                <a:latin typeface="Calibri"/>
                <a:cs typeface="Calibri"/>
              </a:rPr>
              <a:t> </a:t>
            </a:r>
            <a:r>
              <a:rPr sz="2400" spc="-5" dirty="0">
                <a:latin typeface="Calibri"/>
                <a:cs typeface="Calibri"/>
              </a:rPr>
              <a:t>design</a:t>
            </a:r>
            <a:r>
              <a:rPr sz="2400" spc="-10" dirty="0">
                <a:latin typeface="Calibri"/>
                <a:cs typeface="Calibri"/>
              </a:rPr>
              <a:t> </a:t>
            </a:r>
            <a:r>
              <a:rPr sz="2400" dirty="0">
                <a:latin typeface="Calibri"/>
                <a:cs typeface="Calibri"/>
              </a:rPr>
              <a:t>choices</a:t>
            </a:r>
            <a:endParaRPr sz="2400">
              <a:latin typeface="Calibri"/>
              <a:cs typeface="Calibri"/>
            </a:endParaRPr>
          </a:p>
          <a:p>
            <a:pPr marL="698500" lvl="1" indent="-228600">
              <a:lnSpc>
                <a:spcPts val="2840"/>
              </a:lnSpc>
              <a:buFont typeface="Arial"/>
              <a:buChar char="•"/>
              <a:tabLst>
                <a:tab pos="698500" algn="l"/>
              </a:tabLst>
            </a:pPr>
            <a:r>
              <a:rPr sz="2400" spc="-5" dirty="0">
                <a:latin typeface="Calibri"/>
                <a:cs typeface="Calibri"/>
              </a:rPr>
              <a:t>Nevertheless,</a:t>
            </a:r>
            <a:r>
              <a:rPr sz="2400" spc="-10" dirty="0">
                <a:latin typeface="Calibri"/>
                <a:cs typeface="Calibri"/>
              </a:rPr>
              <a:t> </a:t>
            </a:r>
            <a:r>
              <a:rPr sz="2400" spc="-5" dirty="0">
                <a:latin typeface="Calibri"/>
                <a:cs typeface="Calibri"/>
              </a:rPr>
              <a:t>they</a:t>
            </a:r>
            <a:r>
              <a:rPr sz="2400" spc="-15" dirty="0">
                <a:latin typeface="Calibri"/>
                <a:cs typeface="Calibri"/>
              </a:rPr>
              <a:t> are</a:t>
            </a:r>
            <a:r>
              <a:rPr sz="2400" dirty="0">
                <a:latin typeface="Calibri"/>
                <a:cs typeface="Calibri"/>
              </a:rPr>
              <a:t> </a:t>
            </a:r>
            <a:r>
              <a:rPr sz="2400" spc="-5" dirty="0">
                <a:latin typeface="Calibri"/>
                <a:cs typeface="Calibri"/>
              </a:rPr>
              <a:t>vulnerabilities</a:t>
            </a:r>
            <a:r>
              <a:rPr sz="2400" spc="-15" dirty="0">
                <a:latin typeface="Calibri"/>
                <a:cs typeface="Calibri"/>
              </a:rPr>
              <a:t> we</a:t>
            </a:r>
            <a:r>
              <a:rPr sz="2400" dirty="0">
                <a:latin typeface="Calibri"/>
                <a:cs typeface="Calibri"/>
              </a:rPr>
              <a:t> </a:t>
            </a:r>
            <a:r>
              <a:rPr sz="2400" spc="-5" dirty="0">
                <a:latin typeface="Calibri"/>
                <a:cs typeface="Calibri"/>
              </a:rPr>
              <a:t>should</a:t>
            </a:r>
            <a:r>
              <a:rPr sz="2400" spc="-10" dirty="0">
                <a:latin typeface="Calibri"/>
                <a:cs typeface="Calibri"/>
              </a:rPr>
              <a:t> </a:t>
            </a:r>
            <a:r>
              <a:rPr sz="2400" spc="-5" dirty="0">
                <a:latin typeface="Calibri"/>
                <a:cs typeface="Calibri"/>
              </a:rPr>
              <a:t>be</a:t>
            </a:r>
            <a:r>
              <a:rPr sz="2400" dirty="0">
                <a:latin typeface="Calibri"/>
                <a:cs typeface="Calibri"/>
              </a:rPr>
              <a:t> </a:t>
            </a:r>
            <a:r>
              <a:rPr sz="2400" spc="-15" dirty="0">
                <a:latin typeface="Calibri"/>
                <a:cs typeface="Calibri"/>
              </a:rPr>
              <a:t>aware </a:t>
            </a:r>
            <a:r>
              <a:rPr sz="2400" spc="-10" dirty="0">
                <a:latin typeface="Calibri"/>
                <a:cs typeface="Calibri"/>
              </a:rPr>
              <a:t>of</a:t>
            </a:r>
            <a:endParaRPr sz="2400">
              <a:latin typeface="Calibri"/>
              <a:cs typeface="Calibri"/>
            </a:endParaRPr>
          </a:p>
          <a:p>
            <a:pPr lvl="1">
              <a:lnSpc>
                <a:spcPct val="100000"/>
              </a:lnSpc>
              <a:buFont typeface="Arial"/>
              <a:buChar char="•"/>
            </a:pPr>
            <a:endParaRPr sz="2150">
              <a:latin typeface="Calibri"/>
              <a:cs typeface="Calibri"/>
            </a:endParaRPr>
          </a:p>
          <a:p>
            <a:pPr marL="424180" indent="-411480">
              <a:lnSpc>
                <a:spcPts val="3325"/>
              </a:lnSpc>
              <a:buFont typeface="Arial"/>
              <a:buChar char="•"/>
              <a:tabLst>
                <a:tab pos="423545" algn="l"/>
                <a:tab pos="424180" algn="l"/>
              </a:tabLst>
            </a:pPr>
            <a:r>
              <a:rPr sz="2800" spc="-10" dirty="0">
                <a:latin typeface="Calibri"/>
                <a:cs typeface="Calibri"/>
              </a:rPr>
              <a:t>Breaking</a:t>
            </a:r>
            <a:r>
              <a:rPr sz="2800" spc="-5" dirty="0">
                <a:latin typeface="Calibri"/>
                <a:cs typeface="Calibri"/>
              </a:rPr>
              <a:t> </a:t>
            </a:r>
            <a:r>
              <a:rPr sz="2800" spc="-20" dirty="0">
                <a:latin typeface="Calibri"/>
                <a:cs typeface="Calibri"/>
              </a:rPr>
              <a:t>Kerberos</a:t>
            </a:r>
            <a:r>
              <a:rPr sz="2800" dirty="0">
                <a:latin typeface="Calibri"/>
                <a:cs typeface="Calibri"/>
              </a:rPr>
              <a:t> </a:t>
            </a:r>
            <a:r>
              <a:rPr sz="2800" spc="-10" dirty="0">
                <a:latin typeface="Calibri"/>
                <a:cs typeface="Calibri"/>
              </a:rPr>
              <a:t>assumptions</a:t>
            </a:r>
            <a:endParaRPr sz="2800">
              <a:latin typeface="Calibri"/>
              <a:cs typeface="Calibri"/>
            </a:endParaRPr>
          </a:p>
          <a:p>
            <a:pPr marL="698500" lvl="1" indent="-228600">
              <a:lnSpc>
                <a:spcPts val="2845"/>
              </a:lnSpc>
              <a:buFont typeface="Arial"/>
              <a:buChar char="•"/>
              <a:tabLst>
                <a:tab pos="698500" algn="l"/>
              </a:tabLst>
            </a:pPr>
            <a:r>
              <a:rPr sz="2400" b="1" spc="-5" dirty="0">
                <a:latin typeface="Calibri"/>
                <a:cs typeface="Calibri"/>
              </a:rPr>
              <a:t>Secure</a:t>
            </a:r>
            <a:r>
              <a:rPr sz="2400" b="1" spc="-20" dirty="0">
                <a:latin typeface="Calibri"/>
                <a:cs typeface="Calibri"/>
              </a:rPr>
              <a:t> </a:t>
            </a:r>
            <a:r>
              <a:rPr sz="2400" b="1" spc="-5" dirty="0">
                <a:latin typeface="Calibri"/>
                <a:cs typeface="Calibri"/>
              </a:rPr>
              <a:t>DNS</a:t>
            </a:r>
            <a:r>
              <a:rPr sz="2400" b="1" spc="-10" dirty="0">
                <a:latin typeface="Calibri"/>
                <a:cs typeface="Calibri"/>
              </a:rPr>
              <a:t> </a:t>
            </a:r>
            <a:r>
              <a:rPr sz="2400" dirty="0">
                <a:latin typeface="Calibri"/>
                <a:cs typeface="Calibri"/>
              </a:rPr>
              <a:t>is</a:t>
            </a:r>
            <a:r>
              <a:rPr sz="2400" spc="-10" dirty="0">
                <a:latin typeface="Calibri"/>
                <a:cs typeface="Calibri"/>
              </a:rPr>
              <a:t> required</a:t>
            </a:r>
            <a:r>
              <a:rPr sz="2400" spc="-5" dirty="0">
                <a:latin typeface="Calibri"/>
                <a:cs typeface="Calibri"/>
              </a:rPr>
              <a:t> </a:t>
            </a:r>
            <a:r>
              <a:rPr sz="2400" spc="-20" dirty="0">
                <a:latin typeface="Calibri"/>
                <a:cs typeface="Calibri"/>
              </a:rPr>
              <a:t>for</a:t>
            </a:r>
            <a:r>
              <a:rPr sz="2400" spc="-5" dirty="0">
                <a:latin typeface="Calibri"/>
                <a:cs typeface="Calibri"/>
              </a:rPr>
              <a:t> </a:t>
            </a:r>
            <a:r>
              <a:rPr sz="2400" spc="-15" dirty="0">
                <a:latin typeface="Calibri"/>
                <a:cs typeface="Calibri"/>
              </a:rPr>
              <a:t>Kerberos</a:t>
            </a:r>
            <a:r>
              <a:rPr sz="2400" spc="-10" dirty="0">
                <a:latin typeface="Calibri"/>
                <a:cs typeface="Calibri"/>
              </a:rPr>
              <a:t> </a:t>
            </a:r>
            <a:r>
              <a:rPr sz="2400" spc="-15" dirty="0">
                <a:latin typeface="Calibri"/>
                <a:cs typeface="Calibri"/>
              </a:rPr>
              <a:t>to</a:t>
            </a:r>
            <a:r>
              <a:rPr sz="2400" spc="-10" dirty="0">
                <a:latin typeface="Calibri"/>
                <a:cs typeface="Calibri"/>
              </a:rPr>
              <a:t> </a:t>
            </a:r>
            <a:r>
              <a:rPr sz="2400" spc="-20" dirty="0">
                <a:latin typeface="Calibri"/>
                <a:cs typeface="Calibri"/>
              </a:rPr>
              <a:t>operate</a:t>
            </a:r>
            <a:endParaRPr sz="2400">
              <a:latin typeface="Calibri"/>
              <a:cs typeface="Calibri"/>
            </a:endParaRPr>
          </a:p>
          <a:p>
            <a:pPr marL="1155700" lvl="2" indent="-229235">
              <a:lnSpc>
                <a:spcPct val="100000"/>
              </a:lnSpc>
              <a:spcBef>
                <a:spcPts val="40"/>
              </a:spcBef>
              <a:buFont typeface="Arial"/>
              <a:buChar char="•"/>
              <a:tabLst>
                <a:tab pos="1155065" algn="l"/>
                <a:tab pos="1155700" algn="l"/>
              </a:tabLst>
            </a:pPr>
            <a:r>
              <a:rPr sz="2000" dirty="0">
                <a:latin typeface="Calibri"/>
                <a:cs typeface="Calibri"/>
              </a:rPr>
              <a:t>DNS</a:t>
            </a:r>
            <a:r>
              <a:rPr sz="2000" spc="-25" dirty="0">
                <a:latin typeface="Calibri"/>
                <a:cs typeface="Calibri"/>
              </a:rPr>
              <a:t> </a:t>
            </a:r>
            <a:r>
              <a:rPr sz="2000" spc="-5" dirty="0">
                <a:latin typeface="Calibri"/>
                <a:cs typeface="Calibri"/>
              </a:rPr>
              <a:t>is</a:t>
            </a:r>
            <a:r>
              <a:rPr sz="2000" spc="10" dirty="0">
                <a:latin typeface="Calibri"/>
                <a:cs typeface="Calibri"/>
              </a:rPr>
              <a:t> </a:t>
            </a:r>
            <a:r>
              <a:rPr sz="2000" spc="-10" dirty="0">
                <a:latin typeface="Calibri"/>
                <a:cs typeface="Calibri"/>
              </a:rPr>
              <a:t>often </a:t>
            </a:r>
            <a:r>
              <a:rPr sz="2000" dirty="0">
                <a:latin typeface="Calibri"/>
                <a:cs typeface="Calibri"/>
              </a:rPr>
              <a:t>not</a:t>
            </a:r>
            <a:r>
              <a:rPr sz="2000" spc="-10" dirty="0">
                <a:latin typeface="Calibri"/>
                <a:cs typeface="Calibri"/>
              </a:rPr>
              <a:t> </a:t>
            </a:r>
            <a:r>
              <a:rPr sz="2000" spc="-5" dirty="0">
                <a:latin typeface="Calibri"/>
                <a:cs typeface="Calibri"/>
              </a:rPr>
              <a:t>secure,</a:t>
            </a:r>
            <a:r>
              <a:rPr sz="2000" spc="5" dirty="0">
                <a:latin typeface="Calibri"/>
                <a:cs typeface="Calibri"/>
              </a:rPr>
              <a:t> </a:t>
            </a:r>
            <a:r>
              <a:rPr sz="2000" spc="-5" dirty="0">
                <a:latin typeface="Calibri"/>
                <a:cs typeface="Calibri"/>
              </a:rPr>
              <a:t>so</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can</a:t>
            </a:r>
            <a:r>
              <a:rPr sz="2000" spc="-15" dirty="0">
                <a:latin typeface="Calibri"/>
                <a:cs typeface="Calibri"/>
              </a:rPr>
              <a:t> </a:t>
            </a:r>
            <a:r>
              <a:rPr sz="2000" spc="-5" dirty="0">
                <a:latin typeface="Calibri"/>
                <a:cs typeface="Calibri"/>
              </a:rPr>
              <a:t>definitely</a:t>
            </a:r>
            <a:r>
              <a:rPr sz="2000" spc="5" dirty="0">
                <a:latin typeface="Calibri"/>
                <a:cs typeface="Calibri"/>
              </a:rPr>
              <a:t> </a:t>
            </a:r>
            <a:r>
              <a:rPr sz="2000" dirty="0">
                <a:latin typeface="Calibri"/>
                <a:cs typeface="Calibri"/>
              </a:rPr>
              <a:t>be a</a:t>
            </a:r>
            <a:r>
              <a:rPr sz="2000" spc="-10" dirty="0">
                <a:latin typeface="Calibri"/>
                <a:cs typeface="Calibri"/>
              </a:rPr>
              <a:t> problem</a:t>
            </a:r>
            <a:endParaRPr sz="2000">
              <a:latin typeface="Calibri"/>
              <a:cs typeface="Calibri"/>
            </a:endParaRPr>
          </a:p>
          <a:p>
            <a:pPr lvl="2">
              <a:lnSpc>
                <a:spcPct val="100000"/>
              </a:lnSpc>
              <a:spcBef>
                <a:spcPts val="10"/>
              </a:spcBef>
              <a:buFont typeface="Arial"/>
              <a:buChar char="•"/>
            </a:pPr>
            <a:endParaRPr sz="1950">
              <a:latin typeface="Calibri"/>
              <a:cs typeface="Calibri"/>
            </a:endParaRPr>
          </a:p>
          <a:p>
            <a:pPr marL="698500" marR="5080" lvl="1" indent="-228600">
              <a:lnSpc>
                <a:spcPts val="2300"/>
              </a:lnSpc>
              <a:buFont typeface="Arial"/>
              <a:buChar char="•"/>
              <a:tabLst>
                <a:tab pos="698500" algn="l"/>
              </a:tabLst>
            </a:pPr>
            <a:r>
              <a:rPr sz="2400" spc="-5" dirty="0">
                <a:latin typeface="Calibri"/>
                <a:cs typeface="Calibri"/>
              </a:rPr>
              <a:t>Should </a:t>
            </a:r>
            <a:r>
              <a:rPr sz="2400" spc="-20" dirty="0">
                <a:latin typeface="Calibri"/>
                <a:cs typeface="Calibri"/>
              </a:rPr>
              <a:t>always </a:t>
            </a:r>
            <a:r>
              <a:rPr sz="2400" spc="-5" dirty="0">
                <a:latin typeface="Calibri"/>
                <a:cs typeface="Calibri"/>
              </a:rPr>
              <a:t>use principal </a:t>
            </a:r>
            <a:r>
              <a:rPr sz="2400" dirty="0">
                <a:latin typeface="Calibri"/>
                <a:cs typeface="Calibri"/>
              </a:rPr>
              <a:t>names when </a:t>
            </a:r>
            <a:r>
              <a:rPr sz="2400" spc="-5" dirty="0">
                <a:latin typeface="Calibri"/>
                <a:cs typeface="Calibri"/>
              </a:rPr>
              <a:t>connecting </a:t>
            </a:r>
            <a:r>
              <a:rPr sz="2400" spc="-15" dirty="0">
                <a:latin typeface="Calibri"/>
                <a:cs typeface="Calibri"/>
              </a:rPr>
              <a:t>to </a:t>
            </a:r>
            <a:r>
              <a:rPr sz="2400" spc="-10" dirty="0">
                <a:latin typeface="Calibri"/>
                <a:cs typeface="Calibri"/>
              </a:rPr>
              <a:t>resources, </a:t>
            </a:r>
            <a:r>
              <a:rPr sz="2400" b="1" dirty="0">
                <a:latin typeface="Calibri"/>
                <a:cs typeface="Calibri"/>
              </a:rPr>
              <a:t>not </a:t>
            </a:r>
            <a:r>
              <a:rPr sz="2400" b="1" spc="-5" dirty="0">
                <a:latin typeface="Calibri"/>
                <a:cs typeface="Calibri"/>
              </a:rPr>
              <a:t>IP </a:t>
            </a:r>
            <a:r>
              <a:rPr sz="2400" b="1" spc="-530" dirty="0">
                <a:latin typeface="Calibri"/>
                <a:cs typeface="Calibri"/>
              </a:rPr>
              <a:t> </a:t>
            </a:r>
            <a:r>
              <a:rPr sz="2400" b="1" spc="-5" dirty="0">
                <a:latin typeface="Calibri"/>
                <a:cs typeface="Calibri"/>
              </a:rPr>
              <a:t>addresses</a:t>
            </a:r>
            <a:endParaRPr sz="2400">
              <a:latin typeface="Calibri"/>
              <a:cs typeface="Calibri"/>
            </a:endParaRPr>
          </a:p>
          <a:p>
            <a:pPr marL="1155700" lvl="2" indent="-229235">
              <a:lnSpc>
                <a:spcPct val="100000"/>
              </a:lnSpc>
              <a:spcBef>
                <a:spcPts val="55"/>
              </a:spcBef>
              <a:buFont typeface="Arial"/>
              <a:buChar char="•"/>
              <a:tabLst>
                <a:tab pos="1155065" algn="l"/>
                <a:tab pos="1155700" algn="l"/>
              </a:tabLst>
            </a:pPr>
            <a:r>
              <a:rPr sz="2000" spc="-10" dirty="0">
                <a:latin typeface="Calibri"/>
                <a:cs typeface="Calibri"/>
              </a:rPr>
              <a:t>Kerberos</a:t>
            </a:r>
            <a:r>
              <a:rPr sz="2000" spc="-5" dirty="0">
                <a:latin typeface="Calibri"/>
                <a:cs typeface="Calibri"/>
              </a:rPr>
              <a:t> does</a:t>
            </a:r>
            <a:r>
              <a:rPr sz="2000" spc="5" dirty="0">
                <a:latin typeface="Calibri"/>
                <a:cs typeface="Calibri"/>
              </a:rPr>
              <a:t> </a:t>
            </a:r>
            <a:r>
              <a:rPr sz="2000" dirty="0">
                <a:latin typeface="Calibri"/>
                <a:cs typeface="Calibri"/>
              </a:rPr>
              <a:t>not</a:t>
            </a:r>
            <a:r>
              <a:rPr sz="2000" spc="-20" dirty="0">
                <a:latin typeface="Calibri"/>
                <a:cs typeface="Calibri"/>
              </a:rPr>
              <a:t> </a:t>
            </a:r>
            <a:r>
              <a:rPr sz="2000" spc="-10" dirty="0">
                <a:latin typeface="Calibri"/>
                <a:cs typeface="Calibri"/>
              </a:rPr>
              <a:t>track</a:t>
            </a:r>
            <a:r>
              <a:rPr sz="2000" spc="5" dirty="0">
                <a:latin typeface="Calibri"/>
                <a:cs typeface="Calibri"/>
              </a:rPr>
              <a:t> </a:t>
            </a:r>
            <a:r>
              <a:rPr sz="2000" spc="-5" dirty="0">
                <a:latin typeface="Calibri"/>
                <a:cs typeface="Calibri"/>
              </a:rPr>
              <a:t>IP</a:t>
            </a:r>
            <a:r>
              <a:rPr sz="2000" dirty="0">
                <a:latin typeface="Calibri"/>
                <a:cs typeface="Calibri"/>
              </a:rPr>
              <a:t> </a:t>
            </a:r>
            <a:r>
              <a:rPr sz="2000" spc="-5" dirty="0">
                <a:latin typeface="Calibri"/>
                <a:cs typeface="Calibri"/>
              </a:rPr>
              <a:t>addresses</a:t>
            </a:r>
            <a:r>
              <a:rPr sz="2000" spc="15" dirty="0">
                <a:latin typeface="Calibri"/>
                <a:cs typeface="Calibri"/>
              </a:rPr>
              <a:t> </a:t>
            </a:r>
            <a:r>
              <a:rPr sz="2000" spc="-15" dirty="0">
                <a:latin typeface="Calibri"/>
                <a:cs typeface="Calibri"/>
              </a:rPr>
              <a:t>for</a:t>
            </a:r>
            <a:r>
              <a:rPr sz="2000" spc="-10" dirty="0">
                <a:latin typeface="Calibri"/>
                <a:cs typeface="Calibri"/>
              </a:rPr>
              <a:t> </a:t>
            </a:r>
            <a:r>
              <a:rPr sz="2000" spc="-5" dirty="0">
                <a:latin typeface="Calibri"/>
                <a:cs typeface="Calibri"/>
              </a:rPr>
              <a:t>principals</a:t>
            </a:r>
            <a:r>
              <a:rPr sz="2000" spc="10" dirty="0">
                <a:latin typeface="Calibri"/>
                <a:cs typeface="Calibri"/>
              </a:rPr>
              <a:t> </a:t>
            </a:r>
            <a:r>
              <a:rPr sz="2000" spc="-5" dirty="0">
                <a:latin typeface="Calibri"/>
                <a:cs typeface="Calibri"/>
              </a:rPr>
              <a:t>in </a:t>
            </a:r>
            <a:r>
              <a:rPr sz="2000" dirty="0">
                <a:latin typeface="Calibri"/>
                <a:cs typeface="Calibri"/>
              </a:rPr>
              <a:t>the </a:t>
            </a:r>
            <a:r>
              <a:rPr sz="2000" spc="-10" dirty="0">
                <a:latin typeface="Calibri"/>
                <a:cs typeface="Calibri"/>
              </a:rPr>
              <a:t>realm</a:t>
            </a:r>
            <a:endParaRPr sz="2000">
              <a:latin typeface="Calibri"/>
              <a:cs typeface="Calibri"/>
            </a:endParaRPr>
          </a:p>
          <a:p>
            <a:pPr marL="1612900" lvl="3" indent="-229235">
              <a:lnSpc>
                <a:spcPct val="100000"/>
              </a:lnSpc>
              <a:spcBef>
                <a:spcPts val="80"/>
              </a:spcBef>
              <a:buFont typeface="Arial"/>
              <a:buChar char="•"/>
              <a:tabLst>
                <a:tab pos="1612265" algn="l"/>
                <a:tab pos="1612900" algn="l"/>
              </a:tabLst>
            </a:pPr>
            <a:r>
              <a:rPr sz="1800" spc="-5" dirty="0">
                <a:latin typeface="Calibri"/>
                <a:cs typeface="Calibri"/>
              </a:rPr>
              <a:t>Though</a:t>
            </a:r>
            <a:r>
              <a:rPr sz="1800" spc="10" dirty="0">
                <a:latin typeface="Calibri"/>
                <a:cs typeface="Calibri"/>
              </a:rPr>
              <a:t> </a:t>
            </a:r>
            <a:r>
              <a:rPr sz="1800" spc="-10" dirty="0">
                <a:latin typeface="Calibri"/>
                <a:cs typeface="Calibri"/>
              </a:rPr>
              <a:t>host</a:t>
            </a:r>
            <a:r>
              <a:rPr sz="1800" dirty="0">
                <a:latin typeface="Calibri"/>
                <a:cs typeface="Calibri"/>
              </a:rPr>
              <a:t> </a:t>
            </a:r>
            <a:r>
              <a:rPr sz="1800" spc="-5" dirty="0">
                <a:latin typeface="Calibri"/>
                <a:cs typeface="Calibri"/>
              </a:rPr>
              <a:t>address</a:t>
            </a:r>
            <a:r>
              <a:rPr sz="1800" spc="5" dirty="0">
                <a:latin typeface="Calibri"/>
                <a:cs typeface="Calibri"/>
              </a:rPr>
              <a:t> </a:t>
            </a:r>
            <a:r>
              <a:rPr sz="1800" spc="-5" dirty="0">
                <a:latin typeface="Calibri"/>
                <a:cs typeface="Calibri"/>
              </a:rPr>
              <a:t>checking</a:t>
            </a:r>
            <a:r>
              <a:rPr sz="1800" spc="20" dirty="0">
                <a:latin typeface="Calibri"/>
                <a:cs typeface="Calibri"/>
              </a:rPr>
              <a:t> </a:t>
            </a:r>
            <a:r>
              <a:rPr sz="1800" spc="-10" dirty="0">
                <a:latin typeface="Calibri"/>
                <a:cs typeface="Calibri"/>
              </a:rPr>
              <a:t>can</a:t>
            </a:r>
            <a:r>
              <a:rPr sz="1800" spc="20" dirty="0">
                <a:latin typeface="Calibri"/>
                <a:cs typeface="Calibri"/>
              </a:rPr>
              <a:t> </a:t>
            </a:r>
            <a:r>
              <a:rPr sz="1800" dirty="0">
                <a:latin typeface="Calibri"/>
                <a:cs typeface="Calibri"/>
              </a:rPr>
              <a:t>be</a:t>
            </a:r>
            <a:r>
              <a:rPr sz="1800" spc="20" dirty="0">
                <a:latin typeface="Calibri"/>
                <a:cs typeface="Calibri"/>
              </a:rPr>
              <a:t> </a:t>
            </a:r>
            <a:r>
              <a:rPr sz="1800" spc="-5" dirty="0">
                <a:latin typeface="Calibri"/>
                <a:cs typeface="Calibri"/>
              </a:rPr>
              <a:t>done</a:t>
            </a:r>
            <a:r>
              <a:rPr sz="1800" spc="5" dirty="0">
                <a:latin typeface="Calibri"/>
                <a:cs typeface="Calibri"/>
              </a:rPr>
              <a:t> </a:t>
            </a:r>
            <a:r>
              <a:rPr sz="1800" b="1" spc="-20" dirty="0">
                <a:latin typeface="Calibri"/>
                <a:cs typeface="Calibri"/>
              </a:rPr>
              <a:t>OPTIONALLY</a:t>
            </a:r>
            <a:r>
              <a:rPr sz="1800" b="1" spc="20" dirty="0">
                <a:latin typeface="Calibri"/>
                <a:cs typeface="Calibri"/>
              </a:rPr>
              <a:t> </a:t>
            </a:r>
            <a:r>
              <a:rPr sz="1800" dirty="0">
                <a:latin typeface="Calibri"/>
                <a:cs typeface="Calibri"/>
              </a:rPr>
              <a:t>as</a:t>
            </a:r>
            <a:r>
              <a:rPr sz="1800" spc="-5" dirty="0">
                <a:latin typeface="Calibri"/>
                <a:cs typeface="Calibri"/>
              </a:rPr>
              <a:t> part</a:t>
            </a:r>
            <a:r>
              <a:rPr sz="1800" spc="10" dirty="0">
                <a:latin typeface="Calibri"/>
                <a:cs typeface="Calibri"/>
              </a:rPr>
              <a:t> </a:t>
            </a:r>
            <a:r>
              <a:rPr sz="1800" spc="-5" dirty="0">
                <a:latin typeface="Calibri"/>
                <a:cs typeface="Calibri"/>
              </a:rPr>
              <a:t>of</a:t>
            </a:r>
            <a:r>
              <a:rPr sz="1800" spc="5" dirty="0">
                <a:latin typeface="Calibri"/>
                <a:cs typeface="Calibri"/>
              </a:rPr>
              <a:t> </a:t>
            </a:r>
            <a:r>
              <a:rPr sz="1800" spc="-20" dirty="0">
                <a:latin typeface="Calibri"/>
                <a:cs typeface="Calibri"/>
              </a:rPr>
              <a:t>ticket</a:t>
            </a:r>
            <a:r>
              <a:rPr sz="1800" spc="25" dirty="0">
                <a:latin typeface="Calibri"/>
                <a:cs typeface="Calibri"/>
              </a:rPr>
              <a:t> </a:t>
            </a:r>
            <a:r>
              <a:rPr sz="1800" spc="-10" dirty="0">
                <a:latin typeface="Calibri"/>
                <a:cs typeface="Calibri"/>
              </a:rPr>
              <a:t>validation</a:t>
            </a:r>
            <a:endParaRPr sz="1800">
              <a:latin typeface="Calibri"/>
              <a:cs typeface="Calibri"/>
            </a:endParaRPr>
          </a:p>
          <a:p>
            <a:pPr marL="1155700" lvl="2" indent="-229235">
              <a:lnSpc>
                <a:spcPct val="100000"/>
              </a:lnSpc>
              <a:spcBef>
                <a:spcPts val="15"/>
              </a:spcBef>
              <a:buFont typeface="Arial"/>
              <a:buChar char="•"/>
              <a:tabLst>
                <a:tab pos="1155065" algn="l"/>
                <a:tab pos="1155700" algn="l"/>
              </a:tabLst>
            </a:pPr>
            <a:r>
              <a:rPr sz="2000" spc="-5" dirty="0">
                <a:latin typeface="Calibri"/>
                <a:cs typeface="Calibri"/>
              </a:rPr>
              <a:t>If</a:t>
            </a:r>
            <a:r>
              <a:rPr sz="2000" spc="-10" dirty="0">
                <a:latin typeface="Calibri"/>
                <a:cs typeface="Calibri"/>
              </a:rPr>
              <a:t> you</a:t>
            </a:r>
            <a:r>
              <a:rPr sz="2000" spc="-20" dirty="0">
                <a:latin typeface="Calibri"/>
                <a:cs typeface="Calibri"/>
              </a:rPr>
              <a:t> </a:t>
            </a:r>
            <a:r>
              <a:rPr sz="2000" dirty="0">
                <a:latin typeface="Calibri"/>
                <a:cs typeface="Calibri"/>
              </a:rPr>
              <a:t>try </a:t>
            </a:r>
            <a:r>
              <a:rPr sz="2000" spc="-15" dirty="0">
                <a:latin typeface="Calibri"/>
                <a:cs typeface="Calibri"/>
              </a:rPr>
              <a:t>to</a:t>
            </a:r>
            <a:r>
              <a:rPr sz="2000" spc="-10" dirty="0">
                <a:latin typeface="Calibri"/>
                <a:cs typeface="Calibri"/>
              </a:rPr>
              <a:t> </a:t>
            </a:r>
            <a:r>
              <a:rPr sz="2000" dirty="0">
                <a:latin typeface="Calibri"/>
                <a:cs typeface="Calibri"/>
              </a:rPr>
              <a:t>access</a:t>
            </a:r>
            <a:r>
              <a:rPr sz="2000" spc="15" dirty="0">
                <a:latin typeface="Calibri"/>
                <a:cs typeface="Calibri"/>
              </a:rPr>
              <a:t> </a:t>
            </a:r>
            <a:r>
              <a:rPr sz="2000" dirty="0">
                <a:latin typeface="Calibri"/>
                <a:cs typeface="Calibri"/>
              </a:rPr>
              <a:t>a service</a:t>
            </a:r>
            <a:r>
              <a:rPr sz="2000" spc="15" dirty="0">
                <a:latin typeface="Calibri"/>
                <a:cs typeface="Calibri"/>
              </a:rPr>
              <a:t> </a:t>
            </a:r>
            <a:r>
              <a:rPr sz="2000" spc="-5" dirty="0">
                <a:latin typeface="Calibri"/>
                <a:cs typeface="Calibri"/>
              </a:rPr>
              <a:t>via</a:t>
            </a:r>
            <a:r>
              <a:rPr sz="2000" dirty="0">
                <a:latin typeface="Calibri"/>
                <a:cs typeface="Calibri"/>
              </a:rPr>
              <a:t> </a:t>
            </a:r>
            <a:r>
              <a:rPr sz="2000" spc="-90" dirty="0">
                <a:latin typeface="Calibri"/>
                <a:cs typeface="Calibri"/>
              </a:rPr>
              <a:t>IP,</a:t>
            </a:r>
            <a:r>
              <a:rPr sz="2000" spc="10" dirty="0">
                <a:latin typeface="Calibri"/>
                <a:cs typeface="Calibri"/>
              </a:rPr>
              <a:t> </a:t>
            </a:r>
            <a:r>
              <a:rPr sz="2000" spc="-10" dirty="0">
                <a:latin typeface="Calibri"/>
                <a:cs typeface="Calibri"/>
              </a:rPr>
              <a:t>Kerberos</a:t>
            </a:r>
            <a:r>
              <a:rPr sz="2000" spc="-5" dirty="0">
                <a:latin typeface="Calibri"/>
                <a:cs typeface="Calibri"/>
              </a:rPr>
              <a:t> will</a:t>
            </a:r>
            <a:r>
              <a:rPr sz="2000" spc="15" dirty="0">
                <a:latin typeface="Calibri"/>
                <a:cs typeface="Calibri"/>
              </a:rPr>
              <a:t> </a:t>
            </a:r>
            <a:r>
              <a:rPr sz="2000" dirty="0">
                <a:latin typeface="Calibri"/>
                <a:cs typeface="Calibri"/>
              </a:rPr>
              <a:t>not</a:t>
            </a:r>
            <a:r>
              <a:rPr sz="2000" spc="-10" dirty="0">
                <a:latin typeface="Calibri"/>
                <a:cs typeface="Calibri"/>
              </a:rPr>
              <a:t> </a:t>
            </a:r>
            <a:r>
              <a:rPr sz="2000" dirty="0">
                <a:latin typeface="Calibri"/>
                <a:cs typeface="Calibri"/>
              </a:rPr>
              <a:t>be</a:t>
            </a:r>
            <a:r>
              <a:rPr sz="2000" spc="-10" dirty="0">
                <a:latin typeface="Calibri"/>
                <a:cs typeface="Calibri"/>
              </a:rPr>
              <a:t> </a:t>
            </a:r>
            <a:r>
              <a:rPr sz="2000" spc="-5" dirty="0">
                <a:latin typeface="Calibri"/>
                <a:cs typeface="Calibri"/>
              </a:rPr>
              <a:t>used</a:t>
            </a:r>
            <a:r>
              <a:rPr sz="2000" spc="5" dirty="0">
                <a:latin typeface="Calibri"/>
                <a:cs typeface="Calibri"/>
              </a:rPr>
              <a:t> </a:t>
            </a:r>
            <a:r>
              <a:rPr sz="2000" dirty="0">
                <a:latin typeface="Calibri"/>
                <a:cs typeface="Calibri"/>
              </a:rPr>
              <a:t>(NTLM</a:t>
            </a:r>
            <a:r>
              <a:rPr sz="2000" spc="-15" dirty="0">
                <a:latin typeface="Calibri"/>
                <a:cs typeface="Calibri"/>
              </a:rPr>
              <a:t> </a:t>
            </a:r>
            <a:r>
              <a:rPr sz="2000" spc="-10" dirty="0">
                <a:latin typeface="Calibri"/>
                <a:cs typeface="Calibri"/>
              </a:rPr>
              <a:t>fallback</a:t>
            </a:r>
            <a:r>
              <a:rPr sz="2000" spc="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AD)</a:t>
            </a:r>
            <a:endParaRPr sz="2000">
              <a:latin typeface="Calibri"/>
              <a:cs typeface="Calibri"/>
            </a:endParaRPr>
          </a:p>
          <a:p>
            <a:pPr marL="1155700" lvl="2" indent="-229235">
              <a:lnSpc>
                <a:spcPct val="100000"/>
              </a:lnSpc>
              <a:spcBef>
                <a:spcPts val="10"/>
              </a:spcBef>
              <a:buFont typeface="Arial"/>
              <a:buChar char="•"/>
              <a:tabLst>
                <a:tab pos="1155065" algn="l"/>
                <a:tab pos="1155700" algn="l"/>
              </a:tabLst>
            </a:pPr>
            <a:r>
              <a:rPr sz="2000" spc="-10" dirty="0">
                <a:latin typeface="Calibri"/>
                <a:cs typeface="Calibri"/>
              </a:rPr>
              <a:t>Many</a:t>
            </a:r>
            <a:r>
              <a:rPr sz="2000" spc="-15" dirty="0">
                <a:latin typeface="Calibri"/>
                <a:cs typeface="Calibri"/>
              </a:rPr>
              <a:t> </a:t>
            </a:r>
            <a:r>
              <a:rPr sz="2000" spc="-10" dirty="0">
                <a:latin typeface="Calibri"/>
                <a:cs typeface="Calibri"/>
              </a:rPr>
              <a:t>resources</a:t>
            </a:r>
            <a:r>
              <a:rPr sz="2000" spc="5" dirty="0">
                <a:latin typeface="Calibri"/>
                <a:cs typeface="Calibri"/>
              </a:rPr>
              <a:t> </a:t>
            </a:r>
            <a:r>
              <a:rPr sz="2000" spc="-10" dirty="0">
                <a:latin typeface="Calibri"/>
                <a:cs typeface="Calibri"/>
              </a:rPr>
              <a:t>are</a:t>
            </a:r>
            <a:r>
              <a:rPr sz="2000" spc="5" dirty="0">
                <a:latin typeface="Calibri"/>
                <a:cs typeface="Calibri"/>
              </a:rPr>
              <a:t> </a:t>
            </a:r>
            <a:r>
              <a:rPr sz="2000" spc="-5" dirty="0">
                <a:latin typeface="Calibri"/>
                <a:cs typeface="Calibri"/>
              </a:rPr>
              <a:t>accessed</a:t>
            </a:r>
            <a:r>
              <a:rPr sz="2000" spc="15" dirty="0">
                <a:latin typeface="Calibri"/>
                <a:cs typeface="Calibri"/>
              </a:rPr>
              <a:t> </a:t>
            </a:r>
            <a:r>
              <a:rPr sz="2000" spc="-5" dirty="0">
                <a:latin typeface="Calibri"/>
                <a:cs typeface="Calibri"/>
              </a:rPr>
              <a:t>via</a:t>
            </a:r>
            <a:r>
              <a:rPr sz="2000" spc="5" dirty="0">
                <a:latin typeface="Calibri"/>
                <a:cs typeface="Calibri"/>
              </a:rPr>
              <a:t> </a:t>
            </a:r>
            <a:r>
              <a:rPr sz="2000" spc="-5" dirty="0">
                <a:latin typeface="Calibri"/>
                <a:cs typeface="Calibri"/>
              </a:rPr>
              <a:t>IP</a:t>
            </a:r>
            <a:r>
              <a:rPr sz="2000" spc="5" dirty="0">
                <a:latin typeface="Calibri"/>
                <a:cs typeface="Calibri"/>
              </a:rPr>
              <a:t> </a:t>
            </a:r>
            <a:r>
              <a:rPr sz="2000" spc="-5" dirty="0">
                <a:latin typeface="Calibri"/>
                <a:cs typeface="Calibri"/>
              </a:rPr>
              <a:t>address </a:t>
            </a:r>
            <a:r>
              <a:rPr sz="2000" spc="-15" dirty="0">
                <a:latin typeface="Calibri"/>
                <a:cs typeface="Calibri"/>
              </a:rPr>
              <a:t>anyway!</a:t>
            </a:r>
            <a:endParaRPr sz="2000">
              <a:latin typeface="Calibri"/>
              <a:cs typeface="Calibri"/>
            </a:endParaRPr>
          </a:p>
        </p:txBody>
      </p:sp>
      <p:sp>
        <p:nvSpPr>
          <p:cNvPr id="8" name="Footer Placeholder 7">
            <a:extLst>
              <a:ext uri="{FF2B5EF4-FFF2-40B4-BE49-F238E27FC236}">
                <a16:creationId xmlns:a16="http://schemas.microsoft.com/office/drawing/2014/main" id="{DCC83D6D-5643-42C6-8A61-0F1348AF3E87}"/>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380825"/>
            <a:ext cx="10304145" cy="4595495"/>
          </a:xfrm>
          <a:prstGeom prst="rect">
            <a:avLst/>
          </a:prstGeom>
        </p:spPr>
        <p:txBody>
          <a:bodyPr vert="horz" wrap="square" lIns="0" tIns="52069" rIns="0" bIns="0" rtlCol="0">
            <a:spAutoFit/>
          </a:bodyPr>
          <a:lstStyle/>
          <a:p>
            <a:pPr marL="424180" indent="-411480">
              <a:lnSpc>
                <a:spcPct val="100000"/>
              </a:lnSpc>
              <a:spcBef>
                <a:spcPts val="409"/>
              </a:spcBef>
              <a:buFont typeface="Arial"/>
              <a:buChar char="•"/>
              <a:tabLst>
                <a:tab pos="423545" algn="l"/>
                <a:tab pos="424180" algn="l"/>
              </a:tabLst>
            </a:pPr>
            <a:r>
              <a:rPr sz="2600" dirty="0">
                <a:latin typeface="Calibri"/>
                <a:cs typeface="Calibri"/>
              </a:rPr>
              <a:t>IP</a:t>
            </a:r>
            <a:r>
              <a:rPr sz="2600" spc="-40" dirty="0">
                <a:latin typeface="Calibri"/>
                <a:cs typeface="Calibri"/>
              </a:rPr>
              <a:t> </a:t>
            </a:r>
            <a:r>
              <a:rPr sz="2600" spc="-5" dirty="0">
                <a:latin typeface="Calibri"/>
                <a:cs typeface="Calibri"/>
              </a:rPr>
              <a:t>addresses</a:t>
            </a:r>
            <a:r>
              <a:rPr sz="2600" spc="-60" dirty="0">
                <a:latin typeface="Calibri"/>
                <a:cs typeface="Calibri"/>
              </a:rPr>
              <a:t> </a:t>
            </a:r>
            <a:r>
              <a:rPr sz="2600" spc="-5" dirty="0">
                <a:latin typeface="Calibri"/>
                <a:cs typeface="Calibri"/>
              </a:rPr>
              <a:t>continued...</a:t>
            </a:r>
            <a:endParaRPr sz="2600">
              <a:latin typeface="Calibri"/>
              <a:cs typeface="Calibri"/>
            </a:endParaRPr>
          </a:p>
          <a:p>
            <a:pPr marL="698500" lvl="1" indent="-228600">
              <a:lnSpc>
                <a:spcPct val="100000"/>
              </a:lnSpc>
              <a:spcBef>
                <a:spcPts val="254"/>
              </a:spcBef>
              <a:buFont typeface="Arial"/>
              <a:buChar char="•"/>
              <a:tabLst>
                <a:tab pos="697865" algn="l"/>
                <a:tab pos="698500" algn="l"/>
              </a:tabLst>
            </a:pPr>
            <a:r>
              <a:rPr sz="2200" spc="-25" dirty="0">
                <a:latin typeface="Calibri"/>
                <a:cs typeface="Calibri"/>
              </a:rPr>
              <a:t>Even</a:t>
            </a:r>
            <a:r>
              <a:rPr sz="2200" spc="-5" dirty="0">
                <a:latin typeface="Calibri"/>
                <a:cs typeface="Calibri"/>
              </a:rPr>
              <a:t> </a:t>
            </a:r>
            <a:r>
              <a:rPr sz="2200" spc="-15" dirty="0">
                <a:latin typeface="Calibri"/>
                <a:cs typeface="Calibri"/>
              </a:rPr>
              <a:t>worse</a:t>
            </a:r>
            <a:r>
              <a:rPr sz="2200" spc="5" dirty="0">
                <a:latin typeface="Calibri"/>
                <a:cs typeface="Calibri"/>
              </a:rPr>
              <a:t> </a:t>
            </a:r>
            <a:r>
              <a:rPr sz="2200" spc="-5" dirty="0">
                <a:latin typeface="Calibri"/>
                <a:cs typeface="Calibri"/>
              </a:rPr>
              <a:t>if</a:t>
            </a:r>
            <a:r>
              <a:rPr sz="2200" spc="5" dirty="0">
                <a:latin typeface="Calibri"/>
                <a:cs typeface="Calibri"/>
              </a:rPr>
              <a:t> </a:t>
            </a:r>
            <a:r>
              <a:rPr sz="2200" spc="-5" dirty="0">
                <a:latin typeface="Calibri"/>
                <a:cs typeface="Calibri"/>
              </a:rPr>
              <a:t>a </a:t>
            </a:r>
            <a:r>
              <a:rPr sz="2200" spc="-15" dirty="0">
                <a:latin typeface="Calibri"/>
                <a:cs typeface="Calibri"/>
              </a:rPr>
              <a:t>Kerberos</a:t>
            </a:r>
            <a:r>
              <a:rPr sz="2200" spc="-5" dirty="0">
                <a:latin typeface="Calibri"/>
                <a:cs typeface="Calibri"/>
              </a:rPr>
              <a:t> </a:t>
            </a:r>
            <a:r>
              <a:rPr sz="2200" spc="-10" dirty="0">
                <a:latin typeface="Calibri"/>
                <a:cs typeface="Calibri"/>
              </a:rPr>
              <a:t>client</a:t>
            </a:r>
            <a:r>
              <a:rPr sz="2200" dirty="0">
                <a:latin typeface="Calibri"/>
                <a:cs typeface="Calibri"/>
              </a:rPr>
              <a:t> </a:t>
            </a:r>
            <a:r>
              <a:rPr sz="2200" spc="-5" dirty="0">
                <a:latin typeface="Calibri"/>
                <a:cs typeface="Calibri"/>
              </a:rPr>
              <a:t>tries</a:t>
            </a:r>
            <a:r>
              <a:rPr sz="2200" spc="10" dirty="0">
                <a:latin typeface="Calibri"/>
                <a:cs typeface="Calibri"/>
              </a:rPr>
              <a:t> </a:t>
            </a:r>
            <a:r>
              <a:rPr sz="2200" spc="-20" dirty="0">
                <a:latin typeface="Calibri"/>
                <a:cs typeface="Calibri"/>
              </a:rPr>
              <a:t>to</a:t>
            </a:r>
            <a:r>
              <a:rPr sz="2200" spc="10" dirty="0">
                <a:latin typeface="Calibri"/>
                <a:cs typeface="Calibri"/>
              </a:rPr>
              <a:t> </a:t>
            </a:r>
            <a:r>
              <a:rPr sz="2200" spc="-20" dirty="0">
                <a:latin typeface="Calibri"/>
                <a:cs typeface="Calibri"/>
              </a:rPr>
              <a:t>get</a:t>
            </a:r>
            <a:r>
              <a:rPr sz="2200" spc="25" dirty="0">
                <a:latin typeface="Calibri"/>
                <a:cs typeface="Calibri"/>
              </a:rPr>
              <a:t> </a:t>
            </a:r>
            <a:r>
              <a:rPr sz="2200" spc="-5" dirty="0">
                <a:latin typeface="Calibri"/>
                <a:cs typeface="Calibri"/>
              </a:rPr>
              <a:t>a </a:t>
            </a:r>
            <a:r>
              <a:rPr sz="2200" spc="-20" dirty="0">
                <a:latin typeface="Calibri"/>
                <a:cs typeface="Calibri"/>
              </a:rPr>
              <a:t>ticket</a:t>
            </a:r>
            <a:r>
              <a:rPr sz="2200" spc="20" dirty="0">
                <a:latin typeface="Calibri"/>
                <a:cs typeface="Calibri"/>
              </a:rPr>
              <a:t> </a:t>
            </a:r>
            <a:r>
              <a:rPr sz="2200" spc="-10" dirty="0">
                <a:latin typeface="Calibri"/>
                <a:cs typeface="Calibri"/>
              </a:rPr>
              <a:t>from</a:t>
            </a:r>
            <a:r>
              <a:rPr sz="2200" dirty="0">
                <a:latin typeface="Calibri"/>
                <a:cs typeface="Calibri"/>
              </a:rPr>
              <a:t> </a:t>
            </a:r>
            <a:r>
              <a:rPr sz="2200" spc="-5" dirty="0">
                <a:latin typeface="Calibri"/>
                <a:cs typeface="Calibri"/>
              </a:rPr>
              <a:t>a </a:t>
            </a:r>
            <a:r>
              <a:rPr sz="2200" spc="-10" dirty="0">
                <a:latin typeface="Calibri"/>
                <a:cs typeface="Calibri"/>
              </a:rPr>
              <a:t>rogue</a:t>
            </a:r>
            <a:r>
              <a:rPr sz="2200" spc="5" dirty="0">
                <a:latin typeface="Calibri"/>
                <a:cs typeface="Calibri"/>
              </a:rPr>
              <a:t> </a:t>
            </a:r>
            <a:r>
              <a:rPr sz="2200" spc="-60" dirty="0">
                <a:latin typeface="Calibri"/>
                <a:cs typeface="Calibri"/>
              </a:rPr>
              <a:t>IP...</a:t>
            </a:r>
            <a:endParaRPr sz="2200">
              <a:latin typeface="Calibri"/>
              <a:cs typeface="Calibri"/>
            </a:endParaRPr>
          </a:p>
          <a:p>
            <a:pPr marL="1155065" marR="723265" lvl="2" indent="-228600">
              <a:lnSpc>
                <a:spcPts val="1939"/>
              </a:lnSpc>
              <a:spcBef>
                <a:spcPts val="565"/>
              </a:spcBef>
              <a:buFont typeface="Arial"/>
              <a:buChar char="•"/>
              <a:tabLst>
                <a:tab pos="1155065" algn="l"/>
                <a:tab pos="1155700" algn="l"/>
              </a:tabLst>
            </a:pPr>
            <a:r>
              <a:rPr sz="1800" spc="-5" dirty="0">
                <a:latin typeface="Calibri"/>
                <a:cs typeface="Calibri"/>
              </a:rPr>
              <a:t>This</a:t>
            </a:r>
            <a:r>
              <a:rPr sz="1800" spc="5" dirty="0">
                <a:latin typeface="Calibri"/>
                <a:cs typeface="Calibri"/>
              </a:rPr>
              <a:t> </a:t>
            </a:r>
            <a:r>
              <a:rPr sz="1800" spc="-5" dirty="0">
                <a:latin typeface="Calibri"/>
                <a:cs typeface="Calibri"/>
              </a:rPr>
              <a:t>gives </a:t>
            </a:r>
            <a:r>
              <a:rPr sz="1800" dirty="0">
                <a:latin typeface="Calibri"/>
                <a:cs typeface="Calibri"/>
              </a:rPr>
              <a:t>a</a:t>
            </a:r>
            <a:r>
              <a:rPr sz="1800" spc="10" dirty="0">
                <a:latin typeface="Calibri"/>
                <a:cs typeface="Calibri"/>
              </a:rPr>
              <a:t> </a:t>
            </a:r>
            <a:r>
              <a:rPr sz="1800" spc="-5" dirty="0">
                <a:latin typeface="Calibri"/>
                <a:cs typeface="Calibri"/>
              </a:rPr>
              <a:t>MITM</a:t>
            </a:r>
            <a:r>
              <a:rPr sz="180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opportunity</a:t>
            </a:r>
            <a:r>
              <a:rPr sz="1800" spc="30" dirty="0">
                <a:latin typeface="Calibri"/>
                <a:cs typeface="Calibri"/>
              </a:rPr>
              <a:t> </a:t>
            </a:r>
            <a:r>
              <a:rPr sz="1800" spc="-10" dirty="0">
                <a:latin typeface="Calibri"/>
                <a:cs typeface="Calibri"/>
              </a:rPr>
              <a:t>to</a:t>
            </a:r>
            <a:r>
              <a:rPr sz="1800" spc="5" dirty="0">
                <a:latin typeface="Calibri"/>
                <a:cs typeface="Calibri"/>
              </a:rPr>
              <a:t> </a:t>
            </a:r>
            <a:r>
              <a:rPr sz="1800" spc="-20" dirty="0">
                <a:latin typeface="Calibri"/>
                <a:cs typeface="Calibri"/>
              </a:rPr>
              <a:t>make</a:t>
            </a:r>
            <a:r>
              <a:rPr sz="1800" spc="5" dirty="0">
                <a:latin typeface="Calibri"/>
                <a:cs typeface="Calibri"/>
              </a:rPr>
              <a:t> </a:t>
            </a:r>
            <a:r>
              <a:rPr sz="1800" spc="-5" dirty="0">
                <a:latin typeface="Calibri"/>
                <a:cs typeface="Calibri"/>
              </a:rPr>
              <a:t>the</a:t>
            </a:r>
            <a:r>
              <a:rPr sz="1800" spc="10" dirty="0">
                <a:latin typeface="Calibri"/>
                <a:cs typeface="Calibri"/>
              </a:rPr>
              <a:t> </a:t>
            </a:r>
            <a:r>
              <a:rPr sz="1800" spc="-10" dirty="0">
                <a:latin typeface="Calibri"/>
                <a:cs typeface="Calibri"/>
              </a:rPr>
              <a:t>Kerberos</a:t>
            </a:r>
            <a:r>
              <a:rPr sz="1800" spc="5" dirty="0">
                <a:latin typeface="Calibri"/>
                <a:cs typeface="Calibri"/>
              </a:rPr>
              <a:t> </a:t>
            </a:r>
            <a:r>
              <a:rPr sz="1800" spc="-5" dirty="0">
                <a:latin typeface="Calibri"/>
                <a:cs typeface="Calibri"/>
              </a:rPr>
              <a:t>client</a:t>
            </a:r>
            <a:r>
              <a:rPr sz="1800" spc="25" dirty="0">
                <a:latin typeface="Calibri"/>
                <a:cs typeface="Calibri"/>
              </a:rPr>
              <a:t> </a:t>
            </a:r>
            <a:r>
              <a:rPr sz="1800" spc="-10" dirty="0">
                <a:latin typeface="Calibri"/>
                <a:cs typeface="Calibri"/>
              </a:rPr>
              <a:t>obtain</a:t>
            </a:r>
            <a:r>
              <a:rPr sz="1800" spc="30" dirty="0">
                <a:latin typeface="Calibri"/>
                <a:cs typeface="Calibri"/>
              </a:rPr>
              <a:t> </a:t>
            </a:r>
            <a:r>
              <a:rPr sz="1800" dirty="0">
                <a:latin typeface="Calibri"/>
                <a:cs typeface="Calibri"/>
              </a:rPr>
              <a:t>a </a:t>
            </a:r>
            <a:r>
              <a:rPr sz="1800" spc="-20" dirty="0">
                <a:latin typeface="Calibri"/>
                <a:cs typeface="Calibri"/>
              </a:rPr>
              <a:t>ticket</a:t>
            </a:r>
            <a:r>
              <a:rPr sz="1800" spc="15" dirty="0">
                <a:latin typeface="Calibri"/>
                <a:cs typeface="Calibri"/>
              </a:rPr>
              <a:t> </a:t>
            </a:r>
            <a:r>
              <a:rPr sz="1800" spc="-15" dirty="0">
                <a:latin typeface="Calibri"/>
                <a:cs typeface="Calibri"/>
              </a:rPr>
              <a:t>for</a:t>
            </a:r>
            <a:r>
              <a:rPr sz="1800" spc="-5" dirty="0">
                <a:latin typeface="Calibri"/>
                <a:cs typeface="Calibri"/>
              </a:rPr>
              <a:t> </a:t>
            </a:r>
            <a:r>
              <a:rPr sz="1800" spc="-10" dirty="0">
                <a:latin typeface="Calibri"/>
                <a:cs typeface="Calibri"/>
              </a:rPr>
              <a:t>whatever </a:t>
            </a:r>
            <a:r>
              <a:rPr sz="1800" spc="-390" dirty="0">
                <a:latin typeface="Calibri"/>
                <a:cs typeface="Calibri"/>
              </a:rPr>
              <a:t> </a:t>
            </a:r>
            <a:r>
              <a:rPr sz="1800" spc="-10" dirty="0">
                <a:latin typeface="Calibri"/>
                <a:cs typeface="Calibri"/>
              </a:rPr>
              <a:t>resource</a:t>
            </a:r>
            <a:r>
              <a:rPr sz="1800" spc="10" dirty="0">
                <a:latin typeface="Calibri"/>
                <a:cs typeface="Calibri"/>
              </a:rPr>
              <a:t> </a:t>
            </a:r>
            <a:r>
              <a:rPr sz="1800" spc="-5" dirty="0">
                <a:latin typeface="Calibri"/>
                <a:cs typeface="Calibri"/>
              </a:rPr>
              <a:t>the</a:t>
            </a:r>
            <a:r>
              <a:rPr sz="1800" dirty="0">
                <a:latin typeface="Calibri"/>
                <a:cs typeface="Calibri"/>
              </a:rPr>
              <a:t> </a:t>
            </a:r>
            <a:r>
              <a:rPr sz="1800" spc="-5" dirty="0">
                <a:latin typeface="Calibri"/>
                <a:cs typeface="Calibri"/>
              </a:rPr>
              <a:t>MITM </a:t>
            </a:r>
            <a:r>
              <a:rPr sz="1800" spc="-10" dirty="0">
                <a:latin typeface="Calibri"/>
                <a:cs typeface="Calibri"/>
              </a:rPr>
              <a:t>wants!</a:t>
            </a:r>
            <a:endParaRPr sz="1800">
              <a:latin typeface="Calibri"/>
              <a:cs typeface="Calibri"/>
            </a:endParaRPr>
          </a:p>
          <a:p>
            <a:pPr marL="1155700" lvl="2" indent="-229235">
              <a:lnSpc>
                <a:spcPct val="100000"/>
              </a:lnSpc>
              <a:spcBef>
                <a:spcPts val="250"/>
              </a:spcBef>
              <a:buFont typeface="Arial"/>
              <a:buChar char="•"/>
              <a:tabLst>
                <a:tab pos="1155065" algn="l"/>
                <a:tab pos="1155700" algn="l"/>
              </a:tabLst>
            </a:pPr>
            <a:r>
              <a:rPr sz="1800" dirty="0">
                <a:latin typeface="Calibri"/>
                <a:cs typeface="Calibri"/>
              </a:rPr>
              <a:t>And </a:t>
            </a:r>
            <a:r>
              <a:rPr sz="1800" spc="-5" dirty="0">
                <a:latin typeface="Calibri"/>
                <a:cs typeface="Calibri"/>
              </a:rPr>
              <a:t>then</a:t>
            </a:r>
            <a:r>
              <a:rPr sz="1800" spc="15" dirty="0">
                <a:latin typeface="Calibri"/>
                <a:cs typeface="Calibri"/>
              </a:rPr>
              <a:t> </a:t>
            </a:r>
            <a:r>
              <a:rPr sz="1800" dirty="0">
                <a:latin typeface="Calibri"/>
                <a:cs typeface="Calibri"/>
              </a:rPr>
              <a:t>send </a:t>
            </a:r>
            <a:r>
              <a:rPr sz="1800" spc="-5" dirty="0">
                <a:latin typeface="Calibri"/>
                <a:cs typeface="Calibri"/>
              </a:rPr>
              <a:t>it</a:t>
            </a:r>
            <a:r>
              <a:rPr sz="1800" spc="15"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MITM</a:t>
            </a:r>
            <a:r>
              <a:rPr sz="1800" dirty="0">
                <a:latin typeface="Calibri"/>
                <a:cs typeface="Calibri"/>
              </a:rPr>
              <a:t> so </a:t>
            </a:r>
            <a:r>
              <a:rPr sz="1800" spc="-5" dirty="0">
                <a:latin typeface="Calibri"/>
                <a:cs typeface="Calibri"/>
              </a:rPr>
              <a:t>they</a:t>
            </a:r>
            <a:r>
              <a:rPr sz="1800" spc="10" dirty="0">
                <a:latin typeface="Calibri"/>
                <a:cs typeface="Calibri"/>
              </a:rPr>
              <a:t> </a:t>
            </a:r>
            <a:r>
              <a:rPr sz="1800" spc="-10" dirty="0">
                <a:latin typeface="Calibri"/>
                <a:cs typeface="Calibri"/>
              </a:rPr>
              <a:t>can</a:t>
            </a:r>
            <a:r>
              <a:rPr sz="1800" spc="5" dirty="0">
                <a:latin typeface="Calibri"/>
                <a:cs typeface="Calibri"/>
              </a:rPr>
              <a:t> </a:t>
            </a:r>
            <a:r>
              <a:rPr sz="1800" dirty="0">
                <a:latin typeface="Calibri"/>
                <a:cs typeface="Calibri"/>
              </a:rPr>
              <a:t>pass</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ticket</a:t>
            </a:r>
            <a:r>
              <a:rPr sz="1800" spc="10"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their</a:t>
            </a:r>
            <a:r>
              <a:rPr sz="1800" dirty="0">
                <a:latin typeface="Calibri"/>
                <a:cs typeface="Calibri"/>
              </a:rPr>
              <a:t> </a:t>
            </a:r>
            <a:r>
              <a:rPr sz="1800" spc="-15" dirty="0">
                <a:latin typeface="Calibri"/>
                <a:cs typeface="Calibri"/>
              </a:rPr>
              <a:t>target</a:t>
            </a:r>
            <a:endParaRPr sz="1800">
              <a:latin typeface="Calibri"/>
              <a:cs typeface="Calibri"/>
            </a:endParaRPr>
          </a:p>
          <a:p>
            <a:pPr lvl="2">
              <a:lnSpc>
                <a:spcPct val="100000"/>
              </a:lnSpc>
              <a:spcBef>
                <a:spcPts val="20"/>
              </a:spcBef>
              <a:buFont typeface="Arial"/>
              <a:buChar char="•"/>
            </a:pPr>
            <a:endParaRPr sz="2100">
              <a:latin typeface="Calibri"/>
              <a:cs typeface="Calibri"/>
            </a:endParaRPr>
          </a:p>
          <a:p>
            <a:pPr marL="424180" indent="-411480">
              <a:lnSpc>
                <a:spcPct val="100000"/>
              </a:lnSpc>
              <a:buFont typeface="Arial"/>
              <a:buChar char="•"/>
              <a:tabLst>
                <a:tab pos="423545" algn="l"/>
                <a:tab pos="424180" algn="l"/>
              </a:tabLst>
            </a:pPr>
            <a:r>
              <a:rPr sz="2600" dirty="0">
                <a:latin typeface="Calibri"/>
                <a:cs typeface="Calibri"/>
              </a:rPr>
              <a:t>Services</a:t>
            </a:r>
            <a:r>
              <a:rPr sz="2600" spc="-25" dirty="0">
                <a:latin typeface="Calibri"/>
                <a:cs typeface="Calibri"/>
              </a:rPr>
              <a:t> </a:t>
            </a:r>
            <a:r>
              <a:rPr sz="2600" spc="-5" dirty="0">
                <a:latin typeface="Calibri"/>
                <a:cs typeface="Calibri"/>
              </a:rPr>
              <a:t>not</a:t>
            </a:r>
            <a:r>
              <a:rPr sz="2600" dirty="0">
                <a:latin typeface="Calibri"/>
                <a:cs typeface="Calibri"/>
              </a:rPr>
              <a:t> </a:t>
            </a:r>
            <a:r>
              <a:rPr sz="2600" spc="-5" dirty="0">
                <a:latin typeface="Calibri"/>
                <a:cs typeface="Calibri"/>
              </a:rPr>
              <a:t>using</a:t>
            </a:r>
            <a:r>
              <a:rPr sz="2600" spc="-30" dirty="0">
                <a:latin typeface="Calibri"/>
                <a:cs typeface="Calibri"/>
              </a:rPr>
              <a:t> </a:t>
            </a:r>
            <a:r>
              <a:rPr sz="2600" spc="-15" dirty="0">
                <a:latin typeface="Calibri"/>
                <a:cs typeface="Calibri"/>
              </a:rPr>
              <a:t>Kerberos</a:t>
            </a:r>
            <a:r>
              <a:rPr sz="2600" spc="-30" dirty="0">
                <a:latin typeface="Calibri"/>
                <a:cs typeface="Calibri"/>
              </a:rPr>
              <a:t> </a:t>
            </a:r>
            <a:r>
              <a:rPr sz="2600" dirty="0">
                <a:latin typeface="Calibri"/>
                <a:cs typeface="Calibri"/>
              </a:rPr>
              <a:t>as </a:t>
            </a:r>
            <a:r>
              <a:rPr sz="2600" spc="-5" dirty="0">
                <a:latin typeface="Calibri"/>
                <a:cs typeface="Calibri"/>
              </a:rPr>
              <a:t>intended</a:t>
            </a:r>
            <a:endParaRPr sz="2600">
              <a:latin typeface="Calibri"/>
              <a:cs typeface="Calibri"/>
            </a:endParaRPr>
          </a:p>
          <a:p>
            <a:pPr marL="698500" lvl="1" indent="-228600">
              <a:lnSpc>
                <a:spcPct val="100000"/>
              </a:lnSpc>
              <a:spcBef>
                <a:spcPts val="270"/>
              </a:spcBef>
              <a:buFont typeface="Arial"/>
              <a:buChar char="•"/>
              <a:tabLst>
                <a:tab pos="697865" algn="l"/>
                <a:tab pos="698500" algn="l"/>
              </a:tabLst>
            </a:pPr>
            <a:r>
              <a:rPr sz="2200" spc="-10" dirty="0">
                <a:latin typeface="Calibri"/>
                <a:cs typeface="Calibri"/>
              </a:rPr>
              <a:t>SMB</a:t>
            </a:r>
            <a:endParaRPr sz="2200">
              <a:latin typeface="Calibri"/>
              <a:cs typeface="Calibri"/>
            </a:endParaRPr>
          </a:p>
          <a:p>
            <a:pPr marL="1155700" lvl="2" indent="-229235">
              <a:lnSpc>
                <a:spcPct val="100000"/>
              </a:lnSpc>
              <a:spcBef>
                <a:spcPts val="305"/>
              </a:spcBef>
              <a:buFont typeface="Arial"/>
              <a:buChar char="•"/>
              <a:tabLst>
                <a:tab pos="1155065" algn="l"/>
                <a:tab pos="1155700" algn="l"/>
              </a:tabLst>
            </a:pPr>
            <a:r>
              <a:rPr sz="1800" dirty="0">
                <a:latin typeface="Calibri"/>
                <a:cs typeface="Calibri"/>
              </a:rPr>
              <a:t>If</a:t>
            </a:r>
            <a:r>
              <a:rPr sz="1800" spc="5" dirty="0">
                <a:latin typeface="Calibri"/>
                <a:cs typeface="Calibri"/>
              </a:rPr>
              <a:t> </a:t>
            </a:r>
            <a:r>
              <a:rPr sz="1800" spc="-5" dirty="0">
                <a:latin typeface="Calibri"/>
                <a:cs typeface="Calibri"/>
              </a:rPr>
              <a:t>SMB signing</a:t>
            </a:r>
            <a:r>
              <a:rPr sz="1800" spc="20" dirty="0">
                <a:latin typeface="Calibri"/>
                <a:cs typeface="Calibri"/>
              </a:rPr>
              <a:t> </a:t>
            </a:r>
            <a:r>
              <a:rPr sz="1800" spc="-10" dirty="0">
                <a:latin typeface="Calibri"/>
                <a:cs typeface="Calibri"/>
              </a:rPr>
              <a:t>and/or</a:t>
            </a:r>
            <a:r>
              <a:rPr sz="1800" spc="10" dirty="0">
                <a:latin typeface="Calibri"/>
                <a:cs typeface="Calibri"/>
              </a:rPr>
              <a:t> </a:t>
            </a:r>
            <a:r>
              <a:rPr sz="1800" spc="-5" dirty="0">
                <a:latin typeface="Calibri"/>
                <a:cs typeface="Calibri"/>
              </a:rPr>
              <a:t>encryption</a:t>
            </a:r>
            <a:r>
              <a:rPr sz="1800" spc="30"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not</a:t>
            </a:r>
            <a:r>
              <a:rPr sz="1800" spc="10" dirty="0">
                <a:latin typeface="Calibri"/>
                <a:cs typeface="Calibri"/>
              </a:rPr>
              <a:t> </a:t>
            </a:r>
            <a:r>
              <a:rPr sz="1800" spc="-15" dirty="0">
                <a:latin typeface="Calibri"/>
                <a:cs typeface="Calibri"/>
              </a:rPr>
              <a:t>enforced</a:t>
            </a:r>
            <a:r>
              <a:rPr sz="1800" spc="15" dirty="0">
                <a:latin typeface="Calibri"/>
                <a:cs typeface="Calibri"/>
              </a:rPr>
              <a:t> </a:t>
            </a:r>
            <a:r>
              <a:rPr sz="1800" spc="-5" dirty="0">
                <a:latin typeface="Calibri"/>
                <a:cs typeface="Calibri"/>
              </a:rPr>
              <a:t>by</a:t>
            </a:r>
            <a:r>
              <a:rPr sz="1800" spc="5"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service,</a:t>
            </a:r>
            <a:r>
              <a:rPr sz="1800" spc="10" dirty="0">
                <a:latin typeface="Calibri"/>
                <a:cs typeface="Calibri"/>
              </a:rPr>
              <a:t> </a:t>
            </a:r>
            <a:r>
              <a:rPr sz="1800" b="1" dirty="0">
                <a:latin typeface="Calibri"/>
                <a:cs typeface="Calibri"/>
              </a:rPr>
              <a:t>the</a:t>
            </a:r>
            <a:r>
              <a:rPr sz="1800" b="1" spc="-5" dirty="0">
                <a:latin typeface="Calibri"/>
                <a:cs typeface="Calibri"/>
              </a:rPr>
              <a:t> session</a:t>
            </a:r>
            <a:r>
              <a:rPr sz="1800" b="1" spc="-40" dirty="0">
                <a:latin typeface="Calibri"/>
                <a:cs typeface="Calibri"/>
              </a:rPr>
              <a:t> </a:t>
            </a:r>
            <a:r>
              <a:rPr sz="1800" b="1" spc="-20" dirty="0">
                <a:latin typeface="Calibri"/>
                <a:cs typeface="Calibri"/>
              </a:rPr>
              <a:t>key</a:t>
            </a:r>
            <a:r>
              <a:rPr sz="1800" b="1" spc="-5" dirty="0">
                <a:latin typeface="Calibri"/>
                <a:cs typeface="Calibri"/>
              </a:rPr>
              <a:t> </a:t>
            </a:r>
            <a:r>
              <a:rPr sz="1800" b="1" dirty="0">
                <a:latin typeface="Calibri"/>
                <a:cs typeface="Calibri"/>
              </a:rPr>
              <a:t>is</a:t>
            </a:r>
            <a:r>
              <a:rPr sz="1800" b="1" spc="-5" dirty="0">
                <a:latin typeface="Calibri"/>
                <a:cs typeface="Calibri"/>
              </a:rPr>
              <a:t> </a:t>
            </a:r>
            <a:r>
              <a:rPr sz="1800" b="1" dirty="0">
                <a:latin typeface="Calibri"/>
                <a:cs typeface="Calibri"/>
              </a:rPr>
              <a:t>not</a:t>
            </a:r>
            <a:r>
              <a:rPr sz="1800" b="1" spc="-10" dirty="0">
                <a:latin typeface="Calibri"/>
                <a:cs typeface="Calibri"/>
              </a:rPr>
              <a:t> </a:t>
            </a:r>
            <a:r>
              <a:rPr sz="1800" b="1" dirty="0">
                <a:latin typeface="Calibri"/>
                <a:cs typeface="Calibri"/>
              </a:rPr>
              <a:t>used</a:t>
            </a:r>
            <a:endParaRPr sz="1800">
              <a:latin typeface="Calibri"/>
              <a:cs typeface="Calibri"/>
            </a:endParaRPr>
          </a:p>
          <a:p>
            <a:pPr marL="1383665">
              <a:lnSpc>
                <a:spcPct val="100000"/>
              </a:lnSpc>
              <a:spcBef>
                <a:spcPts val="285"/>
              </a:spcBef>
            </a:pPr>
            <a:r>
              <a:rPr sz="1800" dirty="0">
                <a:latin typeface="Times New Roman"/>
                <a:cs typeface="Times New Roman"/>
              </a:rPr>
              <a:t>–</a:t>
            </a:r>
            <a:r>
              <a:rPr sz="1800" spc="15" dirty="0">
                <a:latin typeface="Times New Roman"/>
                <a:cs typeface="Times New Roman"/>
              </a:rPr>
              <a:t> </a:t>
            </a:r>
            <a:r>
              <a:rPr sz="1800" b="1" spc="-5" dirty="0">
                <a:latin typeface="Calibri"/>
                <a:cs typeface="Calibri"/>
              </a:rPr>
              <a:t>Just</a:t>
            </a:r>
            <a:r>
              <a:rPr sz="1800" b="1" spc="-15" dirty="0">
                <a:latin typeface="Calibri"/>
                <a:cs typeface="Calibri"/>
              </a:rPr>
              <a:t> </a:t>
            </a:r>
            <a:r>
              <a:rPr sz="1800" b="1" spc="-5" dirty="0">
                <a:latin typeface="Calibri"/>
                <a:cs typeface="Calibri"/>
              </a:rPr>
              <a:t>checks</a:t>
            </a:r>
            <a:r>
              <a:rPr sz="1800" b="1" spc="-30" dirty="0">
                <a:latin typeface="Calibri"/>
                <a:cs typeface="Calibri"/>
              </a:rPr>
              <a:t> </a:t>
            </a:r>
            <a:r>
              <a:rPr sz="1800" b="1" dirty="0">
                <a:latin typeface="Calibri"/>
                <a:cs typeface="Calibri"/>
              </a:rPr>
              <a:t>the</a:t>
            </a:r>
            <a:r>
              <a:rPr sz="1800" b="1" spc="-5" dirty="0">
                <a:latin typeface="Calibri"/>
                <a:cs typeface="Calibri"/>
              </a:rPr>
              <a:t> Privileged</a:t>
            </a:r>
            <a:r>
              <a:rPr sz="1800" b="1" spc="-25" dirty="0">
                <a:latin typeface="Calibri"/>
                <a:cs typeface="Calibri"/>
              </a:rPr>
              <a:t> </a:t>
            </a:r>
            <a:r>
              <a:rPr sz="1800" b="1" spc="-15" dirty="0">
                <a:latin typeface="Calibri"/>
                <a:cs typeface="Calibri"/>
              </a:rPr>
              <a:t>Attribute</a:t>
            </a:r>
            <a:r>
              <a:rPr sz="1800" b="1" spc="-20" dirty="0">
                <a:latin typeface="Calibri"/>
                <a:cs typeface="Calibri"/>
              </a:rPr>
              <a:t> </a:t>
            </a:r>
            <a:r>
              <a:rPr sz="1800" b="1" spc="-10" dirty="0">
                <a:latin typeface="Calibri"/>
                <a:cs typeface="Calibri"/>
              </a:rPr>
              <a:t>Certificate</a:t>
            </a:r>
            <a:r>
              <a:rPr sz="1800" b="1" spc="-15" dirty="0">
                <a:latin typeface="Calibri"/>
                <a:cs typeface="Calibri"/>
              </a:rPr>
              <a:t> </a:t>
            </a:r>
            <a:r>
              <a:rPr sz="1800" b="1" dirty="0">
                <a:latin typeface="Calibri"/>
                <a:cs typeface="Calibri"/>
              </a:rPr>
              <a:t>in</a:t>
            </a:r>
            <a:r>
              <a:rPr sz="1800" b="1" spc="-5" dirty="0">
                <a:latin typeface="Calibri"/>
                <a:cs typeface="Calibri"/>
              </a:rPr>
              <a:t> </a:t>
            </a:r>
            <a:r>
              <a:rPr sz="1800" b="1" dirty="0">
                <a:latin typeface="Calibri"/>
                <a:cs typeface="Calibri"/>
              </a:rPr>
              <a:t>the </a:t>
            </a:r>
            <a:r>
              <a:rPr sz="1800" b="1" spc="-10" dirty="0">
                <a:latin typeface="Calibri"/>
                <a:cs typeface="Calibri"/>
              </a:rPr>
              <a:t>ticket</a:t>
            </a:r>
            <a:r>
              <a:rPr sz="1800" b="1" spc="-25" dirty="0">
                <a:latin typeface="Calibri"/>
                <a:cs typeface="Calibri"/>
              </a:rPr>
              <a:t> </a:t>
            </a:r>
            <a:r>
              <a:rPr sz="1800" b="1" spc="-5" dirty="0">
                <a:latin typeface="Calibri"/>
                <a:cs typeface="Calibri"/>
              </a:rPr>
              <a:t>(group</a:t>
            </a:r>
            <a:r>
              <a:rPr sz="1800" b="1" spc="-15" dirty="0">
                <a:latin typeface="Calibri"/>
                <a:cs typeface="Calibri"/>
              </a:rPr>
              <a:t> </a:t>
            </a:r>
            <a:r>
              <a:rPr sz="1800" b="1" spc="-5" dirty="0">
                <a:latin typeface="Calibri"/>
                <a:cs typeface="Calibri"/>
              </a:rPr>
              <a:t>membership </a:t>
            </a:r>
            <a:r>
              <a:rPr sz="1800" b="1" dirty="0">
                <a:latin typeface="Calibri"/>
                <a:cs typeface="Calibri"/>
              </a:rPr>
              <a:t>of</a:t>
            </a:r>
            <a:r>
              <a:rPr sz="1800" b="1" spc="-25" dirty="0">
                <a:latin typeface="Calibri"/>
                <a:cs typeface="Calibri"/>
              </a:rPr>
              <a:t> </a:t>
            </a:r>
            <a:r>
              <a:rPr sz="1800" b="1" dirty="0">
                <a:latin typeface="Calibri"/>
                <a:cs typeface="Calibri"/>
              </a:rPr>
              <a:t>the</a:t>
            </a:r>
            <a:r>
              <a:rPr sz="1800" b="1" spc="-5" dirty="0">
                <a:latin typeface="Calibri"/>
                <a:cs typeface="Calibri"/>
              </a:rPr>
              <a:t> </a:t>
            </a:r>
            <a:r>
              <a:rPr sz="1800" b="1" dirty="0">
                <a:latin typeface="Calibri"/>
                <a:cs typeface="Calibri"/>
              </a:rPr>
              <a:t>user)</a:t>
            </a:r>
            <a:endParaRPr sz="1800">
              <a:latin typeface="Calibri"/>
              <a:cs typeface="Calibri"/>
            </a:endParaRPr>
          </a:p>
          <a:p>
            <a:pPr marL="1155700" lvl="2" indent="-229235">
              <a:lnSpc>
                <a:spcPct val="100000"/>
              </a:lnSpc>
              <a:spcBef>
                <a:spcPts val="280"/>
              </a:spcBef>
              <a:buFont typeface="Arial"/>
              <a:buChar char="•"/>
              <a:tabLst>
                <a:tab pos="1155065" algn="l"/>
                <a:tab pos="1155700" algn="l"/>
              </a:tabLst>
            </a:pPr>
            <a:r>
              <a:rPr sz="1800" spc="-35" dirty="0">
                <a:latin typeface="Calibri"/>
                <a:cs typeface="Calibri"/>
              </a:rPr>
              <a:t>We</a:t>
            </a:r>
            <a:r>
              <a:rPr sz="1800" spc="10" dirty="0">
                <a:latin typeface="Calibri"/>
                <a:cs typeface="Calibri"/>
              </a:rPr>
              <a:t> </a:t>
            </a:r>
            <a:r>
              <a:rPr sz="1800" spc="-5" dirty="0">
                <a:latin typeface="Calibri"/>
                <a:cs typeface="Calibri"/>
              </a:rPr>
              <a:t>spent</a:t>
            </a:r>
            <a:r>
              <a:rPr sz="1800" dirty="0">
                <a:latin typeface="Calibri"/>
                <a:cs typeface="Calibri"/>
              </a:rPr>
              <a:t> </a:t>
            </a:r>
            <a:r>
              <a:rPr sz="1800" spc="-5" dirty="0">
                <a:latin typeface="Calibri"/>
                <a:cs typeface="Calibri"/>
              </a:rPr>
              <a:t>all</a:t>
            </a:r>
            <a:r>
              <a:rPr sz="1800" spc="10" dirty="0">
                <a:latin typeface="Calibri"/>
                <a:cs typeface="Calibri"/>
              </a:rPr>
              <a:t> </a:t>
            </a:r>
            <a:r>
              <a:rPr sz="1800" spc="-5" dirty="0">
                <a:latin typeface="Calibri"/>
                <a:cs typeface="Calibri"/>
              </a:rPr>
              <a:t>that</a:t>
            </a:r>
            <a:r>
              <a:rPr sz="1800" dirty="0">
                <a:latin typeface="Calibri"/>
                <a:cs typeface="Calibri"/>
              </a:rPr>
              <a:t> </a:t>
            </a:r>
            <a:r>
              <a:rPr sz="1800" spc="-5" dirty="0">
                <a:latin typeface="Calibri"/>
                <a:cs typeface="Calibri"/>
              </a:rPr>
              <a:t>time</a:t>
            </a:r>
            <a:r>
              <a:rPr sz="1800" spc="10" dirty="0">
                <a:latin typeface="Calibri"/>
                <a:cs typeface="Calibri"/>
              </a:rPr>
              <a:t> </a:t>
            </a:r>
            <a:r>
              <a:rPr sz="1800" spc="-10" dirty="0">
                <a:latin typeface="Calibri"/>
                <a:cs typeface="Calibri"/>
              </a:rPr>
              <a:t>securely</a:t>
            </a:r>
            <a:r>
              <a:rPr sz="1800" spc="15" dirty="0">
                <a:latin typeface="Calibri"/>
                <a:cs typeface="Calibri"/>
              </a:rPr>
              <a:t> </a:t>
            </a:r>
            <a:r>
              <a:rPr sz="1800" spc="-10" dirty="0">
                <a:latin typeface="Calibri"/>
                <a:cs typeface="Calibri"/>
              </a:rPr>
              <a:t>exchanging</a:t>
            </a:r>
            <a:r>
              <a:rPr sz="1800" spc="10" dirty="0">
                <a:latin typeface="Calibri"/>
                <a:cs typeface="Calibri"/>
              </a:rPr>
              <a:t> </a:t>
            </a:r>
            <a:r>
              <a:rPr sz="1800" spc="-15" dirty="0">
                <a:latin typeface="Calibri"/>
                <a:cs typeface="Calibri"/>
              </a:rPr>
              <a:t>info</a:t>
            </a:r>
            <a:r>
              <a:rPr sz="1800" spc="15" dirty="0">
                <a:latin typeface="Calibri"/>
                <a:cs typeface="Calibri"/>
              </a:rPr>
              <a:t> </a:t>
            </a:r>
            <a:r>
              <a:rPr sz="1800" spc="-10" dirty="0">
                <a:latin typeface="Calibri"/>
                <a:cs typeface="Calibri"/>
              </a:rPr>
              <a:t>to</a:t>
            </a:r>
            <a:r>
              <a:rPr sz="1800" spc="5" dirty="0">
                <a:latin typeface="Calibri"/>
                <a:cs typeface="Calibri"/>
              </a:rPr>
              <a:t> </a:t>
            </a:r>
            <a:r>
              <a:rPr sz="1800" spc="-10" dirty="0">
                <a:latin typeface="Calibri"/>
                <a:cs typeface="Calibri"/>
              </a:rPr>
              <a:t>share</a:t>
            </a:r>
            <a:r>
              <a:rPr sz="1800" spc="1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session </a:t>
            </a:r>
            <a:r>
              <a:rPr sz="1800" spc="-25" dirty="0">
                <a:latin typeface="Calibri"/>
                <a:cs typeface="Calibri"/>
              </a:rPr>
              <a:t>key</a:t>
            </a:r>
            <a:r>
              <a:rPr sz="1800" spc="5" dirty="0">
                <a:latin typeface="Calibri"/>
                <a:cs typeface="Calibri"/>
              </a:rPr>
              <a:t> </a:t>
            </a:r>
            <a:r>
              <a:rPr sz="1800" b="1" spc="-10" dirty="0">
                <a:latin typeface="Calibri"/>
                <a:cs typeface="Calibri"/>
              </a:rPr>
              <a:t>for</a:t>
            </a:r>
            <a:r>
              <a:rPr sz="1800" b="1" dirty="0">
                <a:latin typeface="Calibri"/>
                <a:cs typeface="Calibri"/>
              </a:rPr>
              <a:t> nothing</a:t>
            </a:r>
            <a:endParaRPr sz="1800">
              <a:latin typeface="Calibri"/>
              <a:cs typeface="Calibri"/>
            </a:endParaRPr>
          </a:p>
          <a:p>
            <a:pPr marL="1155700" lvl="2" indent="-229235">
              <a:lnSpc>
                <a:spcPct val="100000"/>
              </a:lnSpc>
              <a:spcBef>
                <a:spcPts val="285"/>
              </a:spcBef>
              <a:buFont typeface="Arial"/>
              <a:buChar char="•"/>
              <a:tabLst>
                <a:tab pos="1155065" algn="l"/>
                <a:tab pos="1155700" algn="l"/>
              </a:tabLst>
            </a:pPr>
            <a:r>
              <a:rPr sz="1800" b="1" dirty="0">
                <a:latin typeface="Calibri"/>
                <a:cs typeface="Calibri"/>
              </a:rPr>
              <a:t>The</a:t>
            </a:r>
            <a:r>
              <a:rPr sz="1800" b="1" spc="-10" dirty="0">
                <a:latin typeface="Calibri"/>
                <a:cs typeface="Calibri"/>
              </a:rPr>
              <a:t> </a:t>
            </a:r>
            <a:r>
              <a:rPr sz="1800" b="1" spc="-5" dirty="0">
                <a:latin typeface="Calibri"/>
                <a:cs typeface="Calibri"/>
              </a:rPr>
              <a:t>session</a:t>
            </a:r>
            <a:r>
              <a:rPr sz="1800" b="1" spc="-30" dirty="0">
                <a:latin typeface="Calibri"/>
                <a:cs typeface="Calibri"/>
              </a:rPr>
              <a:t> </a:t>
            </a:r>
            <a:r>
              <a:rPr sz="1800" b="1" spc="-20" dirty="0">
                <a:latin typeface="Calibri"/>
                <a:cs typeface="Calibri"/>
              </a:rPr>
              <a:t>key</a:t>
            </a:r>
            <a:r>
              <a:rPr sz="1800" b="1" spc="-15" dirty="0">
                <a:latin typeface="Calibri"/>
                <a:cs typeface="Calibri"/>
              </a:rPr>
              <a:t> </a:t>
            </a:r>
            <a:r>
              <a:rPr sz="1800" b="1" dirty="0">
                <a:latin typeface="Calibri"/>
                <a:cs typeface="Calibri"/>
              </a:rPr>
              <a:t>is</a:t>
            </a:r>
            <a:r>
              <a:rPr sz="1800" b="1" spc="-15" dirty="0">
                <a:latin typeface="Calibri"/>
                <a:cs typeface="Calibri"/>
              </a:rPr>
              <a:t> </a:t>
            </a:r>
            <a:r>
              <a:rPr sz="1800" b="1" dirty="0">
                <a:latin typeface="Calibri"/>
                <a:cs typeface="Calibri"/>
              </a:rPr>
              <a:t>the</a:t>
            </a:r>
            <a:r>
              <a:rPr sz="1800" b="1" spc="-20" dirty="0">
                <a:latin typeface="Calibri"/>
                <a:cs typeface="Calibri"/>
              </a:rPr>
              <a:t> </a:t>
            </a:r>
            <a:r>
              <a:rPr sz="1800" b="1" spc="-5" dirty="0">
                <a:latin typeface="Calibri"/>
                <a:cs typeface="Calibri"/>
              </a:rPr>
              <a:t>proof that</a:t>
            </a:r>
            <a:r>
              <a:rPr sz="1800" b="1" spc="-15" dirty="0">
                <a:latin typeface="Calibri"/>
                <a:cs typeface="Calibri"/>
              </a:rPr>
              <a:t> </a:t>
            </a:r>
            <a:r>
              <a:rPr sz="1800" b="1" dirty="0">
                <a:latin typeface="Calibri"/>
                <a:cs typeface="Calibri"/>
              </a:rPr>
              <a:t>the</a:t>
            </a:r>
            <a:r>
              <a:rPr sz="1800" b="1" spc="-10" dirty="0">
                <a:latin typeface="Calibri"/>
                <a:cs typeface="Calibri"/>
              </a:rPr>
              <a:t> </a:t>
            </a:r>
            <a:r>
              <a:rPr sz="1800" b="1" spc="-5" dirty="0">
                <a:latin typeface="Calibri"/>
                <a:cs typeface="Calibri"/>
              </a:rPr>
              <a:t>client</a:t>
            </a:r>
            <a:r>
              <a:rPr sz="1800" b="1" spc="-35" dirty="0">
                <a:latin typeface="Calibri"/>
                <a:cs typeface="Calibri"/>
              </a:rPr>
              <a:t> </a:t>
            </a:r>
            <a:r>
              <a:rPr sz="1800" b="1" dirty="0">
                <a:latin typeface="Calibri"/>
                <a:cs typeface="Calibri"/>
              </a:rPr>
              <a:t>is who</a:t>
            </a:r>
            <a:r>
              <a:rPr sz="1800" b="1" spc="-20" dirty="0">
                <a:latin typeface="Calibri"/>
                <a:cs typeface="Calibri"/>
              </a:rPr>
              <a:t> </a:t>
            </a:r>
            <a:r>
              <a:rPr sz="1800" b="1" dirty="0">
                <a:latin typeface="Calibri"/>
                <a:cs typeface="Calibri"/>
              </a:rPr>
              <a:t>they</a:t>
            </a:r>
            <a:r>
              <a:rPr sz="1800" b="1" spc="-30" dirty="0">
                <a:latin typeface="Calibri"/>
                <a:cs typeface="Calibri"/>
              </a:rPr>
              <a:t> </a:t>
            </a:r>
            <a:r>
              <a:rPr sz="1800" b="1" spc="-15" dirty="0">
                <a:latin typeface="Calibri"/>
                <a:cs typeface="Calibri"/>
              </a:rPr>
              <a:t>say</a:t>
            </a:r>
            <a:r>
              <a:rPr sz="1800" b="1" dirty="0">
                <a:latin typeface="Calibri"/>
                <a:cs typeface="Calibri"/>
              </a:rPr>
              <a:t> </a:t>
            </a:r>
            <a:r>
              <a:rPr sz="1800" b="1" spc="-5" dirty="0">
                <a:latin typeface="Calibri"/>
                <a:cs typeface="Calibri"/>
              </a:rPr>
              <a:t>they</a:t>
            </a:r>
            <a:r>
              <a:rPr sz="1800" b="1" spc="-25" dirty="0">
                <a:latin typeface="Calibri"/>
                <a:cs typeface="Calibri"/>
              </a:rPr>
              <a:t> </a:t>
            </a:r>
            <a:r>
              <a:rPr sz="1800" b="1" spc="-15" dirty="0">
                <a:latin typeface="Calibri"/>
                <a:cs typeface="Calibri"/>
              </a:rPr>
              <a:t>are</a:t>
            </a:r>
            <a:endParaRPr sz="1800">
              <a:latin typeface="Calibri"/>
              <a:cs typeface="Calibri"/>
            </a:endParaRPr>
          </a:p>
          <a:p>
            <a:pPr marL="1155065" marR="5080" lvl="2" indent="-228600">
              <a:lnSpc>
                <a:spcPts val="1939"/>
              </a:lnSpc>
              <a:spcBef>
                <a:spcPts val="535"/>
              </a:spcBef>
              <a:buFont typeface="Arial"/>
              <a:buChar char="•"/>
              <a:tabLst>
                <a:tab pos="1155065" algn="l"/>
                <a:tab pos="1155700" algn="l"/>
              </a:tabLst>
            </a:pPr>
            <a:r>
              <a:rPr sz="1800" dirty="0">
                <a:latin typeface="Calibri"/>
                <a:cs typeface="Calibri"/>
              </a:rPr>
              <a:t>If</a:t>
            </a:r>
            <a:r>
              <a:rPr sz="1800" spc="5" dirty="0">
                <a:latin typeface="Calibri"/>
                <a:cs typeface="Calibri"/>
              </a:rPr>
              <a:t> </a:t>
            </a:r>
            <a:r>
              <a:rPr sz="1800" spc="-10" dirty="0">
                <a:latin typeface="Calibri"/>
                <a:cs typeface="Calibri"/>
              </a:rPr>
              <a:t>you</a:t>
            </a:r>
            <a:r>
              <a:rPr sz="1800" spc="5" dirty="0">
                <a:latin typeface="Calibri"/>
                <a:cs typeface="Calibri"/>
              </a:rPr>
              <a:t> </a:t>
            </a:r>
            <a:r>
              <a:rPr sz="1800" spc="-10" dirty="0">
                <a:latin typeface="Calibri"/>
                <a:cs typeface="Calibri"/>
              </a:rPr>
              <a:t>can</a:t>
            </a:r>
            <a:r>
              <a:rPr sz="1800" spc="20" dirty="0">
                <a:latin typeface="Calibri"/>
                <a:cs typeface="Calibri"/>
              </a:rPr>
              <a:t> </a:t>
            </a:r>
            <a:r>
              <a:rPr sz="1800" spc="-10" dirty="0">
                <a:latin typeface="Calibri"/>
                <a:cs typeface="Calibri"/>
              </a:rPr>
              <a:t>authenticate</a:t>
            </a:r>
            <a:r>
              <a:rPr sz="1800" spc="20" dirty="0">
                <a:latin typeface="Calibri"/>
                <a:cs typeface="Calibri"/>
              </a:rPr>
              <a:t> </a:t>
            </a:r>
            <a:r>
              <a:rPr sz="1800" spc="-10" dirty="0">
                <a:latin typeface="Calibri"/>
                <a:cs typeface="Calibri"/>
              </a:rPr>
              <a:t>just</a:t>
            </a:r>
            <a:r>
              <a:rPr sz="1800" dirty="0">
                <a:latin typeface="Calibri"/>
                <a:cs typeface="Calibri"/>
              </a:rPr>
              <a:t> </a:t>
            </a:r>
            <a:r>
              <a:rPr sz="1800" spc="-5" dirty="0">
                <a:latin typeface="Calibri"/>
                <a:cs typeface="Calibri"/>
              </a:rPr>
              <a:t>by</a:t>
            </a:r>
            <a:r>
              <a:rPr sz="1800" spc="5" dirty="0">
                <a:latin typeface="Calibri"/>
                <a:cs typeface="Calibri"/>
              </a:rPr>
              <a:t> </a:t>
            </a:r>
            <a:r>
              <a:rPr sz="1800" spc="-5" dirty="0">
                <a:latin typeface="Calibri"/>
                <a:cs typeface="Calibri"/>
              </a:rPr>
              <a:t>sending</a:t>
            </a:r>
            <a:r>
              <a:rPr sz="1800" spc="25" dirty="0">
                <a:latin typeface="Calibri"/>
                <a:cs typeface="Calibri"/>
              </a:rPr>
              <a:t> </a:t>
            </a:r>
            <a:r>
              <a:rPr sz="1800" dirty="0">
                <a:latin typeface="Calibri"/>
                <a:cs typeface="Calibri"/>
              </a:rPr>
              <a:t>a</a:t>
            </a:r>
            <a:r>
              <a:rPr sz="1800" spc="5" dirty="0">
                <a:latin typeface="Calibri"/>
                <a:cs typeface="Calibri"/>
              </a:rPr>
              <a:t> </a:t>
            </a:r>
            <a:r>
              <a:rPr sz="1800" spc="-10" dirty="0">
                <a:latin typeface="Calibri"/>
                <a:cs typeface="Calibri"/>
              </a:rPr>
              <a:t>valid</a:t>
            </a:r>
            <a:r>
              <a:rPr sz="1800" spc="5" dirty="0">
                <a:latin typeface="Calibri"/>
                <a:cs typeface="Calibri"/>
              </a:rPr>
              <a:t> </a:t>
            </a:r>
            <a:r>
              <a:rPr sz="1800" spc="-10" dirty="0">
                <a:latin typeface="Calibri"/>
                <a:cs typeface="Calibri"/>
              </a:rPr>
              <a:t>KRB_AP_REQ</a:t>
            </a:r>
            <a:r>
              <a:rPr sz="1800" spc="5" dirty="0">
                <a:latin typeface="Calibri"/>
                <a:cs typeface="Calibri"/>
              </a:rPr>
              <a:t> </a:t>
            </a:r>
            <a:r>
              <a:rPr sz="1800" spc="-5" dirty="0">
                <a:latin typeface="Calibri"/>
                <a:cs typeface="Calibri"/>
              </a:rPr>
              <a:t>even</a:t>
            </a:r>
            <a:r>
              <a:rPr sz="1800" spc="5" dirty="0">
                <a:latin typeface="Calibri"/>
                <a:cs typeface="Calibri"/>
              </a:rPr>
              <a:t> </a:t>
            </a:r>
            <a:r>
              <a:rPr sz="1800" spc="-5" dirty="0">
                <a:latin typeface="Calibri"/>
                <a:cs typeface="Calibri"/>
              </a:rPr>
              <a:t>though</a:t>
            </a:r>
            <a:r>
              <a:rPr sz="1800" spc="20" dirty="0">
                <a:latin typeface="Calibri"/>
                <a:cs typeface="Calibri"/>
              </a:rPr>
              <a:t> </a:t>
            </a:r>
            <a:r>
              <a:rPr sz="1800" spc="-10" dirty="0">
                <a:latin typeface="Calibri"/>
                <a:cs typeface="Calibri"/>
              </a:rPr>
              <a:t>you</a:t>
            </a:r>
            <a:r>
              <a:rPr sz="1800" spc="5" dirty="0">
                <a:latin typeface="Calibri"/>
                <a:cs typeface="Calibri"/>
              </a:rPr>
              <a:t> </a:t>
            </a:r>
            <a:r>
              <a:rPr sz="1800" spc="-5" dirty="0">
                <a:latin typeface="Calibri"/>
                <a:cs typeface="Calibri"/>
              </a:rPr>
              <a:t>don't</a:t>
            </a:r>
            <a:r>
              <a:rPr sz="1800" spc="30" dirty="0">
                <a:latin typeface="Calibri"/>
                <a:cs typeface="Calibri"/>
              </a:rPr>
              <a:t> </a:t>
            </a:r>
            <a:r>
              <a:rPr sz="1800" spc="-10" dirty="0">
                <a:latin typeface="Calibri"/>
                <a:cs typeface="Calibri"/>
              </a:rPr>
              <a:t>have</a:t>
            </a:r>
            <a:r>
              <a:rPr sz="1800" spc="-5" dirty="0">
                <a:latin typeface="Calibri"/>
                <a:cs typeface="Calibri"/>
              </a:rPr>
              <a:t> the</a:t>
            </a:r>
            <a:r>
              <a:rPr sz="1800" spc="10" dirty="0">
                <a:latin typeface="Calibri"/>
                <a:cs typeface="Calibri"/>
              </a:rPr>
              <a:t> </a:t>
            </a:r>
            <a:r>
              <a:rPr sz="1800" spc="-5" dirty="0">
                <a:latin typeface="Calibri"/>
                <a:cs typeface="Calibri"/>
              </a:rPr>
              <a:t>actual </a:t>
            </a:r>
            <a:r>
              <a:rPr sz="1800" spc="-395" dirty="0">
                <a:latin typeface="Calibri"/>
                <a:cs typeface="Calibri"/>
              </a:rPr>
              <a:t> </a:t>
            </a:r>
            <a:r>
              <a:rPr sz="1800" spc="-15" dirty="0">
                <a:latin typeface="Calibri"/>
                <a:cs typeface="Calibri"/>
              </a:rPr>
              <a:t>key(s)... </a:t>
            </a:r>
            <a:r>
              <a:rPr sz="1800" b="1" spc="-5" dirty="0">
                <a:latin typeface="Calibri"/>
                <a:cs typeface="Calibri"/>
              </a:rPr>
              <a:t>MITM</a:t>
            </a:r>
            <a:r>
              <a:rPr sz="1800" b="1" spc="10" dirty="0">
                <a:latin typeface="Calibri"/>
                <a:cs typeface="Calibri"/>
              </a:rPr>
              <a:t> </a:t>
            </a:r>
            <a:r>
              <a:rPr sz="1800" b="1" dirty="0">
                <a:latin typeface="Calibri"/>
                <a:cs typeface="Calibri"/>
              </a:rPr>
              <a:t>is</a:t>
            </a:r>
            <a:r>
              <a:rPr sz="1800" b="1" spc="-10" dirty="0">
                <a:latin typeface="Calibri"/>
                <a:cs typeface="Calibri"/>
              </a:rPr>
              <a:t> </a:t>
            </a:r>
            <a:r>
              <a:rPr sz="1800" b="1" spc="-5" dirty="0">
                <a:latin typeface="Calibri"/>
                <a:cs typeface="Calibri"/>
              </a:rPr>
              <a:t>definitely</a:t>
            </a:r>
            <a:r>
              <a:rPr sz="1800" b="1" spc="-35" dirty="0">
                <a:latin typeface="Calibri"/>
                <a:cs typeface="Calibri"/>
              </a:rPr>
              <a:t> </a:t>
            </a:r>
            <a:r>
              <a:rPr sz="1800" b="1" spc="-5" dirty="0">
                <a:latin typeface="Calibri"/>
                <a:cs typeface="Calibri"/>
              </a:rPr>
              <a:t>possible</a:t>
            </a:r>
            <a:endParaRPr sz="1800">
              <a:latin typeface="Calibri"/>
              <a:cs typeface="Calibri"/>
            </a:endParaRPr>
          </a:p>
        </p:txBody>
      </p:sp>
      <p:sp>
        <p:nvSpPr>
          <p:cNvPr id="8" name="Footer Placeholder 7">
            <a:extLst>
              <a:ext uri="{FF2B5EF4-FFF2-40B4-BE49-F238E27FC236}">
                <a16:creationId xmlns:a16="http://schemas.microsoft.com/office/drawing/2014/main" id="{AD90F71F-CDA9-445B-8351-BE422EDBEF5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719961"/>
            <a:ext cx="10234930" cy="4094479"/>
          </a:xfrm>
          <a:prstGeom prst="rect">
            <a:avLst/>
          </a:prstGeom>
        </p:spPr>
        <p:txBody>
          <a:bodyPr vert="horz" wrap="square" lIns="0" tIns="66040" rIns="0" bIns="0" rtlCol="0">
            <a:spAutoFit/>
          </a:bodyPr>
          <a:lstStyle/>
          <a:p>
            <a:pPr marL="424180" indent="-411480">
              <a:lnSpc>
                <a:spcPct val="100000"/>
              </a:lnSpc>
              <a:spcBef>
                <a:spcPts val="520"/>
              </a:spcBef>
              <a:buFont typeface="Arial"/>
              <a:buChar char="•"/>
              <a:tabLst>
                <a:tab pos="423545" algn="l"/>
                <a:tab pos="424180" algn="l"/>
              </a:tabLst>
            </a:pPr>
            <a:r>
              <a:rPr sz="2400" b="1" spc="-25" dirty="0">
                <a:latin typeface="Calibri"/>
                <a:cs typeface="Calibri"/>
              </a:rPr>
              <a:t>Weak</a:t>
            </a:r>
            <a:r>
              <a:rPr sz="2400" b="1" spc="-40" dirty="0">
                <a:latin typeface="Calibri"/>
                <a:cs typeface="Calibri"/>
              </a:rPr>
              <a:t> </a:t>
            </a:r>
            <a:r>
              <a:rPr sz="2400" b="1" spc="-10" dirty="0">
                <a:latin typeface="Calibri"/>
                <a:cs typeface="Calibri"/>
              </a:rPr>
              <a:t>configuration</a:t>
            </a:r>
            <a:endParaRPr sz="2400">
              <a:latin typeface="Calibri"/>
              <a:cs typeface="Calibri"/>
            </a:endParaRPr>
          </a:p>
          <a:p>
            <a:pPr marL="754380" marR="970280" lvl="1" indent="-285115">
              <a:lnSpc>
                <a:spcPts val="2300"/>
              </a:lnSpc>
              <a:spcBef>
                <a:spcPts val="980"/>
              </a:spcBef>
              <a:buFont typeface="Times New Roman"/>
              <a:buChar char="–"/>
              <a:tabLst>
                <a:tab pos="754380" algn="l"/>
                <a:tab pos="755015" algn="l"/>
              </a:tabLst>
            </a:pPr>
            <a:r>
              <a:rPr sz="2400" spc="-15" dirty="0">
                <a:latin typeface="Calibri"/>
                <a:cs typeface="Calibri"/>
              </a:rPr>
              <a:t>Kerberos</a:t>
            </a:r>
            <a:r>
              <a:rPr sz="2400" spc="-10"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fairly</a:t>
            </a:r>
            <a:r>
              <a:rPr sz="2400" spc="-5" dirty="0">
                <a:latin typeface="Calibri"/>
                <a:cs typeface="Calibri"/>
              </a:rPr>
              <a:t> old</a:t>
            </a:r>
            <a:r>
              <a:rPr sz="2400" dirty="0">
                <a:latin typeface="Calibri"/>
                <a:cs typeface="Calibri"/>
              </a:rPr>
              <a:t> </a:t>
            </a:r>
            <a:r>
              <a:rPr sz="2400" spc="-15" dirty="0">
                <a:latin typeface="Calibri"/>
                <a:cs typeface="Calibri"/>
              </a:rPr>
              <a:t>protocol </a:t>
            </a:r>
            <a:r>
              <a:rPr sz="2400" spc="-5" dirty="0">
                <a:latin typeface="Calibri"/>
                <a:cs typeface="Calibri"/>
              </a:rPr>
              <a:t>and</a:t>
            </a:r>
            <a:r>
              <a:rPr sz="2400" dirty="0">
                <a:latin typeface="Calibri"/>
                <a:cs typeface="Calibri"/>
              </a:rPr>
              <a:t> </a:t>
            </a:r>
            <a:r>
              <a:rPr sz="2400" spc="-10" dirty="0">
                <a:latin typeface="Calibri"/>
                <a:cs typeface="Calibri"/>
              </a:rPr>
              <a:t>there</a:t>
            </a:r>
            <a:r>
              <a:rPr sz="2400" spc="5" dirty="0">
                <a:latin typeface="Calibri"/>
                <a:cs typeface="Calibri"/>
              </a:rPr>
              <a:t> </a:t>
            </a:r>
            <a:r>
              <a:rPr sz="2400" spc="-15" dirty="0">
                <a:latin typeface="Calibri"/>
                <a:cs typeface="Calibri"/>
              </a:rPr>
              <a:t>are</a:t>
            </a:r>
            <a:r>
              <a:rPr sz="2400" dirty="0">
                <a:latin typeface="Calibri"/>
                <a:cs typeface="Calibri"/>
              </a:rPr>
              <a:t> a </a:t>
            </a:r>
            <a:r>
              <a:rPr sz="2400" spc="-5" dirty="0">
                <a:latin typeface="Calibri"/>
                <a:cs typeface="Calibri"/>
              </a:rPr>
              <a:t>number</a:t>
            </a:r>
            <a:r>
              <a:rPr sz="2400" spc="-10" dirty="0">
                <a:latin typeface="Calibri"/>
                <a:cs typeface="Calibri"/>
              </a:rPr>
              <a:t> </a:t>
            </a:r>
            <a:r>
              <a:rPr sz="2400" spc="-5" dirty="0">
                <a:latin typeface="Calibri"/>
                <a:cs typeface="Calibri"/>
              </a:rPr>
              <a:t>of</a:t>
            </a:r>
            <a:r>
              <a:rPr sz="2400" spc="5" dirty="0">
                <a:latin typeface="Calibri"/>
                <a:cs typeface="Calibri"/>
              </a:rPr>
              <a:t> </a:t>
            </a:r>
            <a:r>
              <a:rPr sz="2400" spc="-10" dirty="0">
                <a:latin typeface="Calibri"/>
                <a:cs typeface="Calibri"/>
              </a:rPr>
              <a:t>supported </a:t>
            </a:r>
            <a:r>
              <a:rPr sz="2400" spc="-525" dirty="0">
                <a:latin typeface="Calibri"/>
                <a:cs typeface="Calibri"/>
              </a:rPr>
              <a:t> </a:t>
            </a:r>
            <a:r>
              <a:rPr sz="2400" spc="-5" dirty="0">
                <a:latin typeface="Calibri"/>
                <a:cs typeface="Calibri"/>
              </a:rPr>
              <a:t>algorithms</a:t>
            </a:r>
            <a:r>
              <a:rPr sz="2400" spc="-35" dirty="0">
                <a:latin typeface="Calibri"/>
                <a:cs typeface="Calibri"/>
              </a:rPr>
              <a:t> </a:t>
            </a:r>
            <a:r>
              <a:rPr sz="2400" spc="-20" dirty="0">
                <a:latin typeface="Calibri"/>
                <a:cs typeface="Calibri"/>
              </a:rPr>
              <a:t>for</a:t>
            </a:r>
            <a:r>
              <a:rPr sz="2400" dirty="0">
                <a:latin typeface="Calibri"/>
                <a:cs typeface="Calibri"/>
              </a:rPr>
              <a:t> </a:t>
            </a:r>
            <a:r>
              <a:rPr sz="2400" spc="-15" dirty="0">
                <a:latin typeface="Calibri"/>
                <a:cs typeface="Calibri"/>
              </a:rPr>
              <a:t>cryptography</a:t>
            </a:r>
            <a:endParaRPr sz="2400">
              <a:latin typeface="Calibri"/>
              <a:cs typeface="Calibri"/>
            </a:endParaRPr>
          </a:p>
          <a:p>
            <a:pPr marL="1155700" lvl="2" indent="-229235">
              <a:lnSpc>
                <a:spcPct val="100000"/>
              </a:lnSpc>
              <a:spcBef>
                <a:spcPts val="455"/>
              </a:spcBef>
              <a:buFont typeface="Times New Roman"/>
              <a:buChar char="•"/>
              <a:tabLst>
                <a:tab pos="1155700" algn="l"/>
              </a:tabLst>
            </a:pPr>
            <a:r>
              <a:rPr sz="2400" spc="-15" dirty="0">
                <a:latin typeface="Calibri"/>
                <a:cs typeface="Calibri"/>
              </a:rPr>
              <a:t>Many</a:t>
            </a:r>
            <a:r>
              <a:rPr sz="2400" dirty="0">
                <a:latin typeface="Calibri"/>
                <a:cs typeface="Calibri"/>
              </a:rPr>
              <a:t> </a:t>
            </a:r>
            <a:r>
              <a:rPr sz="2400" spc="-10" dirty="0">
                <a:latin typeface="Calibri"/>
                <a:cs typeface="Calibri"/>
              </a:rPr>
              <a:t>that</a:t>
            </a:r>
            <a:r>
              <a:rPr sz="2400" spc="-15" dirty="0">
                <a:latin typeface="Calibri"/>
                <a:cs typeface="Calibri"/>
              </a:rPr>
              <a:t> are</a:t>
            </a:r>
            <a:r>
              <a:rPr sz="2400" dirty="0">
                <a:latin typeface="Calibri"/>
                <a:cs typeface="Calibri"/>
              </a:rPr>
              <a:t> </a:t>
            </a:r>
            <a:r>
              <a:rPr sz="2400" spc="-5" dirty="0">
                <a:latin typeface="Calibri"/>
                <a:cs typeface="Calibri"/>
              </a:rPr>
              <a:t>no </a:t>
            </a:r>
            <a:r>
              <a:rPr sz="2400" spc="-10" dirty="0">
                <a:latin typeface="Calibri"/>
                <a:cs typeface="Calibri"/>
              </a:rPr>
              <a:t>longer</a:t>
            </a:r>
            <a:r>
              <a:rPr sz="2400" dirty="0">
                <a:latin typeface="Calibri"/>
                <a:cs typeface="Calibri"/>
              </a:rPr>
              <a:t> </a:t>
            </a:r>
            <a:r>
              <a:rPr sz="2400" spc="-10" dirty="0">
                <a:latin typeface="Calibri"/>
                <a:cs typeface="Calibri"/>
              </a:rPr>
              <a:t>considered</a:t>
            </a:r>
            <a:r>
              <a:rPr sz="2400" spc="-5" dirty="0">
                <a:latin typeface="Calibri"/>
                <a:cs typeface="Calibri"/>
              </a:rPr>
              <a:t> </a:t>
            </a:r>
            <a:r>
              <a:rPr sz="2400" spc="-10" dirty="0">
                <a:latin typeface="Calibri"/>
                <a:cs typeface="Calibri"/>
              </a:rPr>
              <a:t>secure</a:t>
            </a:r>
            <a:endParaRPr sz="2400">
              <a:latin typeface="Calibri"/>
              <a:cs typeface="Calibri"/>
            </a:endParaRPr>
          </a:p>
          <a:p>
            <a:pPr marL="1383665">
              <a:lnSpc>
                <a:spcPct val="100000"/>
              </a:lnSpc>
              <a:spcBef>
                <a:spcPts val="420"/>
              </a:spcBef>
            </a:pPr>
            <a:r>
              <a:rPr sz="2400" dirty="0">
                <a:latin typeface="Times New Roman"/>
                <a:cs typeface="Times New Roman"/>
              </a:rPr>
              <a:t>–</a:t>
            </a:r>
            <a:r>
              <a:rPr sz="2400" spc="-5" dirty="0">
                <a:latin typeface="Times New Roman"/>
                <a:cs typeface="Times New Roman"/>
              </a:rPr>
              <a:t> </a:t>
            </a:r>
            <a:r>
              <a:rPr sz="2400" spc="-20" dirty="0">
                <a:latin typeface="Calibri"/>
                <a:cs typeface="Calibri"/>
              </a:rPr>
              <a:t>Like</a:t>
            </a:r>
            <a:r>
              <a:rPr sz="2400" spc="-15" dirty="0">
                <a:latin typeface="Calibri"/>
                <a:cs typeface="Calibri"/>
              </a:rPr>
              <a:t> </a:t>
            </a:r>
            <a:r>
              <a:rPr sz="2400" spc="-10" dirty="0">
                <a:latin typeface="Calibri"/>
                <a:cs typeface="Calibri"/>
              </a:rPr>
              <a:t>DES</a:t>
            </a:r>
            <a:r>
              <a:rPr sz="2400" spc="-20" dirty="0">
                <a:latin typeface="Calibri"/>
                <a:cs typeface="Calibri"/>
              </a:rPr>
              <a:t> </a:t>
            </a:r>
            <a:r>
              <a:rPr sz="2400" spc="-5" dirty="0">
                <a:latin typeface="Calibri"/>
                <a:cs typeface="Calibri"/>
              </a:rPr>
              <a:t>encryption</a:t>
            </a:r>
            <a:r>
              <a:rPr sz="2400" spc="-1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MD5</a:t>
            </a:r>
            <a:r>
              <a:rPr sz="2400" spc="-20" dirty="0">
                <a:latin typeface="Calibri"/>
                <a:cs typeface="Calibri"/>
              </a:rPr>
              <a:t> </a:t>
            </a:r>
            <a:r>
              <a:rPr sz="2400" spc="-5" dirty="0">
                <a:latin typeface="Calibri"/>
                <a:cs typeface="Calibri"/>
              </a:rPr>
              <a:t>checksum</a:t>
            </a:r>
            <a:endParaRPr sz="2400">
              <a:latin typeface="Calibri"/>
              <a:cs typeface="Calibri"/>
            </a:endParaRPr>
          </a:p>
          <a:p>
            <a:pPr>
              <a:lnSpc>
                <a:spcPct val="100000"/>
              </a:lnSpc>
              <a:spcBef>
                <a:spcPts val="5"/>
              </a:spcBef>
            </a:pPr>
            <a:endParaRPr sz="3050">
              <a:latin typeface="Calibri"/>
              <a:cs typeface="Calibri"/>
            </a:endParaRPr>
          </a:p>
          <a:p>
            <a:pPr marL="424180" indent="-411480">
              <a:lnSpc>
                <a:spcPct val="100000"/>
              </a:lnSpc>
              <a:spcBef>
                <a:spcPts val="5"/>
              </a:spcBef>
              <a:buFont typeface="Arial"/>
              <a:buChar char="•"/>
              <a:tabLst>
                <a:tab pos="423545" algn="l"/>
                <a:tab pos="424180" algn="l"/>
              </a:tabLst>
            </a:pPr>
            <a:r>
              <a:rPr sz="2400" b="1" dirty="0">
                <a:latin typeface="Calibri"/>
                <a:cs typeface="Calibri"/>
              </a:rPr>
              <a:t>Buggy</a:t>
            </a:r>
            <a:r>
              <a:rPr sz="2400" b="1" spc="-35" dirty="0">
                <a:latin typeface="Calibri"/>
                <a:cs typeface="Calibri"/>
              </a:rPr>
              <a:t> </a:t>
            </a:r>
            <a:r>
              <a:rPr sz="2400" b="1" spc="-5" dirty="0">
                <a:latin typeface="Calibri"/>
                <a:cs typeface="Calibri"/>
              </a:rPr>
              <a:t>clients</a:t>
            </a:r>
            <a:r>
              <a:rPr sz="2400" spc="-5" dirty="0">
                <a:latin typeface="Calibri"/>
                <a:cs typeface="Calibri"/>
              </a:rPr>
              <a:t>/plug-ins</a:t>
            </a:r>
            <a:endParaRPr sz="2400">
              <a:latin typeface="Calibri"/>
              <a:cs typeface="Calibri"/>
            </a:endParaRPr>
          </a:p>
          <a:p>
            <a:pPr marL="754380" lvl="1" indent="-285115">
              <a:lnSpc>
                <a:spcPct val="100000"/>
              </a:lnSpc>
              <a:spcBef>
                <a:spcPts val="420"/>
              </a:spcBef>
              <a:buFont typeface="Times New Roman"/>
              <a:buChar char="–"/>
              <a:tabLst>
                <a:tab pos="754380" algn="l"/>
                <a:tab pos="755015" algn="l"/>
              </a:tabLst>
            </a:pPr>
            <a:r>
              <a:rPr sz="2400" spc="-25" dirty="0">
                <a:latin typeface="Calibri"/>
                <a:cs typeface="Calibri"/>
              </a:rPr>
              <a:t>Even</a:t>
            </a:r>
            <a:r>
              <a:rPr sz="2400" spc="5" dirty="0">
                <a:latin typeface="Calibri"/>
                <a:cs typeface="Calibri"/>
              </a:rPr>
              <a:t> </a:t>
            </a:r>
            <a:r>
              <a:rPr sz="2400" spc="-5" dirty="0">
                <a:latin typeface="Calibri"/>
                <a:cs typeface="Calibri"/>
              </a:rPr>
              <a:t>some of</a:t>
            </a:r>
            <a:r>
              <a:rPr sz="2400" spc="10" dirty="0">
                <a:latin typeface="Calibri"/>
                <a:cs typeface="Calibri"/>
              </a:rPr>
              <a:t> </a:t>
            </a:r>
            <a:r>
              <a:rPr sz="2400" dirty="0">
                <a:latin typeface="Calibri"/>
                <a:cs typeface="Calibri"/>
              </a:rPr>
              <a:t>the</a:t>
            </a:r>
            <a:r>
              <a:rPr sz="2400" spc="5" dirty="0">
                <a:latin typeface="Calibri"/>
                <a:cs typeface="Calibri"/>
              </a:rPr>
              <a:t> </a:t>
            </a:r>
            <a:r>
              <a:rPr sz="2400" spc="-20" dirty="0">
                <a:latin typeface="Calibri"/>
                <a:cs typeface="Calibri"/>
              </a:rPr>
              <a:t>worst</a:t>
            </a:r>
            <a:r>
              <a:rPr sz="2400" spc="-25" dirty="0">
                <a:latin typeface="Calibri"/>
                <a:cs typeface="Calibri"/>
              </a:rPr>
              <a:t> </a:t>
            </a:r>
            <a:r>
              <a:rPr sz="2400" spc="-15" dirty="0">
                <a:latin typeface="Calibri"/>
                <a:cs typeface="Calibri"/>
              </a:rPr>
              <a:t>software</a:t>
            </a:r>
            <a:r>
              <a:rPr sz="2400" dirty="0">
                <a:latin typeface="Calibri"/>
                <a:cs typeface="Calibri"/>
              </a:rPr>
              <a:t> </a:t>
            </a:r>
            <a:r>
              <a:rPr sz="2400" spc="-5" dirty="0">
                <a:latin typeface="Calibri"/>
                <a:cs typeface="Calibri"/>
              </a:rPr>
              <a:t>out</a:t>
            </a:r>
            <a:r>
              <a:rPr sz="2400" dirty="0">
                <a:latin typeface="Calibri"/>
                <a:cs typeface="Calibri"/>
              </a:rPr>
              <a:t> </a:t>
            </a:r>
            <a:r>
              <a:rPr sz="2400" spc="-10" dirty="0">
                <a:latin typeface="Calibri"/>
                <a:cs typeface="Calibri"/>
              </a:rPr>
              <a:t>there</a:t>
            </a:r>
            <a:r>
              <a:rPr sz="2400" spc="5" dirty="0">
                <a:latin typeface="Calibri"/>
                <a:cs typeface="Calibri"/>
              </a:rPr>
              <a:t> </a:t>
            </a:r>
            <a:r>
              <a:rPr sz="2400" dirty="0">
                <a:latin typeface="Calibri"/>
                <a:cs typeface="Calibri"/>
              </a:rPr>
              <a:t>claims</a:t>
            </a:r>
            <a:r>
              <a:rPr sz="2400" spc="-25" dirty="0">
                <a:latin typeface="Calibri"/>
                <a:cs typeface="Calibri"/>
              </a:rPr>
              <a:t> </a:t>
            </a:r>
            <a:r>
              <a:rPr sz="2400" spc="-15" dirty="0">
                <a:latin typeface="Calibri"/>
                <a:cs typeface="Calibri"/>
              </a:rPr>
              <a:t>to</a:t>
            </a:r>
            <a:r>
              <a:rPr sz="2400" spc="-5" dirty="0">
                <a:latin typeface="Calibri"/>
                <a:cs typeface="Calibri"/>
              </a:rPr>
              <a:t> be</a:t>
            </a:r>
            <a:r>
              <a:rPr sz="2400" dirty="0">
                <a:latin typeface="Calibri"/>
                <a:cs typeface="Calibri"/>
              </a:rPr>
              <a:t> </a:t>
            </a:r>
            <a:r>
              <a:rPr sz="2400" spc="-15" dirty="0">
                <a:latin typeface="Calibri"/>
                <a:cs typeface="Calibri"/>
              </a:rPr>
              <a:t>Kerberos</a:t>
            </a:r>
            <a:r>
              <a:rPr sz="2400" spc="-5" dirty="0">
                <a:latin typeface="Calibri"/>
                <a:cs typeface="Calibri"/>
              </a:rPr>
              <a:t> </a:t>
            </a:r>
            <a:r>
              <a:rPr sz="2400" spc="-10" dirty="0">
                <a:latin typeface="Calibri"/>
                <a:cs typeface="Calibri"/>
              </a:rPr>
              <a:t>compatible</a:t>
            </a:r>
            <a:endParaRPr sz="2400">
              <a:latin typeface="Calibri"/>
              <a:cs typeface="Calibri"/>
            </a:endParaRPr>
          </a:p>
          <a:p>
            <a:pPr marL="754380" lvl="1" indent="-285115">
              <a:lnSpc>
                <a:spcPct val="100000"/>
              </a:lnSpc>
              <a:spcBef>
                <a:spcPts val="420"/>
              </a:spcBef>
              <a:buFont typeface="Times New Roman"/>
              <a:buChar char="–"/>
              <a:tabLst>
                <a:tab pos="754380" algn="l"/>
                <a:tab pos="755015" algn="l"/>
              </a:tabLst>
            </a:pPr>
            <a:r>
              <a:rPr sz="2400" spc="-5" dirty="0">
                <a:latin typeface="Calibri"/>
                <a:cs typeface="Calibri"/>
              </a:rPr>
              <a:t>Add-ons,</a:t>
            </a:r>
            <a:r>
              <a:rPr sz="2400" dirty="0">
                <a:latin typeface="Calibri"/>
                <a:cs typeface="Calibri"/>
              </a:rPr>
              <a:t> </a:t>
            </a:r>
            <a:r>
              <a:rPr sz="2400" spc="-5" dirty="0">
                <a:latin typeface="Calibri"/>
                <a:cs typeface="Calibri"/>
              </a:rPr>
              <a:t>plug-ins</a:t>
            </a:r>
            <a:r>
              <a:rPr sz="2400" spc="-20" dirty="0">
                <a:latin typeface="Calibri"/>
                <a:cs typeface="Calibri"/>
              </a:rPr>
              <a:t> for</a:t>
            </a:r>
            <a:r>
              <a:rPr sz="2400" spc="-5" dirty="0">
                <a:latin typeface="Calibri"/>
                <a:cs typeface="Calibri"/>
              </a:rPr>
              <a:t> </a:t>
            </a:r>
            <a:r>
              <a:rPr sz="2400" spc="-10" dirty="0">
                <a:latin typeface="Calibri"/>
                <a:cs typeface="Calibri"/>
              </a:rPr>
              <a:t>various</a:t>
            </a:r>
            <a:r>
              <a:rPr sz="2400" spc="-5" dirty="0">
                <a:latin typeface="Calibri"/>
                <a:cs typeface="Calibri"/>
              </a:rPr>
              <a:t> </a:t>
            </a:r>
            <a:r>
              <a:rPr sz="2400" spc="-20" dirty="0">
                <a:latin typeface="Calibri"/>
                <a:cs typeface="Calibri"/>
              </a:rPr>
              <a:t>systems</a:t>
            </a:r>
            <a:endParaRPr sz="2400">
              <a:latin typeface="Calibri"/>
              <a:cs typeface="Calibri"/>
            </a:endParaRPr>
          </a:p>
          <a:p>
            <a:pPr marL="754380" lvl="1" indent="-285115">
              <a:lnSpc>
                <a:spcPct val="100000"/>
              </a:lnSpc>
              <a:spcBef>
                <a:spcPts val="430"/>
              </a:spcBef>
              <a:buFont typeface="Times New Roman"/>
              <a:buChar char="–"/>
              <a:tabLst>
                <a:tab pos="754380" algn="l"/>
                <a:tab pos="755015" algn="l"/>
              </a:tabLst>
            </a:pPr>
            <a:r>
              <a:rPr sz="2400" spc="-15" dirty="0">
                <a:latin typeface="Calibri"/>
                <a:cs typeface="Calibri"/>
              </a:rPr>
              <a:t>People</a:t>
            </a:r>
            <a:r>
              <a:rPr sz="2400" dirty="0">
                <a:latin typeface="Calibri"/>
                <a:cs typeface="Calibri"/>
              </a:rPr>
              <a:t> </a:t>
            </a:r>
            <a:r>
              <a:rPr sz="2400" spc="-15" dirty="0">
                <a:latin typeface="Calibri"/>
                <a:cs typeface="Calibri"/>
              </a:rPr>
              <a:t>want </a:t>
            </a:r>
            <a:r>
              <a:rPr sz="2400" dirty="0">
                <a:latin typeface="Calibri"/>
                <a:cs typeface="Calibri"/>
              </a:rPr>
              <a:t>SSO</a:t>
            </a:r>
            <a:r>
              <a:rPr sz="2400" spc="-10" dirty="0">
                <a:latin typeface="Calibri"/>
                <a:cs typeface="Calibri"/>
              </a:rPr>
              <a:t> </a:t>
            </a:r>
            <a:r>
              <a:rPr sz="2400" spc="-5" dirty="0">
                <a:latin typeface="Calibri"/>
                <a:cs typeface="Calibri"/>
              </a:rPr>
              <a:t>but don't</a:t>
            </a:r>
            <a:r>
              <a:rPr sz="2400" spc="-15" dirty="0">
                <a:latin typeface="Calibri"/>
                <a:cs typeface="Calibri"/>
              </a:rPr>
              <a:t> </a:t>
            </a:r>
            <a:r>
              <a:rPr sz="2400" spc="-25" dirty="0">
                <a:latin typeface="Calibri"/>
                <a:cs typeface="Calibri"/>
              </a:rPr>
              <a:t>take </a:t>
            </a:r>
            <a:r>
              <a:rPr sz="2400" dirty="0">
                <a:latin typeface="Calibri"/>
                <a:cs typeface="Calibri"/>
              </a:rPr>
              <a:t>the time</a:t>
            </a:r>
            <a:r>
              <a:rPr sz="2400" spc="-10" dirty="0">
                <a:latin typeface="Calibri"/>
                <a:cs typeface="Calibri"/>
              </a:rPr>
              <a:t> </a:t>
            </a:r>
            <a:r>
              <a:rPr sz="2400" spc="-15" dirty="0">
                <a:latin typeface="Calibri"/>
                <a:cs typeface="Calibri"/>
              </a:rPr>
              <a:t>to</a:t>
            </a:r>
            <a:r>
              <a:rPr sz="2400" spc="-25" dirty="0">
                <a:latin typeface="Calibri"/>
                <a:cs typeface="Calibri"/>
              </a:rPr>
              <a:t> </a:t>
            </a:r>
            <a:r>
              <a:rPr sz="2400" spc="-5" dirty="0">
                <a:latin typeface="Calibri"/>
                <a:cs typeface="Calibri"/>
              </a:rPr>
              <a:t>implement</a:t>
            </a:r>
            <a:r>
              <a:rPr sz="2400" spc="-15" dirty="0">
                <a:latin typeface="Calibri"/>
                <a:cs typeface="Calibri"/>
              </a:rPr>
              <a:t> </a:t>
            </a:r>
            <a:r>
              <a:rPr sz="2400" dirty="0">
                <a:latin typeface="Calibri"/>
                <a:cs typeface="Calibri"/>
              </a:rPr>
              <a:t>it</a:t>
            </a:r>
            <a:r>
              <a:rPr sz="2400" spc="-15" dirty="0">
                <a:latin typeface="Calibri"/>
                <a:cs typeface="Calibri"/>
              </a:rPr>
              <a:t> </a:t>
            </a:r>
            <a:r>
              <a:rPr sz="2400" spc="-10" dirty="0">
                <a:latin typeface="Calibri"/>
                <a:cs typeface="Calibri"/>
              </a:rPr>
              <a:t>correctly</a:t>
            </a:r>
            <a:endParaRPr sz="2400">
              <a:latin typeface="Calibri"/>
              <a:cs typeface="Calibri"/>
            </a:endParaRPr>
          </a:p>
        </p:txBody>
      </p:sp>
      <p:sp>
        <p:nvSpPr>
          <p:cNvPr id="8" name="Footer Placeholder 7">
            <a:extLst>
              <a:ext uri="{FF2B5EF4-FFF2-40B4-BE49-F238E27FC236}">
                <a16:creationId xmlns:a16="http://schemas.microsoft.com/office/drawing/2014/main" id="{014A7FA2-D9B1-45FD-ACE5-D4DEEDE913F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2596682"/>
            <a:ext cx="8349615" cy="1225550"/>
          </a:xfrm>
          <a:prstGeom prst="rect">
            <a:avLst/>
          </a:prstGeom>
        </p:spPr>
        <p:txBody>
          <a:bodyPr vert="horz" wrap="square" lIns="0" tIns="48260" rIns="0" bIns="0" rtlCol="0">
            <a:spAutoFit/>
          </a:bodyPr>
          <a:lstStyle/>
          <a:p>
            <a:pPr marL="424180" indent="-411480">
              <a:lnSpc>
                <a:spcPct val="100000"/>
              </a:lnSpc>
              <a:spcBef>
                <a:spcPts val="380"/>
              </a:spcBef>
              <a:buFont typeface="Arial"/>
              <a:buChar char="•"/>
              <a:tabLst>
                <a:tab pos="423545" algn="l"/>
                <a:tab pos="424180" algn="l"/>
              </a:tabLst>
            </a:pPr>
            <a:r>
              <a:rPr sz="2800" spc="-10" dirty="0">
                <a:latin typeface="Calibri"/>
                <a:cs typeface="Calibri"/>
              </a:rPr>
              <a:t>KDC</a:t>
            </a:r>
            <a:r>
              <a:rPr sz="2800" spc="5" dirty="0">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DC</a:t>
            </a:r>
            <a:r>
              <a:rPr sz="2800" dirty="0">
                <a:latin typeface="Calibri"/>
                <a:cs typeface="Calibri"/>
              </a:rPr>
              <a:t> </a:t>
            </a:r>
            <a:r>
              <a:rPr sz="2800" spc="-15" dirty="0">
                <a:latin typeface="Calibri"/>
                <a:cs typeface="Calibri"/>
              </a:rPr>
              <a:t>Compromise</a:t>
            </a:r>
            <a:endParaRPr sz="2800">
              <a:latin typeface="Calibri"/>
              <a:cs typeface="Calibri"/>
            </a:endParaRPr>
          </a:p>
          <a:p>
            <a:pPr marL="228600" marR="5080" lvl="1" indent="-228600" algn="r">
              <a:lnSpc>
                <a:spcPct val="100000"/>
              </a:lnSpc>
              <a:spcBef>
                <a:spcPts val="245"/>
              </a:spcBef>
              <a:buFont typeface="Arial"/>
              <a:buChar char="•"/>
              <a:tabLst>
                <a:tab pos="228600" algn="l"/>
              </a:tabLst>
            </a:pPr>
            <a:r>
              <a:rPr sz="2400" spc="-15" dirty="0">
                <a:latin typeface="Calibri"/>
                <a:cs typeface="Calibri"/>
              </a:rPr>
              <a:t>For</a:t>
            </a:r>
            <a:r>
              <a:rPr sz="2400" dirty="0">
                <a:latin typeface="Calibri"/>
                <a:cs typeface="Calibri"/>
              </a:rPr>
              <a:t> </a:t>
            </a:r>
            <a:r>
              <a:rPr sz="2400" b="1" spc="-20" dirty="0">
                <a:latin typeface="Calibri"/>
                <a:cs typeface="Calibri"/>
              </a:rPr>
              <a:t>any</a:t>
            </a:r>
            <a:r>
              <a:rPr sz="2400" b="1" dirty="0">
                <a:latin typeface="Calibri"/>
                <a:cs typeface="Calibri"/>
              </a:rPr>
              <a:t> </a:t>
            </a:r>
            <a:r>
              <a:rPr sz="2400" spc="-15" dirty="0">
                <a:latin typeface="Calibri"/>
                <a:cs typeface="Calibri"/>
              </a:rPr>
              <a:t>Kerberos</a:t>
            </a:r>
            <a:r>
              <a:rPr sz="2400" spc="-10" dirty="0">
                <a:latin typeface="Calibri"/>
                <a:cs typeface="Calibri"/>
              </a:rPr>
              <a:t> environment,</a:t>
            </a:r>
            <a:r>
              <a:rPr sz="2400" spc="-5" dirty="0">
                <a:latin typeface="Calibri"/>
                <a:cs typeface="Calibri"/>
              </a:rPr>
              <a:t> KDC</a:t>
            </a:r>
            <a:r>
              <a:rPr sz="2400" spc="-15" dirty="0">
                <a:latin typeface="Calibri"/>
                <a:cs typeface="Calibri"/>
              </a:rPr>
              <a:t> </a:t>
            </a:r>
            <a:r>
              <a:rPr sz="2400" spc="-10" dirty="0">
                <a:latin typeface="Calibri"/>
                <a:cs typeface="Calibri"/>
              </a:rPr>
              <a:t>compromise</a:t>
            </a:r>
            <a:r>
              <a:rPr sz="2400" spc="-25" dirty="0">
                <a:latin typeface="Calibri"/>
                <a:cs typeface="Calibri"/>
              </a:rPr>
              <a:t> </a:t>
            </a:r>
            <a:r>
              <a:rPr sz="2400" dirty="0">
                <a:latin typeface="Calibri"/>
                <a:cs typeface="Calibri"/>
              </a:rPr>
              <a:t>is</a:t>
            </a:r>
            <a:r>
              <a:rPr sz="2400" spc="-10" dirty="0">
                <a:latin typeface="Calibri"/>
                <a:cs typeface="Calibri"/>
              </a:rPr>
              <a:t> </a:t>
            </a:r>
            <a:r>
              <a:rPr sz="2400" spc="-15" dirty="0">
                <a:latin typeface="Calibri"/>
                <a:cs typeface="Calibri"/>
              </a:rPr>
              <a:t>game</a:t>
            </a:r>
            <a:r>
              <a:rPr sz="2400" spc="-10" dirty="0">
                <a:latin typeface="Calibri"/>
                <a:cs typeface="Calibri"/>
              </a:rPr>
              <a:t> </a:t>
            </a:r>
            <a:r>
              <a:rPr sz="2400" spc="-15" dirty="0">
                <a:latin typeface="Calibri"/>
                <a:cs typeface="Calibri"/>
              </a:rPr>
              <a:t>over</a:t>
            </a:r>
            <a:endParaRPr sz="2400">
              <a:latin typeface="Calibri"/>
              <a:cs typeface="Calibri"/>
            </a:endParaRPr>
          </a:p>
          <a:p>
            <a:pPr marL="227965" marR="54610" lvl="2" indent="-227965" algn="r">
              <a:lnSpc>
                <a:spcPct val="100000"/>
              </a:lnSpc>
              <a:spcBef>
                <a:spcPts val="280"/>
              </a:spcBef>
              <a:buFont typeface="Arial"/>
              <a:buChar char="•"/>
              <a:tabLst>
                <a:tab pos="227965" algn="l"/>
                <a:tab pos="228600" algn="l"/>
              </a:tabLst>
            </a:pPr>
            <a:r>
              <a:rPr sz="2000" spc="-5" dirty="0">
                <a:latin typeface="Calibri"/>
                <a:cs typeface="Calibri"/>
              </a:rPr>
              <a:t>All</a:t>
            </a:r>
            <a:r>
              <a:rPr sz="2000" spc="5" dirty="0">
                <a:latin typeface="Calibri"/>
                <a:cs typeface="Calibri"/>
              </a:rPr>
              <a:t> </a:t>
            </a:r>
            <a:r>
              <a:rPr sz="2000" spc="-5" dirty="0">
                <a:latin typeface="Calibri"/>
                <a:cs typeface="Calibri"/>
              </a:rPr>
              <a:t>long</a:t>
            </a:r>
            <a:r>
              <a:rPr sz="2000" spc="5" dirty="0">
                <a:latin typeface="Calibri"/>
                <a:cs typeface="Calibri"/>
              </a:rPr>
              <a:t> </a:t>
            </a:r>
            <a:r>
              <a:rPr sz="2000" spc="-10" dirty="0">
                <a:latin typeface="Calibri"/>
                <a:cs typeface="Calibri"/>
              </a:rPr>
              <a:t>term</a:t>
            </a:r>
            <a:r>
              <a:rPr sz="2000" spc="20" dirty="0">
                <a:latin typeface="Calibri"/>
                <a:cs typeface="Calibri"/>
              </a:rPr>
              <a:t> </a:t>
            </a:r>
            <a:r>
              <a:rPr sz="2000" spc="-10" dirty="0">
                <a:latin typeface="Calibri"/>
                <a:cs typeface="Calibri"/>
              </a:rPr>
              <a:t>secrets</a:t>
            </a:r>
            <a:r>
              <a:rPr sz="2000" spc="20" dirty="0">
                <a:latin typeface="Calibri"/>
                <a:cs typeface="Calibri"/>
              </a:rPr>
              <a:t> </a:t>
            </a:r>
            <a:r>
              <a:rPr sz="2000" spc="-10" dirty="0">
                <a:latin typeface="Calibri"/>
                <a:cs typeface="Calibri"/>
              </a:rPr>
              <a:t>are</a:t>
            </a:r>
            <a:r>
              <a:rPr sz="2000" spc="25" dirty="0">
                <a:latin typeface="Calibri"/>
                <a:cs typeface="Calibri"/>
              </a:rPr>
              <a:t> </a:t>
            </a:r>
            <a:r>
              <a:rPr sz="2000" spc="-10" dirty="0">
                <a:latin typeface="Calibri"/>
                <a:cs typeface="Calibri"/>
              </a:rPr>
              <a:t>compromised,</a:t>
            </a:r>
            <a:r>
              <a:rPr sz="2000" spc="5" dirty="0">
                <a:latin typeface="Calibri"/>
                <a:cs typeface="Calibri"/>
              </a:rPr>
              <a:t> </a:t>
            </a:r>
            <a:r>
              <a:rPr sz="2000" spc="-5" dirty="0">
                <a:latin typeface="Calibri"/>
                <a:cs typeface="Calibri"/>
              </a:rPr>
              <a:t>everything</a:t>
            </a:r>
            <a:r>
              <a:rPr sz="2000" spc="5" dirty="0">
                <a:latin typeface="Calibri"/>
                <a:cs typeface="Calibri"/>
              </a:rPr>
              <a:t> </a:t>
            </a:r>
            <a:r>
              <a:rPr sz="2000" spc="-5" dirty="0">
                <a:latin typeface="Calibri"/>
                <a:cs typeface="Calibri"/>
              </a:rPr>
              <a:t>needs </a:t>
            </a:r>
            <a:r>
              <a:rPr sz="2000" spc="-15" dirty="0">
                <a:latin typeface="Calibri"/>
                <a:cs typeface="Calibri"/>
              </a:rPr>
              <a:t>to</a:t>
            </a:r>
            <a:r>
              <a:rPr sz="2000" spc="10" dirty="0">
                <a:latin typeface="Calibri"/>
                <a:cs typeface="Calibri"/>
              </a:rPr>
              <a:t> </a:t>
            </a:r>
            <a:r>
              <a:rPr sz="2000" dirty="0">
                <a:latin typeface="Calibri"/>
                <a:cs typeface="Calibri"/>
              </a:rPr>
              <a:t>be </a:t>
            </a:r>
            <a:r>
              <a:rPr sz="2000" spc="-10" dirty="0">
                <a:latin typeface="Calibri"/>
                <a:cs typeface="Calibri"/>
              </a:rPr>
              <a:t>reset!</a:t>
            </a:r>
            <a:endParaRPr sz="2000">
              <a:latin typeface="Calibri"/>
              <a:cs typeface="Calibri"/>
            </a:endParaRPr>
          </a:p>
        </p:txBody>
      </p:sp>
      <p:sp>
        <p:nvSpPr>
          <p:cNvPr id="8" name="Footer Placeholder 7">
            <a:extLst>
              <a:ext uri="{FF2B5EF4-FFF2-40B4-BE49-F238E27FC236}">
                <a16:creationId xmlns:a16="http://schemas.microsoft.com/office/drawing/2014/main" id="{D558BF65-6ED2-4FD4-96B4-EC90308A00E7}"/>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756893"/>
            <a:ext cx="10152380" cy="3270250"/>
          </a:xfrm>
          <a:prstGeom prst="rect">
            <a:avLst/>
          </a:prstGeom>
        </p:spPr>
        <p:txBody>
          <a:bodyPr vert="horz" wrap="square" lIns="0" tIns="48260" rIns="0" bIns="0" rtlCol="0">
            <a:spAutoFit/>
          </a:bodyPr>
          <a:lstStyle/>
          <a:p>
            <a:pPr marL="241300" indent="-228600">
              <a:lnSpc>
                <a:spcPct val="100000"/>
              </a:lnSpc>
              <a:spcBef>
                <a:spcPts val="380"/>
              </a:spcBef>
              <a:buFont typeface="Arial"/>
              <a:buChar char="•"/>
              <a:tabLst>
                <a:tab pos="241300" algn="l"/>
              </a:tabLst>
            </a:pPr>
            <a:r>
              <a:rPr sz="2800" b="1" spc="-10" dirty="0">
                <a:latin typeface="Calibri"/>
                <a:cs typeface="Calibri"/>
              </a:rPr>
              <a:t>The</a:t>
            </a:r>
            <a:r>
              <a:rPr sz="2800" b="1" spc="10" dirty="0">
                <a:latin typeface="Calibri"/>
                <a:cs typeface="Calibri"/>
              </a:rPr>
              <a:t> </a:t>
            </a:r>
            <a:r>
              <a:rPr sz="2800" b="1" spc="-20" dirty="0">
                <a:latin typeface="Calibri"/>
                <a:cs typeface="Calibri"/>
              </a:rPr>
              <a:t>next</a:t>
            </a:r>
            <a:r>
              <a:rPr sz="2800" b="1" spc="25" dirty="0">
                <a:latin typeface="Calibri"/>
                <a:cs typeface="Calibri"/>
              </a:rPr>
              <a:t> </a:t>
            </a:r>
            <a:r>
              <a:rPr sz="2800" b="1" spc="-25" dirty="0">
                <a:latin typeface="Calibri"/>
                <a:cs typeface="Calibri"/>
              </a:rPr>
              <a:t>few</a:t>
            </a:r>
            <a:r>
              <a:rPr sz="2800" b="1" spc="20" dirty="0">
                <a:latin typeface="Calibri"/>
                <a:cs typeface="Calibri"/>
              </a:rPr>
              <a:t> </a:t>
            </a:r>
            <a:r>
              <a:rPr sz="2800" b="1" spc="-5" dirty="0">
                <a:latin typeface="Calibri"/>
                <a:cs typeface="Calibri"/>
              </a:rPr>
              <a:t>slides</a:t>
            </a:r>
            <a:r>
              <a:rPr sz="2800" b="1" spc="20" dirty="0">
                <a:latin typeface="Calibri"/>
                <a:cs typeface="Calibri"/>
              </a:rPr>
              <a:t> </a:t>
            </a:r>
            <a:r>
              <a:rPr sz="2800" b="1" spc="-20" dirty="0">
                <a:latin typeface="Calibri"/>
                <a:cs typeface="Calibri"/>
              </a:rPr>
              <a:t>are</a:t>
            </a:r>
            <a:r>
              <a:rPr sz="2800" b="1" spc="20" dirty="0">
                <a:latin typeface="Calibri"/>
                <a:cs typeface="Calibri"/>
              </a:rPr>
              <a:t> </a:t>
            </a:r>
            <a:r>
              <a:rPr sz="2800" b="1" spc="-10" dirty="0">
                <a:latin typeface="Calibri"/>
                <a:cs typeface="Calibri"/>
              </a:rPr>
              <a:t>Windows/Microsoft</a:t>
            </a:r>
            <a:r>
              <a:rPr sz="2800" b="1" spc="5" dirty="0">
                <a:latin typeface="Calibri"/>
                <a:cs typeface="Calibri"/>
              </a:rPr>
              <a:t> </a:t>
            </a:r>
            <a:r>
              <a:rPr sz="2800" b="1" spc="-5" dirty="0">
                <a:latin typeface="Calibri"/>
                <a:cs typeface="Calibri"/>
              </a:rPr>
              <a:t>specific</a:t>
            </a:r>
            <a:endParaRPr sz="2800">
              <a:latin typeface="Calibri"/>
              <a:cs typeface="Calibri"/>
            </a:endParaRPr>
          </a:p>
          <a:p>
            <a:pPr marL="697865" marR="5080" lvl="1" indent="-228600">
              <a:lnSpc>
                <a:spcPts val="2590"/>
              </a:lnSpc>
              <a:spcBef>
                <a:spcPts val="570"/>
              </a:spcBef>
              <a:buFont typeface="Arial"/>
              <a:buChar char="•"/>
              <a:tabLst>
                <a:tab pos="698500" algn="l"/>
              </a:tabLst>
            </a:pPr>
            <a:r>
              <a:rPr sz="2400" spc="-10" dirty="0">
                <a:latin typeface="Calibri"/>
                <a:cs typeface="Calibri"/>
              </a:rPr>
              <a:t>Microsoft created </a:t>
            </a:r>
            <a:r>
              <a:rPr sz="2400" dirty="0">
                <a:latin typeface="Calibri"/>
                <a:cs typeface="Calibri"/>
              </a:rPr>
              <a:t>a </a:t>
            </a:r>
            <a:r>
              <a:rPr sz="2400" spc="-5" dirty="0">
                <a:latin typeface="Calibri"/>
                <a:cs typeface="Calibri"/>
              </a:rPr>
              <a:t>number of additional </a:t>
            </a:r>
            <a:r>
              <a:rPr sz="2400" spc="-10" dirty="0">
                <a:latin typeface="Calibri"/>
                <a:cs typeface="Calibri"/>
              </a:rPr>
              <a:t>RFCs </a:t>
            </a:r>
            <a:r>
              <a:rPr sz="2400" spc="-15" dirty="0">
                <a:latin typeface="Calibri"/>
                <a:cs typeface="Calibri"/>
              </a:rPr>
              <a:t>to </a:t>
            </a:r>
            <a:r>
              <a:rPr sz="2400" spc="-5" dirty="0">
                <a:latin typeface="Calibri"/>
                <a:cs typeface="Calibri"/>
              </a:rPr>
              <a:t>add functionality on </a:t>
            </a:r>
            <a:r>
              <a:rPr sz="2400" spc="-15" dirty="0">
                <a:latin typeface="Calibri"/>
                <a:cs typeface="Calibri"/>
              </a:rPr>
              <a:t>top </a:t>
            </a:r>
            <a:r>
              <a:rPr sz="2400" spc="-5" dirty="0">
                <a:latin typeface="Calibri"/>
                <a:cs typeface="Calibri"/>
              </a:rPr>
              <a:t>of </a:t>
            </a:r>
            <a:r>
              <a:rPr sz="2400" spc="-530" dirty="0">
                <a:latin typeface="Calibri"/>
                <a:cs typeface="Calibri"/>
              </a:rPr>
              <a:t> </a:t>
            </a:r>
            <a:r>
              <a:rPr sz="2400" spc="-15" dirty="0">
                <a:latin typeface="Calibri"/>
                <a:cs typeface="Calibri"/>
              </a:rPr>
              <a:t>Kerberos </a:t>
            </a:r>
            <a:r>
              <a:rPr sz="2400" spc="-20" dirty="0">
                <a:latin typeface="Calibri"/>
                <a:cs typeface="Calibri"/>
              </a:rPr>
              <a:t>for</a:t>
            </a:r>
            <a:r>
              <a:rPr sz="2400" dirty="0">
                <a:latin typeface="Calibri"/>
                <a:cs typeface="Calibri"/>
              </a:rPr>
              <a:t> </a:t>
            </a:r>
            <a:r>
              <a:rPr sz="2400" spc="-5" dirty="0">
                <a:latin typeface="Calibri"/>
                <a:cs typeface="Calibri"/>
              </a:rPr>
              <a:t>Active</a:t>
            </a:r>
            <a:r>
              <a:rPr sz="2400" spc="-10" dirty="0">
                <a:latin typeface="Calibri"/>
                <a:cs typeface="Calibri"/>
              </a:rPr>
              <a:t> Directory</a:t>
            </a:r>
            <a:endParaRPr sz="2400">
              <a:latin typeface="Calibri"/>
              <a:cs typeface="Calibri"/>
            </a:endParaRPr>
          </a:p>
          <a:p>
            <a:pPr marL="1155700" lvl="2" indent="-229235">
              <a:lnSpc>
                <a:spcPct val="100000"/>
              </a:lnSpc>
              <a:spcBef>
                <a:spcPts val="245"/>
              </a:spcBef>
              <a:buFont typeface="Arial"/>
              <a:buChar char="•"/>
              <a:tabLst>
                <a:tab pos="1155065" algn="l"/>
                <a:tab pos="1155700" algn="l"/>
              </a:tabLst>
            </a:pPr>
            <a:r>
              <a:rPr sz="2000" spc="-25" dirty="0">
                <a:latin typeface="Calibri"/>
                <a:cs typeface="Calibri"/>
              </a:rPr>
              <a:t>MS-PAC,</a:t>
            </a:r>
            <a:r>
              <a:rPr sz="2000" spc="-30" dirty="0">
                <a:latin typeface="Calibri"/>
                <a:cs typeface="Calibri"/>
              </a:rPr>
              <a:t> </a:t>
            </a:r>
            <a:r>
              <a:rPr sz="2000" dirty="0">
                <a:latin typeface="Calibri"/>
                <a:cs typeface="Calibri"/>
              </a:rPr>
              <a:t>MS-KILE,</a:t>
            </a:r>
            <a:r>
              <a:rPr sz="2000" spc="-55" dirty="0">
                <a:latin typeface="Calibri"/>
                <a:cs typeface="Calibri"/>
              </a:rPr>
              <a:t> </a:t>
            </a:r>
            <a:r>
              <a:rPr sz="2000" spc="-10" dirty="0">
                <a:latin typeface="Calibri"/>
                <a:cs typeface="Calibri"/>
              </a:rPr>
              <a:t>etc.</a:t>
            </a:r>
            <a:endParaRPr sz="2000">
              <a:latin typeface="Calibri"/>
              <a:cs typeface="Calibri"/>
            </a:endParaRPr>
          </a:p>
          <a:p>
            <a:pPr lvl="2">
              <a:lnSpc>
                <a:spcPct val="100000"/>
              </a:lnSpc>
              <a:spcBef>
                <a:spcPts val="30"/>
              </a:spcBef>
              <a:buFont typeface="Arial"/>
              <a:buChar char="•"/>
            </a:pPr>
            <a:endParaRPr sz="1900">
              <a:latin typeface="Calibri"/>
              <a:cs typeface="Calibri"/>
            </a:endParaRPr>
          </a:p>
          <a:p>
            <a:pPr marL="767080" lvl="1" indent="-297180">
              <a:lnSpc>
                <a:spcPct val="100000"/>
              </a:lnSpc>
              <a:buFont typeface="Arial"/>
              <a:buChar char="•"/>
              <a:tabLst>
                <a:tab pos="766445" algn="l"/>
                <a:tab pos="767080" algn="l"/>
              </a:tabLst>
            </a:pPr>
            <a:r>
              <a:rPr sz="2400" spc="-45" dirty="0">
                <a:latin typeface="Calibri"/>
                <a:cs typeface="Calibri"/>
              </a:rPr>
              <a:t>We</a:t>
            </a:r>
            <a:r>
              <a:rPr sz="2400" spc="-15" dirty="0">
                <a:latin typeface="Calibri"/>
                <a:cs typeface="Calibri"/>
              </a:rPr>
              <a:t> </a:t>
            </a:r>
            <a:r>
              <a:rPr sz="2400" spc="-10" dirty="0">
                <a:latin typeface="Calibri"/>
                <a:cs typeface="Calibri"/>
              </a:rPr>
              <a:t>won't go</a:t>
            </a:r>
            <a:r>
              <a:rPr sz="2400" spc="-25" dirty="0">
                <a:latin typeface="Calibri"/>
                <a:cs typeface="Calibri"/>
              </a:rPr>
              <a:t> </a:t>
            </a:r>
            <a:r>
              <a:rPr sz="2400" spc="-15" dirty="0">
                <a:latin typeface="Calibri"/>
                <a:cs typeface="Calibri"/>
              </a:rPr>
              <a:t>over</a:t>
            </a:r>
            <a:r>
              <a:rPr sz="2400" spc="5" dirty="0">
                <a:latin typeface="Calibri"/>
                <a:cs typeface="Calibri"/>
              </a:rPr>
              <a:t> </a:t>
            </a:r>
            <a:r>
              <a:rPr sz="2400" spc="-10" dirty="0">
                <a:latin typeface="Calibri"/>
                <a:cs typeface="Calibri"/>
              </a:rPr>
              <a:t>most</a:t>
            </a:r>
            <a:r>
              <a:rPr sz="2400" spc="-20" dirty="0">
                <a:latin typeface="Calibri"/>
                <a:cs typeface="Calibri"/>
              </a:rPr>
              <a:t> </a:t>
            </a:r>
            <a:r>
              <a:rPr sz="2400" spc="-5" dirty="0">
                <a:latin typeface="Calibri"/>
                <a:cs typeface="Calibri"/>
              </a:rPr>
              <a:t>of </a:t>
            </a:r>
            <a:r>
              <a:rPr sz="2400" dirty="0">
                <a:latin typeface="Calibri"/>
                <a:cs typeface="Calibri"/>
              </a:rPr>
              <a:t>this</a:t>
            </a:r>
            <a:r>
              <a:rPr sz="2400" spc="-15" dirty="0">
                <a:latin typeface="Calibri"/>
                <a:cs typeface="Calibri"/>
              </a:rPr>
              <a:t> extra</a:t>
            </a:r>
            <a:r>
              <a:rPr sz="2400" spc="-30" dirty="0">
                <a:latin typeface="Calibri"/>
                <a:cs typeface="Calibri"/>
              </a:rPr>
              <a:t> </a:t>
            </a:r>
            <a:r>
              <a:rPr sz="2400" spc="-5" dirty="0">
                <a:latin typeface="Calibri"/>
                <a:cs typeface="Calibri"/>
              </a:rPr>
              <a:t>functionality</a:t>
            </a:r>
            <a:endParaRPr sz="2400">
              <a:latin typeface="Calibri"/>
              <a:cs typeface="Calibri"/>
            </a:endParaRPr>
          </a:p>
          <a:p>
            <a:pPr lvl="1">
              <a:lnSpc>
                <a:spcPct val="100000"/>
              </a:lnSpc>
              <a:spcBef>
                <a:spcPts val="20"/>
              </a:spcBef>
              <a:buFont typeface="Arial"/>
              <a:buChar char="•"/>
            </a:pPr>
            <a:endParaRPr sz="2550">
              <a:latin typeface="Calibri"/>
              <a:cs typeface="Calibri"/>
            </a:endParaRPr>
          </a:p>
          <a:p>
            <a:pPr marL="698500" marR="177165" lvl="1" indent="-228600">
              <a:lnSpc>
                <a:spcPts val="2590"/>
              </a:lnSpc>
              <a:spcBef>
                <a:spcPts val="5"/>
              </a:spcBef>
              <a:buFont typeface="Arial"/>
              <a:buChar char="•"/>
              <a:tabLst>
                <a:tab pos="698500" algn="l"/>
              </a:tabLst>
            </a:pPr>
            <a:r>
              <a:rPr sz="2400" spc="-10" dirty="0">
                <a:latin typeface="Calibri"/>
                <a:cs typeface="Calibri"/>
              </a:rPr>
              <a:t>Just </a:t>
            </a:r>
            <a:r>
              <a:rPr sz="2400" spc="-20" dirty="0">
                <a:latin typeface="Calibri"/>
                <a:cs typeface="Calibri"/>
              </a:rPr>
              <a:t>keep</a:t>
            </a:r>
            <a:r>
              <a:rPr sz="2400" spc="-15" dirty="0">
                <a:latin typeface="Calibri"/>
                <a:cs typeface="Calibri"/>
              </a:rPr>
              <a:t> </a:t>
            </a:r>
            <a:r>
              <a:rPr sz="2400" dirty="0">
                <a:latin typeface="Calibri"/>
                <a:cs typeface="Calibri"/>
              </a:rPr>
              <a:t>in </a:t>
            </a:r>
            <a:r>
              <a:rPr sz="2400" spc="-5" dirty="0">
                <a:latin typeface="Calibri"/>
                <a:cs typeface="Calibri"/>
              </a:rPr>
              <a:t>mind</a:t>
            </a:r>
            <a:r>
              <a:rPr sz="2400" dirty="0">
                <a:latin typeface="Calibri"/>
                <a:cs typeface="Calibri"/>
              </a:rPr>
              <a:t> </a:t>
            </a:r>
            <a:r>
              <a:rPr sz="2400" spc="-20" dirty="0">
                <a:latin typeface="Calibri"/>
                <a:cs typeface="Calibri"/>
              </a:rPr>
              <a:t>for</a:t>
            </a:r>
            <a:r>
              <a:rPr sz="2400" spc="5" dirty="0">
                <a:latin typeface="Calibri"/>
                <a:cs typeface="Calibri"/>
              </a:rPr>
              <a:t> </a:t>
            </a:r>
            <a:r>
              <a:rPr sz="2400" dirty="0">
                <a:latin typeface="Calibri"/>
                <a:cs typeface="Calibri"/>
              </a:rPr>
              <a:t>this</a:t>
            </a:r>
            <a:r>
              <a:rPr sz="2400" spc="-15" dirty="0">
                <a:latin typeface="Calibri"/>
                <a:cs typeface="Calibri"/>
              </a:rPr>
              <a:t> </a:t>
            </a:r>
            <a:r>
              <a:rPr sz="2400" spc="-5" dirty="0">
                <a:latin typeface="Calibri"/>
                <a:cs typeface="Calibri"/>
              </a:rPr>
              <a:t>particular</a:t>
            </a:r>
            <a:r>
              <a:rPr sz="2400" spc="-25" dirty="0">
                <a:latin typeface="Calibri"/>
                <a:cs typeface="Calibri"/>
              </a:rPr>
              <a:t> </a:t>
            </a:r>
            <a:r>
              <a:rPr sz="2400" spc="-5" dirty="0">
                <a:latin typeface="Calibri"/>
                <a:cs typeface="Calibri"/>
              </a:rPr>
              <a:t>issue</a:t>
            </a:r>
            <a:r>
              <a:rPr sz="2400" spc="20" dirty="0">
                <a:latin typeface="Calibri"/>
                <a:cs typeface="Calibri"/>
              </a:rPr>
              <a:t> </a:t>
            </a:r>
            <a:r>
              <a:rPr sz="2400" spc="-10" dirty="0">
                <a:latin typeface="Calibri"/>
                <a:cs typeface="Calibri"/>
              </a:rPr>
              <a:t>that</a:t>
            </a:r>
            <a:r>
              <a:rPr sz="2400" dirty="0">
                <a:latin typeface="Calibri"/>
                <a:cs typeface="Calibri"/>
              </a:rPr>
              <a:t> it</a:t>
            </a:r>
            <a:r>
              <a:rPr sz="2400" spc="-10" dirty="0">
                <a:latin typeface="Calibri"/>
                <a:cs typeface="Calibri"/>
              </a:rPr>
              <a:t> </a:t>
            </a:r>
            <a:r>
              <a:rPr sz="2400" spc="-5" dirty="0">
                <a:latin typeface="Calibri"/>
                <a:cs typeface="Calibri"/>
              </a:rPr>
              <a:t>only</a:t>
            </a:r>
            <a:r>
              <a:rPr sz="2400" spc="5" dirty="0">
                <a:latin typeface="Calibri"/>
                <a:cs typeface="Calibri"/>
              </a:rPr>
              <a:t> </a:t>
            </a:r>
            <a:r>
              <a:rPr sz="2400" spc="-15" dirty="0">
                <a:latin typeface="Calibri"/>
                <a:cs typeface="Calibri"/>
              </a:rPr>
              <a:t>affects </a:t>
            </a:r>
            <a:r>
              <a:rPr sz="2400" spc="-10" dirty="0">
                <a:latin typeface="Calibri"/>
                <a:cs typeface="Calibri"/>
              </a:rPr>
              <a:t>Microsoft-style </a:t>
            </a:r>
            <a:r>
              <a:rPr sz="2400" spc="-525" dirty="0">
                <a:latin typeface="Calibri"/>
                <a:cs typeface="Calibri"/>
              </a:rPr>
              <a:t> </a:t>
            </a:r>
            <a:r>
              <a:rPr sz="2400" spc="-5" dirty="0">
                <a:latin typeface="Calibri"/>
                <a:cs typeface="Calibri"/>
              </a:rPr>
              <a:t>KDCs</a:t>
            </a:r>
            <a:r>
              <a:rPr sz="2400" spc="-25" dirty="0">
                <a:latin typeface="Calibri"/>
                <a:cs typeface="Calibri"/>
              </a:rPr>
              <a:t> </a:t>
            </a:r>
            <a:r>
              <a:rPr sz="2400" spc="-5" dirty="0">
                <a:latin typeface="Calibri"/>
                <a:cs typeface="Calibri"/>
              </a:rPr>
              <a:t>(domain</a:t>
            </a:r>
            <a:r>
              <a:rPr sz="2400" spc="-15" dirty="0">
                <a:latin typeface="Calibri"/>
                <a:cs typeface="Calibri"/>
              </a:rPr>
              <a:t> controllers)</a:t>
            </a:r>
            <a:endParaRPr sz="2400">
              <a:latin typeface="Calibri"/>
              <a:cs typeface="Calibri"/>
            </a:endParaRPr>
          </a:p>
        </p:txBody>
      </p:sp>
      <p:sp>
        <p:nvSpPr>
          <p:cNvPr id="8" name="Footer Placeholder 7">
            <a:extLst>
              <a:ext uri="{FF2B5EF4-FFF2-40B4-BE49-F238E27FC236}">
                <a16:creationId xmlns:a16="http://schemas.microsoft.com/office/drawing/2014/main" id="{B5768107-C942-4E30-95A9-AF13FB0FA52C}"/>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756893"/>
            <a:ext cx="10066655" cy="4347210"/>
          </a:xfrm>
          <a:prstGeom prst="rect">
            <a:avLst/>
          </a:prstGeom>
        </p:spPr>
        <p:txBody>
          <a:bodyPr vert="horz" wrap="square" lIns="0" tIns="48260" rIns="0" bIns="0" rtlCol="0">
            <a:spAutoFit/>
          </a:bodyPr>
          <a:lstStyle/>
          <a:p>
            <a:pPr marL="241300" indent="-228600">
              <a:lnSpc>
                <a:spcPct val="100000"/>
              </a:lnSpc>
              <a:spcBef>
                <a:spcPts val="380"/>
              </a:spcBef>
              <a:buFont typeface="Arial"/>
              <a:buChar char="•"/>
              <a:tabLst>
                <a:tab pos="241300" algn="l"/>
              </a:tabLst>
            </a:pPr>
            <a:r>
              <a:rPr sz="2800" spc="-10" dirty="0">
                <a:latin typeface="Calibri"/>
                <a:cs typeface="Calibri"/>
              </a:rPr>
              <a:t>Remember</a:t>
            </a:r>
            <a:r>
              <a:rPr sz="2800" spc="10" dirty="0">
                <a:latin typeface="Calibri"/>
                <a:cs typeface="Calibri"/>
              </a:rPr>
              <a:t> </a:t>
            </a:r>
            <a:r>
              <a:rPr sz="2800" spc="-20" dirty="0">
                <a:latin typeface="Calibri"/>
                <a:cs typeface="Calibri"/>
              </a:rPr>
              <a:t>Kerberos</a:t>
            </a:r>
            <a:r>
              <a:rPr sz="2800" spc="15" dirty="0">
                <a:latin typeface="Calibri"/>
                <a:cs typeface="Calibri"/>
              </a:rPr>
              <a:t> </a:t>
            </a:r>
            <a:r>
              <a:rPr sz="2800" spc="-10" dirty="0">
                <a:latin typeface="Calibri"/>
                <a:cs typeface="Calibri"/>
              </a:rPr>
              <a:t>is</a:t>
            </a:r>
            <a:r>
              <a:rPr sz="2800" spc="15" dirty="0">
                <a:latin typeface="Calibri"/>
                <a:cs typeface="Calibri"/>
              </a:rPr>
              <a:t> </a:t>
            </a:r>
            <a:r>
              <a:rPr sz="2800" spc="-5" dirty="0">
                <a:latin typeface="Calibri"/>
                <a:cs typeface="Calibri"/>
              </a:rPr>
              <a:t>an</a:t>
            </a:r>
            <a:r>
              <a:rPr sz="2800" spc="10" dirty="0">
                <a:latin typeface="Calibri"/>
                <a:cs typeface="Calibri"/>
              </a:rPr>
              <a:t> </a:t>
            </a:r>
            <a:r>
              <a:rPr sz="2800" b="1" spc="-10" dirty="0">
                <a:latin typeface="Calibri"/>
                <a:cs typeface="Calibri"/>
              </a:rPr>
              <a:t>authentication</a:t>
            </a:r>
            <a:r>
              <a:rPr sz="2800" b="1" spc="20" dirty="0">
                <a:latin typeface="Calibri"/>
                <a:cs typeface="Calibri"/>
              </a:rPr>
              <a:t> </a:t>
            </a:r>
            <a:r>
              <a:rPr sz="2800" spc="-20" dirty="0">
                <a:latin typeface="Calibri"/>
                <a:cs typeface="Calibri"/>
              </a:rPr>
              <a:t>protocol</a:t>
            </a:r>
            <a:endParaRPr sz="2800">
              <a:latin typeface="Calibri"/>
              <a:cs typeface="Calibri"/>
            </a:endParaRPr>
          </a:p>
          <a:p>
            <a:pPr marL="698500" lvl="1" indent="-228600">
              <a:lnSpc>
                <a:spcPct val="100000"/>
              </a:lnSpc>
              <a:spcBef>
                <a:spcPts val="245"/>
              </a:spcBef>
              <a:buFont typeface="Arial"/>
              <a:buChar char="•"/>
              <a:tabLst>
                <a:tab pos="698500" algn="l"/>
              </a:tabLst>
            </a:pPr>
            <a:r>
              <a:rPr sz="2400" b="1" dirty="0">
                <a:latin typeface="Calibri"/>
                <a:cs typeface="Calibri"/>
              </a:rPr>
              <a:t>Does</a:t>
            </a:r>
            <a:r>
              <a:rPr sz="2400" b="1" spc="-30" dirty="0">
                <a:latin typeface="Calibri"/>
                <a:cs typeface="Calibri"/>
              </a:rPr>
              <a:t> </a:t>
            </a:r>
            <a:r>
              <a:rPr sz="2400" b="1" dirty="0">
                <a:latin typeface="Calibri"/>
                <a:cs typeface="Calibri"/>
              </a:rPr>
              <a:t>not</a:t>
            </a:r>
            <a:r>
              <a:rPr sz="2400" b="1" spc="-15" dirty="0">
                <a:latin typeface="Calibri"/>
                <a:cs typeface="Calibri"/>
              </a:rPr>
              <a:t> </a:t>
            </a:r>
            <a:r>
              <a:rPr sz="2400" spc="-10" dirty="0">
                <a:latin typeface="Calibri"/>
                <a:cs typeface="Calibri"/>
              </a:rPr>
              <a:t>provide</a:t>
            </a:r>
            <a:r>
              <a:rPr sz="2400" spc="-15" dirty="0">
                <a:latin typeface="Calibri"/>
                <a:cs typeface="Calibri"/>
              </a:rPr>
              <a:t> </a:t>
            </a:r>
            <a:r>
              <a:rPr sz="2400" spc="-10" dirty="0">
                <a:latin typeface="Calibri"/>
                <a:cs typeface="Calibri"/>
              </a:rPr>
              <a:t>authorization</a:t>
            </a:r>
            <a:endParaRPr sz="2400">
              <a:latin typeface="Calibri"/>
              <a:cs typeface="Calibri"/>
            </a:endParaRPr>
          </a:p>
          <a:p>
            <a:pPr marL="698500" marR="767080" lvl="1" indent="-228600">
              <a:lnSpc>
                <a:spcPts val="2590"/>
              </a:lnSpc>
              <a:spcBef>
                <a:spcPts val="545"/>
              </a:spcBef>
              <a:buFont typeface="Arial"/>
              <a:buChar char="•"/>
              <a:tabLst>
                <a:tab pos="698500" algn="l"/>
              </a:tabLst>
            </a:pPr>
            <a:r>
              <a:rPr sz="2400" b="1" dirty="0">
                <a:latin typeface="Calibri"/>
                <a:cs typeface="Calibri"/>
              </a:rPr>
              <a:t>Does </a:t>
            </a:r>
            <a:r>
              <a:rPr sz="2400" spc="-10" dirty="0">
                <a:latin typeface="Calibri"/>
                <a:cs typeface="Calibri"/>
              </a:rPr>
              <a:t>provide </a:t>
            </a:r>
            <a:r>
              <a:rPr sz="2400" spc="-15" dirty="0">
                <a:latin typeface="Calibri"/>
                <a:cs typeface="Calibri"/>
              </a:rPr>
              <a:t>extra </a:t>
            </a:r>
            <a:r>
              <a:rPr sz="2400" spc="-10" dirty="0">
                <a:latin typeface="Calibri"/>
                <a:cs typeface="Calibri"/>
              </a:rPr>
              <a:t>“room” </a:t>
            </a:r>
            <a:r>
              <a:rPr sz="2400" dirty="0">
                <a:latin typeface="Calibri"/>
                <a:cs typeface="Calibri"/>
              </a:rPr>
              <a:t>in the </a:t>
            </a:r>
            <a:r>
              <a:rPr sz="2400" spc="-15" dirty="0">
                <a:latin typeface="Calibri"/>
                <a:cs typeface="Calibri"/>
              </a:rPr>
              <a:t>protocol </a:t>
            </a:r>
            <a:r>
              <a:rPr sz="2400" spc="-5" dirty="0">
                <a:latin typeface="Calibri"/>
                <a:cs typeface="Calibri"/>
              </a:rPr>
              <a:t>messages </a:t>
            </a:r>
            <a:r>
              <a:rPr sz="2400" spc="-10" dirty="0">
                <a:latin typeface="Calibri"/>
                <a:cs typeface="Calibri"/>
              </a:rPr>
              <a:t>where you could </a:t>
            </a:r>
            <a:r>
              <a:rPr sz="2400" spc="-530" dirty="0">
                <a:latin typeface="Calibri"/>
                <a:cs typeface="Calibri"/>
              </a:rPr>
              <a:t> </a:t>
            </a:r>
            <a:r>
              <a:rPr sz="2400" spc="-5" dirty="0">
                <a:latin typeface="Calibri"/>
                <a:cs typeface="Calibri"/>
              </a:rPr>
              <a:t>implement</a:t>
            </a:r>
            <a:r>
              <a:rPr sz="2400" spc="-30" dirty="0">
                <a:latin typeface="Calibri"/>
                <a:cs typeface="Calibri"/>
              </a:rPr>
              <a:t> </a:t>
            </a:r>
            <a:r>
              <a:rPr sz="2400" spc="-10" dirty="0">
                <a:latin typeface="Calibri"/>
                <a:cs typeface="Calibri"/>
              </a:rPr>
              <a:t>your</a:t>
            </a:r>
            <a:r>
              <a:rPr sz="2400" spc="-5" dirty="0">
                <a:latin typeface="Calibri"/>
                <a:cs typeface="Calibri"/>
              </a:rPr>
              <a:t> </a:t>
            </a:r>
            <a:r>
              <a:rPr sz="2400" spc="-10" dirty="0">
                <a:latin typeface="Calibri"/>
                <a:cs typeface="Calibri"/>
              </a:rPr>
              <a:t>own</a:t>
            </a:r>
            <a:r>
              <a:rPr sz="2400" spc="-5" dirty="0">
                <a:latin typeface="Calibri"/>
                <a:cs typeface="Calibri"/>
              </a:rPr>
              <a:t> </a:t>
            </a:r>
            <a:r>
              <a:rPr sz="2400" spc="-10" dirty="0">
                <a:latin typeface="Calibri"/>
                <a:cs typeface="Calibri"/>
              </a:rPr>
              <a:t>authorization</a:t>
            </a:r>
            <a:r>
              <a:rPr sz="2400" spc="-20" dirty="0">
                <a:latin typeface="Calibri"/>
                <a:cs typeface="Calibri"/>
              </a:rPr>
              <a:t> </a:t>
            </a:r>
            <a:r>
              <a:rPr sz="2400" spc="-10" dirty="0">
                <a:latin typeface="Calibri"/>
                <a:cs typeface="Calibri"/>
              </a:rPr>
              <a:t>(AuthorizationData</a:t>
            </a:r>
            <a:r>
              <a:rPr sz="2400" spc="-35" dirty="0">
                <a:latin typeface="Calibri"/>
                <a:cs typeface="Calibri"/>
              </a:rPr>
              <a:t> </a:t>
            </a:r>
            <a:r>
              <a:rPr sz="2400" spc="-5" dirty="0">
                <a:latin typeface="Calibri"/>
                <a:cs typeface="Calibri"/>
              </a:rPr>
              <a:t>field)</a:t>
            </a:r>
            <a:endParaRPr sz="2400">
              <a:latin typeface="Calibri"/>
              <a:cs typeface="Calibri"/>
            </a:endParaRPr>
          </a:p>
          <a:p>
            <a:pPr lvl="1">
              <a:lnSpc>
                <a:spcPct val="100000"/>
              </a:lnSpc>
              <a:spcBef>
                <a:spcPts val="10"/>
              </a:spcBef>
              <a:buFont typeface="Arial"/>
              <a:buChar char="•"/>
            </a:pPr>
            <a:endParaRPr sz="2600">
              <a:latin typeface="Calibri"/>
              <a:cs typeface="Calibri"/>
            </a:endParaRPr>
          </a:p>
          <a:p>
            <a:pPr marL="241300" indent="-228600">
              <a:lnSpc>
                <a:spcPct val="100000"/>
              </a:lnSpc>
              <a:buFont typeface="Arial"/>
              <a:buChar char="•"/>
              <a:tabLst>
                <a:tab pos="241300" algn="l"/>
              </a:tabLst>
            </a:pPr>
            <a:r>
              <a:rPr sz="2800" spc="-10" dirty="0">
                <a:latin typeface="Calibri"/>
                <a:cs typeface="Calibri"/>
              </a:rPr>
              <a:t>Privilege</a:t>
            </a:r>
            <a:r>
              <a:rPr sz="2800" spc="-5" dirty="0">
                <a:latin typeface="Calibri"/>
                <a:cs typeface="Calibri"/>
              </a:rPr>
              <a:t> </a:t>
            </a:r>
            <a:r>
              <a:rPr sz="2800" spc="-25" dirty="0">
                <a:latin typeface="Calibri"/>
                <a:cs typeface="Calibri"/>
              </a:rPr>
              <a:t>Attribute</a:t>
            </a:r>
            <a:r>
              <a:rPr sz="2800" spc="30" dirty="0">
                <a:latin typeface="Calibri"/>
                <a:cs typeface="Calibri"/>
              </a:rPr>
              <a:t> </a:t>
            </a:r>
            <a:r>
              <a:rPr sz="2800" spc="-15" dirty="0">
                <a:latin typeface="Calibri"/>
                <a:cs typeface="Calibri"/>
              </a:rPr>
              <a:t>Certificate</a:t>
            </a:r>
            <a:r>
              <a:rPr sz="2800" spc="-25" dirty="0">
                <a:latin typeface="Calibri"/>
                <a:cs typeface="Calibri"/>
              </a:rPr>
              <a:t> </a:t>
            </a:r>
            <a:r>
              <a:rPr sz="2800" spc="-50" dirty="0">
                <a:latin typeface="Calibri"/>
                <a:cs typeface="Calibri"/>
              </a:rPr>
              <a:t>(PAC)</a:t>
            </a:r>
            <a:endParaRPr sz="2800">
              <a:latin typeface="Calibri"/>
              <a:cs typeface="Calibri"/>
            </a:endParaRPr>
          </a:p>
          <a:p>
            <a:pPr marL="698500" lvl="1" indent="-228600">
              <a:lnSpc>
                <a:spcPct val="100000"/>
              </a:lnSpc>
              <a:spcBef>
                <a:spcPts val="245"/>
              </a:spcBef>
              <a:buFont typeface="Arial"/>
              <a:buChar char="•"/>
              <a:tabLst>
                <a:tab pos="698500" algn="l"/>
              </a:tabLst>
            </a:pPr>
            <a:r>
              <a:rPr sz="2400" spc="-5" dirty="0">
                <a:latin typeface="Calibri"/>
                <a:cs typeface="Calibri"/>
              </a:rPr>
              <a:t>This</a:t>
            </a:r>
            <a:r>
              <a:rPr sz="2400" spc="5"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10" dirty="0">
                <a:latin typeface="Calibri"/>
                <a:cs typeface="Calibri"/>
              </a:rPr>
              <a:t> Microsoft</a:t>
            </a:r>
            <a:r>
              <a:rPr sz="2400" spc="-20" dirty="0">
                <a:latin typeface="Calibri"/>
                <a:cs typeface="Calibri"/>
              </a:rPr>
              <a:t> </a:t>
            </a:r>
            <a:r>
              <a:rPr sz="2400" spc="-5" dirty="0">
                <a:latin typeface="Calibri"/>
                <a:cs typeface="Calibri"/>
              </a:rPr>
              <a:t>add-on</a:t>
            </a:r>
            <a:r>
              <a:rPr sz="2400" spc="10" dirty="0">
                <a:latin typeface="Calibri"/>
                <a:cs typeface="Calibri"/>
              </a:rPr>
              <a:t> </a:t>
            </a:r>
            <a:r>
              <a:rPr sz="2400" spc="-10" dirty="0">
                <a:latin typeface="Calibri"/>
                <a:cs typeface="Calibri"/>
              </a:rPr>
              <a:t>structure</a:t>
            </a:r>
            <a:r>
              <a:rPr sz="2400" spc="-5" dirty="0">
                <a:latin typeface="Calibri"/>
                <a:cs typeface="Calibri"/>
              </a:rPr>
              <a:t> </a:t>
            </a:r>
            <a:r>
              <a:rPr sz="2400" spc="-10" dirty="0">
                <a:latin typeface="Calibri"/>
                <a:cs typeface="Calibri"/>
              </a:rPr>
              <a:t>that </a:t>
            </a:r>
            <a:r>
              <a:rPr sz="2400" dirty="0">
                <a:latin typeface="Calibri"/>
                <a:cs typeface="Calibri"/>
              </a:rPr>
              <a:t>is</a:t>
            </a:r>
            <a:r>
              <a:rPr sz="2400" spc="-10" dirty="0">
                <a:latin typeface="Calibri"/>
                <a:cs typeface="Calibri"/>
              </a:rPr>
              <a:t> sent</a:t>
            </a:r>
            <a:r>
              <a:rPr sz="2400" dirty="0">
                <a:latin typeface="Calibri"/>
                <a:cs typeface="Calibri"/>
              </a:rPr>
              <a:t> </a:t>
            </a:r>
            <a:r>
              <a:rPr sz="2400" spc="-5" dirty="0">
                <a:latin typeface="Calibri"/>
                <a:cs typeface="Calibri"/>
              </a:rPr>
              <a:t>along </a:t>
            </a:r>
            <a:r>
              <a:rPr sz="2400" dirty="0">
                <a:latin typeface="Calibri"/>
                <a:cs typeface="Calibri"/>
              </a:rPr>
              <a:t>with</a:t>
            </a:r>
            <a:r>
              <a:rPr sz="2400" spc="-10" dirty="0">
                <a:latin typeface="Calibri"/>
                <a:cs typeface="Calibri"/>
              </a:rPr>
              <a:t> </a:t>
            </a:r>
            <a:r>
              <a:rPr sz="2400" spc="-15" dirty="0">
                <a:latin typeface="Calibri"/>
                <a:cs typeface="Calibri"/>
              </a:rPr>
              <a:t>Kerberos</a:t>
            </a:r>
            <a:r>
              <a:rPr sz="2400" spc="-10" dirty="0">
                <a:latin typeface="Calibri"/>
                <a:cs typeface="Calibri"/>
              </a:rPr>
              <a:t> </a:t>
            </a:r>
            <a:r>
              <a:rPr sz="2400" spc="-15" dirty="0">
                <a:latin typeface="Calibri"/>
                <a:cs typeface="Calibri"/>
              </a:rPr>
              <a:t>tickets</a:t>
            </a:r>
            <a:endParaRPr sz="2400">
              <a:latin typeface="Calibri"/>
              <a:cs typeface="Calibri"/>
            </a:endParaRPr>
          </a:p>
          <a:p>
            <a:pPr marL="698500" lvl="1" indent="-228600">
              <a:lnSpc>
                <a:spcPct val="100000"/>
              </a:lnSpc>
              <a:spcBef>
                <a:spcPts val="204"/>
              </a:spcBef>
              <a:buFont typeface="Arial"/>
              <a:buChar char="•"/>
              <a:tabLst>
                <a:tab pos="698500" algn="l"/>
              </a:tabLst>
            </a:pPr>
            <a:r>
              <a:rPr sz="2400" spc="-5" dirty="0">
                <a:latin typeface="Calibri"/>
                <a:cs typeface="Calibri"/>
              </a:rPr>
              <a:t>It</a:t>
            </a:r>
            <a:r>
              <a:rPr sz="2400" spc="-15" dirty="0">
                <a:latin typeface="Calibri"/>
                <a:cs typeface="Calibri"/>
              </a:rPr>
              <a:t> </a:t>
            </a:r>
            <a:r>
              <a:rPr sz="2400" spc="-5" dirty="0">
                <a:latin typeface="Calibri"/>
                <a:cs typeface="Calibri"/>
              </a:rPr>
              <a:t>describes </a:t>
            </a:r>
            <a:r>
              <a:rPr sz="2400" dirty="0">
                <a:latin typeface="Calibri"/>
                <a:cs typeface="Calibri"/>
              </a:rPr>
              <a:t>the </a:t>
            </a:r>
            <a:r>
              <a:rPr sz="2400" spc="-5" dirty="0">
                <a:latin typeface="Calibri"/>
                <a:cs typeface="Calibri"/>
              </a:rPr>
              <a:t>user's</a:t>
            </a:r>
            <a:r>
              <a:rPr sz="2400" spc="-15" dirty="0">
                <a:latin typeface="Calibri"/>
                <a:cs typeface="Calibri"/>
              </a:rPr>
              <a:t> group</a:t>
            </a:r>
            <a:r>
              <a:rPr sz="2400" dirty="0">
                <a:latin typeface="Calibri"/>
                <a:cs typeface="Calibri"/>
              </a:rPr>
              <a:t> </a:t>
            </a:r>
            <a:r>
              <a:rPr sz="2400" spc="-5" dirty="0">
                <a:latin typeface="Calibri"/>
                <a:cs typeface="Calibri"/>
              </a:rPr>
              <a:t>membership,</a:t>
            </a:r>
            <a:r>
              <a:rPr sz="2400" spc="-20" dirty="0">
                <a:latin typeface="Calibri"/>
                <a:cs typeface="Calibri"/>
              </a:rPr>
              <a:t> </a:t>
            </a:r>
            <a:r>
              <a:rPr sz="2400" spc="-5" dirty="0">
                <a:latin typeface="Calibri"/>
                <a:cs typeface="Calibri"/>
              </a:rPr>
              <a:t>used</a:t>
            </a:r>
            <a:r>
              <a:rPr sz="2400" dirty="0">
                <a:latin typeface="Calibri"/>
                <a:cs typeface="Calibri"/>
              </a:rPr>
              <a:t> </a:t>
            </a:r>
            <a:r>
              <a:rPr sz="2400" spc="-20" dirty="0">
                <a:latin typeface="Calibri"/>
                <a:cs typeface="Calibri"/>
              </a:rPr>
              <a:t>for</a:t>
            </a:r>
            <a:r>
              <a:rPr sz="2400" spc="5" dirty="0">
                <a:latin typeface="Calibri"/>
                <a:cs typeface="Calibri"/>
              </a:rPr>
              <a:t> </a:t>
            </a:r>
            <a:r>
              <a:rPr sz="2400" spc="-10" dirty="0">
                <a:latin typeface="Calibri"/>
                <a:cs typeface="Calibri"/>
              </a:rPr>
              <a:t>authorization</a:t>
            </a:r>
            <a:endParaRPr sz="2400">
              <a:latin typeface="Calibri"/>
              <a:cs typeface="Calibri"/>
            </a:endParaRPr>
          </a:p>
          <a:p>
            <a:pPr marL="698500" lvl="1" indent="-228600">
              <a:lnSpc>
                <a:spcPts val="2735"/>
              </a:lnSpc>
              <a:spcBef>
                <a:spcPts val="215"/>
              </a:spcBef>
              <a:buFont typeface="Arial"/>
              <a:buChar char="•"/>
              <a:tabLst>
                <a:tab pos="698500" algn="l"/>
              </a:tabLst>
            </a:pPr>
            <a:r>
              <a:rPr sz="2400" spc="-5" dirty="0">
                <a:latin typeface="Calibri"/>
                <a:cs typeface="Calibri"/>
              </a:rPr>
              <a:t>In</a:t>
            </a:r>
            <a:r>
              <a:rPr sz="2400" dirty="0">
                <a:latin typeface="Calibri"/>
                <a:cs typeface="Calibri"/>
              </a:rPr>
              <a:t> a </a:t>
            </a:r>
            <a:r>
              <a:rPr sz="2400" spc="-10" dirty="0">
                <a:latin typeface="Calibri"/>
                <a:cs typeface="Calibri"/>
              </a:rPr>
              <a:t>Microsoft</a:t>
            </a:r>
            <a:r>
              <a:rPr sz="2400" spc="-15" dirty="0">
                <a:latin typeface="Calibri"/>
                <a:cs typeface="Calibri"/>
              </a:rPr>
              <a:t> </a:t>
            </a:r>
            <a:r>
              <a:rPr sz="2400" spc="-10" dirty="0">
                <a:latin typeface="Calibri"/>
                <a:cs typeface="Calibri"/>
              </a:rPr>
              <a:t>environment, </a:t>
            </a:r>
            <a:r>
              <a:rPr sz="2400" spc="-50" dirty="0">
                <a:latin typeface="Calibri"/>
                <a:cs typeface="Calibri"/>
              </a:rPr>
              <a:t>PACs</a:t>
            </a:r>
            <a:r>
              <a:rPr sz="2400" spc="-15" dirty="0">
                <a:latin typeface="Calibri"/>
                <a:cs typeface="Calibri"/>
              </a:rPr>
              <a:t> are</a:t>
            </a:r>
            <a:r>
              <a:rPr sz="2400" spc="5" dirty="0">
                <a:latin typeface="Calibri"/>
                <a:cs typeface="Calibri"/>
              </a:rPr>
              <a:t> </a:t>
            </a:r>
            <a:r>
              <a:rPr sz="2400" spc="-5" dirty="0">
                <a:latin typeface="Calibri"/>
                <a:cs typeface="Calibri"/>
              </a:rPr>
              <a:t>included</a:t>
            </a:r>
            <a:r>
              <a:rPr sz="2400" spc="-15" dirty="0">
                <a:latin typeface="Calibri"/>
                <a:cs typeface="Calibri"/>
              </a:rPr>
              <a:t> </a:t>
            </a:r>
            <a:r>
              <a:rPr sz="2400" dirty="0">
                <a:latin typeface="Calibri"/>
                <a:cs typeface="Calibri"/>
              </a:rPr>
              <a:t>in</a:t>
            </a:r>
            <a:r>
              <a:rPr sz="2400" spc="5" dirty="0">
                <a:latin typeface="Calibri"/>
                <a:cs typeface="Calibri"/>
              </a:rPr>
              <a:t> </a:t>
            </a:r>
            <a:r>
              <a:rPr sz="2400" spc="-15" dirty="0">
                <a:latin typeface="Calibri"/>
                <a:cs typeface="Calibri"/>
              </a:rPr>
              <a:t>tickets</a:t>
            </a:r>
            <a:r>
              <a:rPr sz="2400" spc="-25" dirty="0">
                <a:latin typeface="Calibri"/>
                <a:cs typeface="Calibri"/>
              </a:rPr>
              <a:t> </a:t>
            </a:r>
            <a:r>
              <a:rPr sz="2400" spc="-5" dirty="0">
                <a:latin typeface="Calibri"/>
                <a:cs typeface="Calibri"/>
              </a:rPr>
              <a:t>so </a:t>
            </a:r>
            <a:r>
              <a:rPr sz="2400" spc="-10" dirty="0">
                <a:latin typeface="Calibri"/>
                <a:cs typeface="Calibri"/>
              </a:rPr>
              <a:t>that </a:t>
            </a:r>
            <a:r>
              <a:rPr sz="2400" dirty="0">
                <a:latin typeface="Calibri"/>
                <a:cs typeface="Calibri"/>
              </a:rPr>
              <a:t>services</a:t>
            </a:r>
            <a:r>
              <a:rPr sz="2400" spc="-5" dirty="0">
                <a:latin typeface="Calibri"/>
                <a:cs typeface="Calibri"/>
              </a:rPr>
              <a:t> </a:t>
            </a:r>
            <a:r>
              <a:rPr sz="2400" spc="-10" dirty="0">
                <a:latin typeface="Calibri"/>
                <a:cs typeface="Calibri"/>
              </a:rPr>
              <a:t>can</a:t>
            </a:r>
            <a:endParaRPr sz="2400">
              <a:latin typeface="Calibri"/>
              <a:cs typeface="Calibri"/>
            </a:endParaRPr>
          </a:p>
          <a:p>
            <a:pPr marL="698500">
              <a:lnSpc>
                <a:spcPts val="2735"/>
              </a:lnSpc>
            </a:pPr>
            <a:r>
              <a:rPr sz="2400" b="1" spc="-10" dirty="0">
                <a:latin typeface="Calibri"/>
                <a:cs typeface="Calibri"/>
              </a:rPr>
              <a:t>authorize</a:t>
            </a:r>
            <a:r>
              <a:rPr sz="2400" b="1" spc="-5"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principals</a:t>
            </a:r>
            <a:r>
              <a:rPr sz="2400" spc="-25" dirty="0">
                <a:latin typeface="Calibri"/>
                <a:cs typeface="Calibri"/>
              </a:rPr>
              <a:t> </a:t>
            </a:r>
            <a:r>
              <a:rPr sz="2400" spc="-10" dirty="0">
                <a:latin typeface="Calibri"/>
                <a:cs typeface="Calibri"/>
              </a:rPr>
              <a:t>that</a:t>
            </a:r>
            <a:r>
              <a:rPr sz="2400" dirty="0">
                <a:latin typeface="Calibri"/>
                <a:cs typeface="Calibri"/>
              </a:rPr>
              <a:t> </a:t>
            </a:r>
            <a:r>
              <a:rPr sz="2400" b="1" spc="-10" dirty="0">
                <a:latin typeface="Calibri"/>
                <a:cs typeface="Calibri"/>
              </a:rPr>
              <a:t>authenticate</a:t>
            </a:r>
            <a:r>
              <a:rPr sz="2400" b="1" spc="15" dirty="0">
                <a:latin typeface="Calibri"/>
                <a:cs typeface="Calibri"/>
              </a:rPr>
              <a:t> </a:t>
            </a:r>
            <a:r>
              <a:rPr sz="2400" spc="-15" dirty="0">
                <a:latin typeface="Calibri"/>
                <a:cs typeface="Calibri"/>
              </a:rPr>
              <a:t>to</a:t>
            </a:r>
            <a:r>
              <a:rPr sz="2400" spc="-25" dirty="0">
                <a:latin typeface="Calibri"/>
                <a:cs typeface="Calibri"/>
              </a:rPr>
              <a:t> </a:t>
            </a:r>
            <a:r>
              <a:rPr sz="2400" dirty="0">
                <a:latin typeface="Calibri"/>
                <a:cs typeface="Calibri"/>
              </a:rPr>
              <a:t>them</a:t>
            </a:r>
            <a:endParaRPr sz="2400">
              <a:latin typeface="Calibri"/>
              <a:cs typeface="Calibri"/>
            </a:endParaRPr>
          </a:p>
          <a:p>
            <a:pPr marL="698500" lvl="1" indent="-228600">
              <a:lnSpc>
                <a:spcPct val="100000"/>
              </a:lnSpc>
              <a:spcBef>
                <a:spcPts val="215"/>
              </a:spcBef>
              <a:buFont typeface="Arial"/>
              <a:buChar char="•"/>
              <a:tabLst>
                <a:tab pos="698500" algn="l"/>
              </a:tabLst>
            </a:pPr>
            <a:r>
              <a:rPr sz="2400" spc="-5" dirty="0">
                <a:latin typeface="Calibri"/>
                <a:cs typeface="Calibri"/>
              </a:rPr>
              <a:t>DoS opportunity</a:t>
            </a:r>
            <a:r>
              <a:rPr sz="2400" spc="-15" dirty="0">
                <a:latin typeface="Calibri"/>
                <a:cs typeface="Calibri"/>
              </a:rPr>
              <a:t> </a:t>
            </a:r>
            <a:r>
              <a:rPr sz="2400" dirty="0">
                <a:latin typeface="Calibri"/>
                <a:cs typeface="Calibri"/>
              </a:rPr>
              <a:t>– </a:t>
            </a:r>
            <a:r>
              <a:rPr sz="2400" spc="-5" dirty="0">
                <a:latin typeface="Calibri"/>
                <a:cs typeface="Calibri"/>
              </a:rPr>
              <a:t>add lots</a:t>
            </a:r>
            <a:r>
              <a:rPr sz="2400" dirty="0">
                <a:latin typeface="Calibri"/>
                <a:cs typeface="Calibri"/>
              </a:rPr>
              <a:t> </a:t>
            </a:r>
            <a:r>
              <a:rPr sz="2400" spc="-5" dirty="0">
                <a:latin typeface="Calibri"/>
                <a:cs typeface="Calibri"/>
              </a:rPr>
              <a:t>of </a:t>
            </a:r>
            <a:r>
              <a:rPr sz="2400" spc="-15" dirty="0">
                <a:latin typeface="Calibri"/>
                <a:cs typeface="Calibri"/>
              </a:rPr>
              <a:t>groups</a:t>
            </a:r>
            <a:r>
              <a:rPr sz="2400" spc="-10" dirty="0">
                <a:latin typeface="Calibri"/>
                <a:cs typeface="Calibri"/>
              </a:rPr>
              <a:t> </a:t>
            </a:r>
            <a:r>
              <a:rPr sz="2400" spc="-15" dirty="0">
                <a:latin typeface="Calibri"/>
                <a:cs typeface="Calibri"/>
              </a:rPr>
              <a:t>to</a:t>
            </a:r>
            <a:r>
              <a:rPr sz="2400" spc="-10" dirty="0">
                <a:latin typeface="Calibri"/>
                <a:cs typeface="Calibri"/>
              </a:rPr>
              <a:t> </a:t>
            </a:r>
            <a:r>
              <a:rPr sz="2400" dirty="0">
                <a:latin typeface="Calibri"/>
                <a:cs typeface="Calibri"/>
              </a:rPr>
              <a:t>the</a:t>
            </a:r>
            <a:r>
              <a:rPr sz="2400" spc="-10" dirty="0">
                <a:latin typeface="Calibri"/>
                <a:cs typeface="Calibri"/>
              </a:rPr>
              <a:t> </a:t>
            </a:r>
            <a:r>
              <a:rPr sz="2400" spc="-15" dirty="0">
                <a:latin typeface="Calibri"/>
                <a:cs typeface="Calibri"/>
              </a:rPr>
              <a:t>Kerberos</a:t>
            </a:r>
            <a:r>
              <a:rPr sz="2400" spc="10" dirty="0">
                <a:latin typeface="Calibri"/>
                <a:cs typeface="Calibri"/>
              </a:rPr>
              <a:t> </a:t>
            </a:r>
            <a:r>
              <a:rPr sz="2400" spc="-15" dirty="0">
                <a:latin typeface="Calibri"/>
                <a:cs typeface="Calibri"/>
              </a:rPr>
              <a:t>ticket</a:t>
            </a:r>
            <a:r>
              <a:rPr sz="2400" spc="-40" dirty="0">
                <a:latin typeface="Calibri"/>
                <a:cs typeface="Calibri"/>
              </a:rPr>
              <a:t> </a:t>
            </a:r>
            <a:r>
              <a:rPr sz="2400" dirty="0">
                <a:latin typeface="Calibri"/>
                <a:cs typeface="Calibri"/>
              </a:rPr>
              <a:t>= </a:t>
            </a:r>
            <a:r>
              <a:rPr sz="2400" spc="-15" dirty="0">
                <a:latin typeface="Calibri"/>
                <a:cs typeface="Calibri"/>
              </a:rPr>
              <a:t>prevent</a:t>
            </a:r>
            <a:r>
              <a:rPr sz="2400" spc="10" dirty="0">
                <a:latin typeface="Calibri"/>
                <a:cs typeface="Calibri"/>
              </a:rPr>
              <a:t> </a:t>
            </a:r>
            <a:r>
              <a:rPr sz="2400" spc="-5" dirty="0">
                <a:latin typeface="Calibri"/>
                <a:cs typeface="Calibri"/>
              </a:rPr>
              <a:t>authz</a:t>
            </a:r>
            <a:endParaRPr sz="2400">
              <a:latin typeface="Calibri"/>
              <a:cs typeface="Calibri"/>
            </a:endParaRPr>
          </a:p>
        </p:txBody>
      </p:sp>
      <p:sp>
        <p:nvSpPr>
          <p:cNvPr id="8" name="Footer Placeholder 7">
            <a:extLst>
              <a:ext uri="{FF2B5EF4-FFF2-40B4-BE49-F238E27FC236}">
                <a16:creationId xmlns:a16="http://schemas.microsoft.com/office/drawing/2014/main" id="{D6E279A4-B23D-4C5C-92AC-2F058621BB9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3832" y="191173"/>
            <a:ext cx="9378988" cy="5630363"/>
          </a:xfrm>
          <a:prstGeom prst="rect">
            <a:avLst/>
          </a:prstGeom>
        </p:spPr>
      </p:pic>
      <p:sp>
        <p:nvSpPr>
          <p:cNvPr id="3" name="object 3"/>
          <p:cNvSpPr txBox="1"/>
          <p:nvPr/>
        </p:nvSpPr>
        <p:spPr>
          <a:xfrm>
            <a:off x="116839" y="5775217"/>
            <a:ext cx="10764520" cy="574040"/>
          </a:xfrm>
          <a:prstGeom prst="rect">
            <a:avLst/>
          </a:prstGeom>
        </p:spPr>
        <p:txBody>
          <a:bodyPr vert="horz" wrap="square" lIns="0" tIns="12700" rIns="0" bIns="0" rtlCol="0">
            <a:spAutoFit/>
          </a:bodyPr>
          <a:lstStyle/>
          <a:p>
            <a:pPr marL="12700" marR="5080">
              <a:lnSpc>
                <a:spcPct val="100000"/>
              </a:lnSpc>
              <a:spcBef>
                <a:spcPts val="100"/>
              </a:spcBef>
            </a:pPr>
            <a:r>
              <a:rPr sz="1800" u="sng" spc="-10" dirty="0">
                <a:solidFill>
                  <a:srgbClr val="1F4E79"/>
                </a:solidFill>
                <a:uFill>
                  <a:solidFill>
                    <a:srgbClr val="1F4E79"/>
                  </a:solidFill>
                </a:uFill>
                <a:latin typeface="Calibri"/>
                <a:cs typeface="Calibri"/>
                <a:hlinkClick r:id="rId3"/>
              </a:rPr>
              <a:t>https://medium.com/@robert.broeckelmann/kerberos-and-windows-security-kerberos-v5-protocol-b9c804e06479 </a:t>
            </a:r>
            <a:r>
              <a:rPr sz="1800" spc="-5" dirty="0">
                <a:solidFill>
                  <a:srgbClr val="1F4E79"/>
                </a:solidFill>
                <a:latin typeface="Calibri"/>
                <a:cs typeface="Calibri"/>
              </a:rPr>
              <a:t> </a:t>
            </a:r>
            <a:r>
              <a:rPr sz="1800" u="sng" spc="-10" dirty="0">
                <a:solidFill>
                  <a:srgbClr val="1F4E79"/>
                </a:solidFill>
                <a:uFill>
                  <a:solidFill>
                    <a:srgbClr val="1F4E79"/>
                  </a:solidFill>
                </a:uFill>
                <a:latin typeface="Calibri"/>
                <a:cs typeface="Calibri"/>
                <a:hlinkClick r:id="rId4"/>
              </a:rPr>
              <a:t>https://medium.com/@robert.broeckelmann/kerberos-and-windows-security-kerberos-on-windows-3bc021bc9630</a:t>
            </a:r>
            <a:endParaRPr sz="1800">
              <a:latin typeface="Calibri"/>
              <a:cs typeface="Calibri"/>
            </a:endParaRPr>
          </a:p>
        </p:txBody>
      </p:sp>
      <p:sp>
        <p:nvSpPr>
          <p:cNvPr id="8" name="Footer Placeholder 7">
            <a:extLst>
              <a:ext uri="{FF2B5EF4-FFF2-40B4-BE49-F238E27FC236}">
                <a16:creationId xmlns:a16="http://schemas.microsoft.com/office/drawing/2014/main" id="{A60092DA-1B2F-48FF-8281-307AD2861F64}"/>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756893"/>
            <a:ext cx="10311130" cy="3848100"/>
          </a:xfrm>
          <a:prstGeom prst="rect">
            <a:avLst/>
          </a:prstGeom>
        </p:spPr>
        <p:txBody>
          <a:bodyPr vert="horz" wrap="square" lIns="0" tIns="48260" rIns="0" bIns="0" rtlCol="0">
            <a:spAutoFit/>
          </a:bodyPr>
          <a:lstStyle/>
          <a:p>
            <a:pPr marL="241300" indent="-228600">
              <a:lnSpc>
                <a:spcPct val="100000"/>
              </a:lnSpc>
              <a:spcBef>
                <a:spcPts val="380"/>
              </a:spcBef>
              <a:buFont typeface="Arial"/>
              <a:buChar char="•"/>
              <a:tabLst>
                <a:tab pos="241300" algn="l"/>
              </a:tabLst>
            </a:pPr>
            <a:r>
              <a:rPr sz="2800" spc="-5" dirty="0">
                <a:latin typeface="Calibri"/>
                <a:cs typeface="Calibri"/>
              </a:rPr>
              <a:t>In the</a:t>
            </a:r>
            <a:r>
              <a:rPr sz="2800" spc="15" dirty="0">
                <a:latin typeface="Calibri"/>
                <a:cs typeface="Calibri"/>
              </a:rPr>
              <a:t> </a:t>
            </a:r>
            <a:r>
              <a:rPr sz="2800" spc="-20" dirty="0">
                <a:latin typeface="Calibri"/>
                <a:cs typeface="Calibri"/>
              </a:rPr>
              <a:t>Kerberos</a:t>
            </a:r>
            <a:r>
              <a:rPr sz="2800" spc="15" dirty="0">
                <a:latin typeface="Calibri"/>
                <a:cs typeface="Calibri"/>
              </a:rPr>
              <a:t> </a:t>
            </a:r>
            <a:r>
              <a:rPr sz="2800" spc="-5" dirty="0">
                <a:latin typeface="Calibri"/>
                <a:cs typeface="Calibri"/>
              </a:rPr>
              <a:t>spec,</a:t>
            </a:r>
            <a:r>
              <a:rPr sz="2800" spc="25" dirty="0">
                <a:latin typeface="Calibri"/>
                <a:cs typeface="Calibri"/>
              </a:rPr>
              <a:t> </a:t>
            </a:r>
            <a:r>
              <a:rPr sz="2800" dirty="0">
                <a:latin typeface="Calibri"/>
                <a:cs typeface="Calibri"/>
              </a:rPr>
              <a:t>“krbtgt”</a:t>
            </a:r>
            <a:r>
              <a:rPr sz="2800" spc="30" dirty="0">
                <a:latin typeface="Calibri"/>
                <a:cs typeface="Calibri"/>
              </a:rPr>
              <a:t> </a:t>
            </a:r>
            <a:r>
              <a:rPr sz="2800" spc="-10" dirty="0">
                <a:latin typeface="Calibri"/>
                <a:cs typeface="Calibri"/>
              </a:rPr>
              <a:t>is</a:t>
            </a:r>
            <a:r>
              <a:rPr sz="2800" spc="5" dirty="0">
                <a:latin typeface="Calibri"/>
                <a:cs typeface="Calibri"/>
              </a:rPr>
              <a:t> </a:t>
            </a:r>
            <a:r>
              <a:rPr sz="2800" spc="-5" dirty="0">
                <a:latin typeface="Calibri"/>
                <a:cs typeface="Calibri"/>
              </a:rPr>
              <a:t>the</a:t>
            </a:r>
            <a:r>
              <a:rPr sz="2800" spc="15" dirty="0">
                <a:latin typeface="Calibri"/>
                <a:cs typeface="Calibri"/>
              </a:rPr>
              <a:t> </a:t>
            </a:r>
            <a:r>
              <a:rPr sz="2800" spc="-10" dirty="0">
                <a:latin typeface="Calibri"/>
                <a:cs typeface="Calibri"/>
              </a:rPr>
              <a:t>identity</a:t>
            </a:r>
            <a:r>
              <a:rPr sz="2800" spc="20" dirty="0">
                <a:latin typeface="Calibri"/>
                <a:cs typeface="Calibri"/>
              </a:rPr>
              <a:t> </a:t>
            </a:r>
            <a:r>
              <a:rPr sz="2800" spc="-5" dirty="0">
                <a:latin typeface="Calibri"/>
                <a:cs typeface="Calibri"/>
              </a:rPr>
              <a:t>of</a:t>
            </a:r>
            <a:r>
              <a:rPr sz="2800" spc="5" dirty="0">
                <a:latin typeface="Calibri"/>
                <a:cs typeface="Calibri"/>
              </a:rPr>
              <a:t> </a:t>
            </a:r>
            <a:r>
              <a:rPr sz="2800" spc="-5" dirty="0">
                <a:latin typeface="Calibri"/>
                <a:cs typeface="Calibri"/>
              </a:rPr>
              <a:t>the</a:t>
            </a:r>
            <a:r>
              <a:rPr sz="2800" spc="15" dirty="0">
                <a:latin typeface="Calibri"/>
                <a:cs typeface="Calibri"/>
              </a:rPr>
              <a:t> </a:t>
            </a:r>
            <a:r>
              <a:rPr sz="2800" spc="-10" dirty="0">
                <a:latin typeface="Calibri"/>
                <a:cs typeface="Calibri"/>
              </a:rPr>
              <a:t>KDC</a:t>
            </a:r>
            <a:endParaRPr sz="2800">
              <a:latin typeface="Calibri"/>
              <a:cs typeface="Calibri"/>
            </a:endParaRPr>
          </a:p>
          <a:p>
            <a:pPr marL="698500" marR="5080" lvl="1" indent="-228600">
              <a:lnSpc>
                <a:spcPts val="2590"/>
              </a:lnSpc>
              <a:spcBef>
                <a:spcPts val="570"/>
              </a:spcBef>
              <a:buFont typeface="Arial"/>
              <a:buChar char="•"/>
              <a:tabLst>
                <a:tab pos="698500" algn="l"/>
              </a:tabLst>
            </a:pPr>
            <a:r>
              <a:rPr sz="2400" spc="-5" dirty="0">
                <a:latin typeface="Calibri"/>
                <a:cs typeface="Calibri"/>
              </a:rPr>
              <a:t>Aside</a:t>
            </a:r>
            <a:r>
              <a:rPr sz="2400" dirty="0">
                <a:latin typeface="Calibri"/>
                <a:cs typeface="Calibri"/>
              </a:rPr>
              <a:t> </a:t>
            </a:r>
            <a:r>
              <a:rPr sz="2400" spc="-15" dirty="0">
                <a:latin typeface="Calibri"/>
                <a:cs typeface="Calibri"/>
              </a:rPr>
              <a:t>from</a:t>
            </a:r>
            <a:r>
              <a:rPr sz="2400" spc="-10" dirty="0">
                <a:latin typeface="Calibri"/>
                <a:cs typeface="Calibri"/>
              </a:rPr>
              <a:t> </a:t>
            </a:r>
            <a:r>
              <a:rPr sz="2400" spc="-5" dirty="0">
                <a:latin typeface="Calibri"/>
                <a:cs typeface="Calibri"/>
              </a:rPr>
              <a:t>being used</a:t>
            </a:r>
            <a:r>
              <a:rPr sz="2400" dirty="0">
                <a:latin typeface="Calibri"/>
                <a:cs typeface="Calibri"/>
              </a:rPr>
              <a:t> </a:t>
            </a:r>
            <a:r>
              <a:rPr sz="2400" spc="-20" dirty="0">
                <a:latin typeface="Calibri"/>
                <a:cs typeface="Calibri"/>
              </a:rPr>
              <a:t>for</a:t>
            </a:r>
            <a:r>
              <a:rPr sz="2400" spc="5" dirty="0">
                <a:latin typeface="Calibri"/>
                <a:cs typeface="Calibri"/>
              </a:rPr>
              <a:t> </a:t>
            </a:r>
            <a:r>
              <a:rPr sz="2400" dirty="0">
                <a:latin typeface="Calibri"/>
                <a:cs typeface="Calibri"/>
              </a:rPr>
              <a:t>the </a:t>
            </a:r>
            <a:r>
              <a:rPr sz="2400" spc="-5" dirty="0">
                <a:latin typeface="Calibri"/>
                <a:cs typeface="Calibri"/>
              </a:rPr>
              <a:t>official</a:t>
            </a:r>
            <a:r>
              <a:rPr sz="2400" dirty="0">
                <a:latin typeface="Calibri"/>
                <a:cs typeface="Calibri"/>
              </a:rPr>
              <a:t> service</a:t>
            </a:r>
            <a:r>
              <a:rPr sz="2400" spc="-5" dirty="0">
                <a:latin typeface="Calibri"/>
                <a:cs typeface="Calibri"/>
              </a:rPr>
              <a:t> principal</a:t>
            </a:r>
            <a:r>
              <a:rPr sz="2400" spc="-10" dirty="0">
                <a:latin typeface="Calibri"/>
                <a:cs typeface="Calibri"/>
              </a:rPr>
              <a:t> </a:t>
            </a:r>
            <a:r>
              <a:rPr sz="2400" spc="-5" dirty="0">
                <a:latin typeface="Calibri"/>
                <a:cs typeface="Calibri"/>
              </a:rPr>
              <a:t>name of</a:t>
            </a:r>
            <a:r>
              <a:rPr sz="2400" spc="10"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KDC,</a:t>
            </a:r>
            <a:r>
              <a:rPr sz="2400" spc="-10" dirty="0">
                <a:latin typeface="Calibri"/>
                <a:cs typeface="Calibri"/>
              </a:rPr>
              <a:t> there </a:t>
            </a:r>
            <a:r>
              <a:rPr sz="2400" spc="-525" dirty="0">
                <a:latin typeface="Calibri"/>
                <a:cs typeface="Calibri"/>
              </a:rPr>
              <a:t> </a:t>
            </a:r>
            <a:r>
              <a:rPr sz="2400" spc="-5" dirty="0">
                <a:latin typeface="Calibri"/>
                <a:cs typeface="Calibri"/>
              </a:rPr>
              <a:t>isn't</a:t>
            </a:r>
            <a:r>
              <a:rPr sz="2400" spc="-20" dirty="0">
                <a:latin typeface="Calibri"/>
                <a:cs typeface="Calibri"/>
              </a:rPr>
              <a:t> </a:t>
            </a:r>
            <a:r>
              <a:rPr sz="2400" spc="-5" dirty="0">
                <a:latin typeface="Calibri"/>
                <a:cs typeface="Calibri"/>
              </a:rPr>
              <a:t>much</a:t>
            </a:r>
            <a:r>
              <a:rPr sz="2400" spc="-20" dirty="0">
                <a:latin typeface="Calibri"/>
                <a:cs typeface="Calibri"/>
              </a:rPr>
              <a:t> </a:t>
            </a:r>
            <a:r>
              <a:rPr sz="2400" dirty="0">
                <a:latin typeface="Calibri"/>
                <a:cs typeface="Calibri"/>
              </a:rPr>
              <a:t>else </a:t>
            </a:r>
            <a:r>
              <a:rPr sz="2400" spc="-5" dirty="0">
                <a:latin typeface="Calibri"/>
                <a:cs typeface="Calibri"/>
              </a:rPr>
              <a:t>said about </a:t>
            </a:r>
            <a:r>
              <a:rPr sz="2400" dirty="0">
                <a:latin typeface="Calibri"/>
                <a:cs typeface="Calibri"/>
              </a:rPr>
              <a:t>it</a:t>
            </a:r>
            <a:r>
              <a:rPr sz="2400" spc="-15" dirty="0">
                <a:latin typeface="Calibri"/>
                <a:cs typeface="Calibri"/>
              </a:rPr>
              <a:t> </a:t>
            </a:r>
            <a:r>
              <a:rPr sz="2400" dirty="0">
                <a:latin typeface="Calibri"/>
                <a:cs typeface="Calibri"/>
              </a:rPr>
              <a:t>in</a:t>
            </a:r>
            <a:r>
              <a:rPr sz="2400" spc="-5" dirty="0">
                <a:latin typeface="Calibri"/>
                <a:cs typeface="Calibri"/>
              </a:rPr>
              <a:t> </a:t>
            </a:r>
            <a:r>
              <a:rPr sz="2400" spc="-10" dirty="0">
                <a:latin typeface="Calibri"/>
                <a:cs typeface="Calibri"/>
              </a:rPr>
              <a:t>RFC</a:t>
            </a:r>
            <a:r>
              <a:rPr sz="2400" spc="-25" dirty="0">
                <a:latin typeface="Calibri"/>
                <a:cs typeface="Calibri"/>
              </a:rPr>
              <a:t> </a:t>
            </a:r>
            <a:r>
              <a:rPr sz="2400" spc="-5" dirty="0">
                <a:latin typeface="Calibri"/>
                <a:cs typeface="Calibri"/>
              </a:rPr>
              <a:t>4120</a:t>
            </a:r>
            <a:endParaRPr sz="2400">
              <a:latin typeface="Calibri"/>
              <a:cs typeface="Calibri"/>
            </a:endParaRPr>
          </a:p>
          <a:p>
            <a:pPr lvl="1">
              <a:lnSpc>
                <a:spcPct val="100000"/>
              </a:lnSpc>
              <a:spcBef>
                <a:spcPts val="15"/>
              </a:spcBef>
              <a:buFont typeface="Arial"/>
              <a:buChar char="•"/>
            </a:pPr>
            <a:endParaRPr sz="2600">
              <a:latin typeface="Calibri"/>
              <a:cs typeface="Calibri"/>
            </a:endParaRPr>
          </a:p>
          <a:p>
            <a:pPr marL="241300" indent="-228600">
              <a:lnSpc>
                <a:spcPct val="100000"/>
              </a:lnSpc>
              <a:buFont typeface="Arial"/>
              <a:buChar char="•"/>
              <a:tabLst>
                <a:tab pos="241300" algn="l"/>
              </a:tabLst>
            </a:pPr>
            <a:r>
              <a:rPr sz="2800" spc="-5" dirty="0">
                <a:latin typeface="Calibri"/>
                <a:cs typeface="Calibri"/>
              </a:rPr>
              <a:t>The</a:t>
            </a:r>
            <a:r>
              <a:rPr sz="2800" spc="5" dirty="0">
                <a:latin typeface="Calibri"/>
                <a:cs typeface="Calibri"/>
              </a:rPr>
              <a:t> </a:t>
            </a:r>
            <a:r>
              <a:rPr sz="2800" spc="-15" dirty="0">
                <a:latin typeface="Calibri"/>
                <a:cs typeface="Calibri"/>
              </a:rPr>
              <a:t>Microsoft</a:t>
            </a:r>
            <a:r>
              <a:rPr sz="2800" spc="35" dirty="0">
                <a:latin typeface="Calibri"/>
                <a:cs typeface="Calibri"/>
              </a:rPr>
              <a:t> </a:t>
            </a:r>
            <a:r>
              <a:rPr sz="2800" spc="-10" dirty="0">
                <a:latin typeface="Calibri"/>
                <a:cs typeface="Calibri"/>
              </a:rPr>
              <a:t>additions</a:t>
            </a:r>
            <a:r>
              <a:rPr sz="2800" spc="55" dirty="0">
                <a:latin typeface="Calibri"/>
                <a:cs typeface="Calibri"/>
              </a:rPr>
              <a:t> </a:t>
            </a:r>
            <a:r>
              <a:rPr sz="2800" spc="-5" dirty="0">
                <a:latin typeface="Calibri"/>
                <a:cs typeface="Calibri"/>
              </a:rPr>
              <a:t>add</a:t>
            </a:r>
            <a:r>
              <a:rPr sz="2800" spc="20" dirty="0">
                <a:latin typeface="Calibri"/>
                <a:cs typeface="Calibri"/>
              </a:rPr>
              <a:t> </a:t>
            </a:r>
            <a:r>
              <a:rPr sz="2800" spc="-15" dirty="0">
                <a:latin typeface="Calibri"/>
                <a:cs typeface="Calibri"/>
              </a:rPr>
              <a:t>more</a:t>
            </a:r>
            <a:r>
              <a:rPr sz="2800" spc="10" dirty="0">
                <a:latin typeface="Calibri"/>
                <a:cs typeface="Calibri"/>
              </a:rPr>
              <a:t> </a:t>
            </a:r>
            <a:r>
              <a:rPr sz="2800" spc="-10" dirty="0">
                <a:latin typeface="Calibri"/>
                <a:cs typeface="Calibri"/>
              </a:rPr>
              <a:t>functionality</a:t>
            </a:r>
            <a:r>
              <a:rPr sz="2800" spc="45" dirty="0">
                <a:latin typeface="Calibri"/>
                <a:cs typeface="Calibri"/>
              </a:rPr>
              <a:t> </a:t>
            </a:r>
            <a:r>
              <a:rPr sz="2800" spc="-20" dirty="0">
                <a:latin typeface="Calibri"/>
                <a:cs typeface="Calibri"/>
              </a:rPr>
              <a:t>related</a:t>
            </a:r>
            <a:r>
              <a:rPr sz="2800" spc="5" dirty="0">
                <a:latin typeface="Calibri"/>
                <a:cs typeface="Calibri"/>
              </a:rPr>
              <a:t> </a:t>
            </a:r>
            <a:r>
              <a:rPr sz="2800" spc="-15" dirty="0">
                <a:latin typeface="Calibri"/>
                <a:cs typeface="Calibri"/>
              </a:rPr>
              <a:t>to</a:t>
            </a:r>
            <a:r>
              <a:rPr sz="2800" spc="5" dirty="0">
                <a:latin typeface="Calibri"/>
                <a:cs typeface="Calibri"/>
              </a:rPr>
              <a:t> </a:t>
            </a:r>
            <a:r>
              <a:rPr sz="2800" spc="-15" dirty="0">
                <a:latin typeface="Calibri"/>
                <a:cs typeface="Calibri"/>
              </a:rPr>
              <a:t>krbtgt</a:t>
            </a:r>
            <a:endParaRPr sz="2800">
              <a:latin typeface="Calibri"/>
              <a:cs typeface="Calibri"/>
            </a:endParaRPr>
          </a:p>
          <a:p>
            <a:pPr marL="698500" lvl="1" indent="-228600">
              <a:lnSpc>
                <a:spcPct val="100000"/>
              </a:lnSpc>
              <a:spcBef>
                <a:spcPts val="245"/>
              </a:spcBef>
              <a:buFont typeface="Arial"/>
              <a:buChar char="•"/>
              <a:tabLst>
                <a:tab pos="698500" algn="l"/>
              </a:tabLst>
            </a:pPr>
            <a:r>
              <a:rPr sz="2400" spc="-15" dirty="0">
                <a:latin typeface="Calibri"/>
                <a:cs typeface="Calibri"/>
              </a:rPr>
              <a:t>Krbtgt</a:t>
            </a:r>
            <a:r>
              <a:rPr sz="2400" spc="-25" dirty="0">
                <a:latin typeface="Calibri"/>
                <a:cs typeface="Calibri"/>
              </a:rPr>
              <a:t> </a:t>
            </a:r>
            <a:r>
              <a:rPr sz="2400" spc="-5" dirty="0">
                <a:latin typeface="Calibri"/>
                <a:cs typeface="Calibri"/>
              </a:rPr>
              <a:t>has</a:t>
            </a:r>
            <a:r>
              <a:rPr sz="2400" spc="-15" dirty="0">
                <a:latin typeface="Calibri"/>
                <a:cs typeface="Calibri"/>
              </a:rPr>
              <a:t> </a:t>
            </a:r>
            <a:r>
              <a:rPr sz="2400" dirty="0">
                <a:latin typeface="Calibri"/>
                <a:cs typeface="Calibri"/>
              </a:rPr>
              <a:t>a</a:t>
            </a:r>
            <a:r>
              <a:rPr sz="2400" spc="-15" dirty="0">
                <a:latin typeface="Calibri"/>
                <a:cs typeface="Calibri"/>
              </a:rPr>
              <a:t> </a:t>
            </a:r>
            <a:r>
              <a:rPr sz="2400" spc="-5" dirty="0">
                <a:latin typeface="Calibri"/>
                <a:cs typeface="Calibri"/>
              </a:rPr>
              <a:t>long-term</a:t>
            </a:r>
            <a:r>
              <a:rPr sz="2400" spc="-25" dirty="0">
                <a:latin typeface="Calibri"/>
                <a:cs typeface="Calibri"/>
              </a:rPr>
              <a:t> </a:t>
            </a:r>
            <a:r>
              <a:rPr sz="2400" spc="-10" dirty="0">
                <a:latin typeface="Calibri"/>
                <a:cs typeface="Calibri"/>
              </a:rPr>
              <a:t>secret</a:t>
            </a:r>
            <a:r>
              <a:rPr sz="2400" spc="-25" dirty="0">
                <a:latin typeface="Calibri"/>
                <a:cs typeface="Calibri"/>
              </a:rPr>
              <a:t> </a:t>
            </a:r>
            <a:r>
              <a:rPr sz="2400" spc="-35" dirty="0">
                <a:latin typeface="Calibri"/>
                <a:cs typeface="Calibri"/>
              </a:rPr>
              <a:t>key</a:t>
            </a:r>
            <a:endParaRPr sz="2400">
              <a:latin typeface="Calibri"/>
              <a:cs typeface="Calibri"/>
            </a:endParaRPr>
          </a:p>
          <a:p>
            <a:pPr marL="698500" lvl="1" indent="-228600">
              <a:lnSpc>
                <a:spcPct val="100000"/>
              </a:lnSpc>
              <a:spcBef>
                <a:spcPts val="215"/>
              </a:spcBef>
              <a:buFont typeface="Arial"/>
              <a:buChar char="•"/>
              <a:tabLst>
                <a:tab pos="698500" algn="l"/>
              </a:tabLst>
            </a:pPr>
            <a:r>
              <a:rPr sz="2400" spc="-5" dirty="0">
                <a:latin typeface="Calibri"/>
                <a:cs typeface="Calibri"/>
              </a:rPr>
              <a:t>This</a:t>
            </a:r>
            <a:r>
              <a:rPr sz="2400" dirty="0">
                <a:latin typeface="Calibri"/>
                <a:cs typeface="Calibri"/>
              </a:rPr>
              <a:t> </a:t>
            </a:r>
            <a:r>
              <a:rPr sz="2400" spc="-30" dirty="0">
                <a:latin typeface="Calibri"/>
                <a:cs typeface="Calibri"/>
              </a:rPr>
              <a:t>key</a:t>
            </a:r>
            <a:r>
              <a:rPr sz="2400" spc="-25" dirty="0">
                <a:latin typeface="Calibri"/>
                <a:cs typeface="Calibri"/>
              </a:rPr>
              <a:t> </a:t>
            </a:r>
            <a:r>
              <a:rPr sz="2400" dirty="0">
                <a:latin typeface="Calibri"/>
                <a:cs typeface="Calibri"/>
              </a:rPr>
              <a:t>is</a:t>
            </a:r>
            <a:r>
              <a:rPr sz="2400" spc="-15" dirty="0">
                <a:latin typeface="Calibri"/>
                <a:cs typeface="Calibri"/>
              </a:rPr>
              <a:t> </a:t>
            </a:r>
            <a:r>
              <a:rPr sz="2400" spc="-10" dirty="0">
                <a:latin typeface="Calibri"/>
                <a:cs typeface="Calibri"/>
              </a:rPr>
              <a:t>shared</a:t>
            </a:r>
            <a:r>
              <a:rPr sz="2400" spc="-5" dirty="0">
                <a:latin typeface="Calibri"/>
                <a:cs typeface="Calibri"/>
              </a:rPr>
              <a:t> among</a:t>
            </a:r>
            <a:r>
              <a:rPr sz="2400" spc="-20" dirty="0">
                <a:latin typeface="Calibri"/>
                <a:cs typeface="Calibri"/>
              </a:rPr>
              <a:t> </a:t>
            </a:r>
            <a:r>
              <a:rPr sz="2400" spc="-5" dirty="0">
                <a:latin typeface="Calibri"/>
                <a:cs typeface="Calibri"/>
              </a:rPr>
              <a:t>domain</a:t>
            </a:r>
            <a:r>
              <a:rPr sz="2400" spc="-10" dirty="0">
                <a:latin typeface="Calibri"/>
                <a:cs typeface="Calibri"/>
              </a:rPr>
              <a:t> </a:t>
            </a:r>
            <a:r>
              <a:rPr sz="2400" spc="-15" dirty="0">
                <a:latin typeface="Calibri"/>
                <a:cs typeface="Calibri"/>
              </a:rPr>
              <a:t>controllers</a:t>
            </a:r>
            <a:endParaRPr sz="2400">
              <a:latin typeface="Calibri"/>
              <a:cs typeface="Calibri"/>
            </a:endParaRPr>
          </a:p>
          <a:p>
            <a:pPr marL="698500" lvl="1" indent="-228600">
              <a:lnSpc>
                <a:spcPct val="100000"/>
              </a:lnSpc>
              <a:spcBef>
                <a:spcPts val="204"/>
              </a:spcBef>
              <a:buFont typeface="Arial"/>
              <a:buChar char="•"/>
              <a:tabLst>
                <a:tab pos="698500" algn="l"/>
              </a:tabLst>
            </a:pPr>
            <a:r>
              <a:rPr sz="2400" b="1" spc="-10" dirty="0">
                <a:latin typeface="Calibri"/>
                <a:cs typeface="Calibri"/>
              </a:rPr>
              <a:t>Krbtgt's</a:t>
            </a:r>
            <a:r>
              <a:rPr sz="2400" b="1" dirty="0">
                <a:latin typeface="Calibri"/>
                <a:cs typeface="Calibri"/>
              </a:rPr>
              <a:t> </a:t>
            </a:r>
            <a:r>
              <a:rPr sz="2400" b="1" spc="-30" dirty="0">
                <a:latin typeface="Calibri"/>
                <a:cs typeface="Calibri"/>
              </a:rPr>
              <a:t>key</a:t>
            </a:r>
            <a:r>
              <a:rPr sz="2400" b="1" spc="-15" dirty="0">
                <a:latin typeface="Calibri"/>
                <a:cs typeface="Calibri"/>
              </a:rPr>
              <a:t> </a:t>
            </a:r>
            <a:r>
              <a:rPr sz="2400" b="1" spc="-5" dirty="0">
                <a:latin typeface="Calibri"/>
                <a:cs typeface="Calibri"/>
              </a:rPr>
              <a:t>is</a:t>
            </a:r>
            <a:r>
              <a:rPr sz="2400" b="1" dirty="0">
                <a:latin typeface="Calibri"/>
                <a:cs typeface="Calibri"/>
              </a:rPr>
              <a:t> used</a:t>
            </a:r>
            <a:r>
              <a:rPr sz="2400" b="1" spc="5" dirty="0">
                <a:latin typeface="Calibri"/>
                <a:cs typeface="Calibri"/>
              </a:rPr>
              <a:t> </a:t>
            </a:r>
            <a:r>
              <a:rPr sz="2400" b="1" spc="-15" dirty="0">
                <a:latin typeface="Calibri"/>
                <a:cs typeface="Calibri"/>
              </a:rPr>
              <a:t>to</a:t>
            </a:r>
            <a:r>
              <a:rPr sz="2400" b="1" dirty="0">
                <a:latin typeface="Calibri"/>
                <a:cs typeface="Calibri"/>
              </a:rPr>
              <a:t> </a:t>
            </a:r>
            <a:r>
              <a:rPr sz="2400" b="1" spc="-5" dirty="0">
                <a:latin typeface="Calibri"/>
                <a:cs typeface="Calibri"/>
              </a:rPr>
              <a:t>sign</a:t>
            </a:r>
            <a:r>
              <a:rPr sz="2400" b="1" spc="-10" dirty="0">
                <a:latin typeface="Calibri"/>
                <a:cs typeface="Calibri"/>
              </a:rPr>
              <a:t> </a:t>
            </a:r>
            <a:r>
              <a:rPr sz="2400" b="1" spc="-55" dirty="0">
                <a:latin typeface="Calibri"/>
                <a:cs typeface="Calibri"/>
              </a:rPr>
              <a:t>PACs</a:t>
            </a:r>
            <a:r>
              <a:rPr sz="2400" b="1" spc="-5" dirty="0">
                <a:latin typeface="Calibri"/>
                <a:cs typeface="Calibri"/>
              </a:rPr>
              <a:t> </a:t>
            </a:r>
            <a:r>
              <a:rPr sz="2400" spc="-15" dirty="0">
                <a:latin typeface="Calibri"/>
                <a:cs typeface="Calibri"/>
              </a:rPr>
              <a:t>to</a:t>
            </a:r>
            <a:r>
              <a:rPr sz="2400" spc="-10" dirty="0">
                <a:latin typeface="Calibri"/>
                <a:cs typeface="Calibri"/>
              </a:rPr>
              <a:t> </a:t>
            </a:r>
            <a:r>
              <a:rPr sz="2400" spc="-15" dirty="0">
                <a:latin typeface="Calibri"/>
                <a:cs typeface="Calibri"/>
              </a:rPr>
              <a:t>prevent</a:t>
            </a:r>
            <a:r>
              <a:rPr sz="2400" spc="5" dirty="0">
                <a:latin typeface="Calibri"/>
                <a:cs typeface="Calibri"/>
              </a:rPr>
              <a:t> </a:t>
            </a:r>
            <a:r>
              <a:rPr sz="2400" spc="-5" dirty="0">
                <a:latin typeface="Calibri"/>
                <a:cs typeface="Calibri"/>
              </a:rPr>
              <a:t>tampering</a:t>
            </a:r>
            <a:r>
              <a:rPr sz="2400" spc="-30" dirty="0">
                <a:latin typeface="Calibri"/>
                <a:cs typeface="Calibri"/>
              </a:rPr>
              <a:t> </a:t>
            </a:r>
            <a:r>
              <a:rPr sz="2400" spc="-5" dirty="0">
                <a:latin typeface="Calibri"/>
                <a:cs typeface="Calibri"/>
              </a:rPr>
              <a:t>and </a:t>
            </a:r>
            <a:r>
              <a:rPr sz="2400" spc="-10" dirty="0">
                <a:latin typeface="Calibri"/>
                <a:cs typeface="Calibri"/>
              </a:rPr>
              <a:t>elevation</a:t>
            </a:r>
            <a:endParaRPr sz="2400">
              <a:latin typeface="Calibri"/>
              <a:cs typeface="Calibri"/>
            </a:endParaRPr>
          </a:p>
          <a:p>
            <a:pPr marL="1155065" marR="115570" lvl="2" indent="-228600">
              <a:lnSpc>
                <a:spcPts val="2160"/>
              </a:lnSpc>
              <a:spcBef>
                <a:spcPts val="565"/>
              </a:spcBef>
              <a:buFont typeface="Arial"/>
              <a:buChar char="•"/>
              <a:tabLst>
                <a:tab pos="1155065" algn="l"/>
                <a:tab pos="1155700" algn="l"/>
              </a:tabLst>
            </a:pPr>
            <a:r>
              <a:rPr sz="2000" spc="-10" dirty="0">
                <a:latin typeface="Calibri"/>
                <a:cs typeface="Calibri"/>
              </a:rPr>
              <a:t>After</a:t>
            </a:r>
            <a:r>
              <a:rPr sz="2000" spc="15" dirty="0">
                <a:latin typeface="Calibri"/>
                <a:cs typeface="Calibri"/>
              </a:rPr>
              <a:t> </a:t>
            </a:r>
            <a:r>
              <a:rPr sz="2000" spc="-5" dirty="0">
                <a:latin typeface="Calibri"/>
                <a:cs typeface="Calibri"/>
              </a:rPr>
              <a:t>authentication,</a:t>
            </a:r>
            <a:r>
              <a:rPr sz="2000" dirty="0">
                <a:latin typeface="Calibri"/>
                <a:cs typeface="Calibri"/>
              </a:rPr>
              <a:t> a</a:t>
            </a:r>
            <a:r>
              <a:rPr sz="2000" spc="5" dirty="0">
                <a:latin typeface="Calibri"/>
                <a:cs typeface="Calibri"/>
              </a:rPr>
              <a:t> </a:t>
            </a:r>
            <a:r>
              <a:rPr sz="2000" dirty="0">
                <a:latin typeface="Calibri"/>
                <a:cs typeface="Calibri"/>
              </a:rPr>
              <a:t>service</a:t>
            </a:r>
            <a:r>
              <a:rPr sz="2000" spc="15" dirty="0">
                <a:latin typeface="Calibri"/>
                <a:cs typeface="Calibri"/>
              </a:rPr>
              <a:t> </a:t>
            </a:r>
            <a:r>
              <a:rPr sz="2000" dirty="0">
                <a:latin typeface="Calibri"/>
                <a:cs typeface="Calibri"/>
              </a:rPr>
              <a:t>has </a:t>
            </a:r>
            <a:r>
              <a:rPr sz="2000" spc="-15" dirty="0">
                <a:latin typeface="Calibri"/>
                <a:cs typeface="Calibri"/>
              </a:rPr>
              <a:t>to</a:t>
            </a:r>
            <a:r>
              <a:rPr sz="2000" spc="-5" dirty="0">
                <a:latin typeface="Calibri"/>
                <a:cs typeface="Calibri"/>
              </a:rPr>
              <a:t> send</a:t>
            </a:r>
            <a:r>
              <a:rPr sz="2000" spc="10" dirty="0">
                <a:latin typeface="Calibri"/>
                <a:cs typeface="Calibri"/>
              </a:rPr>
              <a:t> </a:t>
            </a:r>
            <a:r>
              <a:rPr sz="2000" dirty="0">
                <a:latin typeface="Calibri"/>
                <a:cs typeface="Calibri"/>
              </a:rPr>
              <a:t>the</a:t>
            </a:r>
            <a:r>
              <a:rPr sz="2000" spc="-5" dirty="0">
                <a:latin typeface="Calibri"/>
                <a:cs typeface="Calibri"/>
              </a:rPr>
              <a:t> </a:t>
            </a:r>
            <a:r>
              <a:rPr sz="2000" spc="-55" dirty="0">
                <a:latin typeface="Calibri"/>
                <a:cs typeface="Calibri"/>
              </a:rPr>
              <a:t>PAC</a:t>
            </a:r>
            <a:r>
              <a:rPr sz="2000" spc="-5" dirty="0">
                <a:latin typeface="Calibri"/>
                <a:cs typeface="Calibri"/>
              </a:rPr>
              <a:t> </a:t>
            </a:r>
            <a:r>
              <a:rPr sz="2000" spc="-15" dirty="0">
                <a:latin typeface="Calibri"/>
                <a:cs typeface="Calibri"/>
              </a:rPr>
              <a:t>to</a:t>
            </a:r>
            <a:r>
              <a:rPr sz="2000" spc="5" dirty="0">
                <a:latin typeface="Calibri"/>
                <a:cs typeface="Calibri"/>
              </a:rPr>
              <a:t> </a:t>
            </a:r>
            <a:r>
              <a:rPr sz="2000" dirty="0">
                <a:latin typeface="Calibri"/>
                <a:cs typeface="Calibri"/>
              </a:rPr>
              <a:t>a</a:t>
            </a:r>
            <a:r>
              <a:rPr sz="2000" spc="5" dirty="0">
                <a:latin typeface="Calibri"/>
                <a:cs typeface="Calibri"/>
              </a:rPr>
              <a:t> </a:t>
            </a:r>
            <a:r>
              <a:rPr sz="2000" dirty="0">
                <a:latin typeface="Calibri"/>
                <a:cs typeface="Calibri"/>
              </a:rPr>
              <a:t>DC</a:t>
            </a:r>
            <a:r>
              <a:rPr sz="2000" spc="-20" dirty="0">
                <a:latin typeface="Calibri"/>
                <a:cs typeface="Calibri"/>
              </a:rPr>
              <a:t> </a:t>
            </a:r>
            <a:r>
              <a:rPr sz="2000" spc="-15" dirty="0">
                <a:latin typeface="Calibri"/>
                <a:cs typeface="Calibri"/>
              </a:rPr>
              <a:t>to</a:t>
            </a:r>
            <a:r>
              <a:rPr sz="2000" spc="-5" dirty="0">
                <a:latin typeface="Calibri"/>
                <a:cs typeface="Calibri"/>
              </a:rPr>
              <a:t> </a:t>
            </a:r>
            <a:r>
              <a:rPr sz="2000" spc="-10" dirty="0">
                <a:latin typeface="Calibri"/>
                <a:cs typeface="Calibri"/>
              </a:rPr>
              <a:t>validate</a:t>
            </a:r>
            <a:r>
              <a:rPr sz="2000" spc="30" dirty="0">
                <a:latin typeface="Calibri"/>
                <a:cs typeface="Calibri"/>
              </a:rPr>
              <a:t> </a:t>
            </a:r>
            <a:r>
              <a:rPr sz="2000" dirty="0">
                <a:latin typeface="Calibri"/>
                <a:cs typeface="Calibri"/>
              </a:rPr>
              <a:t>the</a:t>
            </a:r>
            <a:r>
              <a:rPr sz="2000" spc="-5" dirty="0">
                <a:latin typeface="Calibri"/>
                <a:cs typeface="Calibri"/>
              </a:rPr>
              <a:t> </a:t>
            </a:r>
            <a:r>
              <a:rPr sz="2000" spc="-55" dirty="0">
                <a:latin typeface="Calibri"/>
                <a:cs typeface="Calibri"/>
              </a:rPr>
              <a:t>PAC</a:t>
            </a:r>
            <a:r>
              <a:rPr sz="2000" spc="-5" dirty="0">
                <a:latin typeface="Calibri"/>
                <a:cs typeface="Calibri"/>
              </a:rPr>
              <a:t> </a:t>
            </a:r>
            <a:r>
              <a:rPr sz="2000" spc="-10" dirty="0">
                <a:latin typeface="Calibri"/>
                <a:cs typeface="Calibri"/>
              </a:rPr>
              <a:t>signature </a:t>
            </a:r>
            <a:r>
              <a:rPr sz="2000" spc="-440" dirty="0">
                <a:latin typeface="Calibri"/>
                <a:cs typeface="Calibri"/>
              </a:rPr>
              <a:t> </a:t>
            </a:r>
            <a:r>
              <a:rPr sz="2000" spc="-10" dirty="0">
                <a:latin typeface="Calibri"/>
                <a:cs typeface="Calibri"/>
              </a:rPr>
              <a:t>(KRB_VERIFY_PAC</a:t>
            </a:r>
            <a:r>
              <a:rPr sz="2000" spc="-40" dirty="0">
                <a:latin typeface="Calibri"/>
                <a:cs typeface="Calibri"/>
              </a:rPr>
              <a:t> </a:t>
            </a:r>
            <a:r>
              <a:rPr sz="2000" spc="-5" dirty="0">
                <a:latin typeface="Calibri"/>
                <a:cs typeface="Calibri"/>
              </a:rPr>
              <a:t>message)</a:t>
            </a:r>
            <a:endParaRPr sz="2000">
              <a:latin typeface="Calibri"/>
              <a:cs typeface="Calibri"/>
            </a:endParaRPr>
          </a:p>
        </p:txBody>
      </p:sp>
      <p:sp>
        <p:nvSpPr>
          <p:cNvPr id="8" name="Footer Placeholder 7">
            <a:extLst>
              <a:ext uri="{FF2B5EF4-FFF2-40B4-BE49-F238E27FC236}">
                <a16:creationId xmlns:a16="http://schemas.microsoft.com/office/drawing/2014/main" id="{39E79627-2D9A-486A-86CB-2D8F31CD739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1374139" y="1758453"/>
            <a:ext cx="9600565" cy="3928110"/>
          </a:xfrm>
          <a:prstGeom prst="rect">
            <a:avLst/>
          </a:prstGeom>
        </p:spPr>
        <p:txBody>
          <a:bodyPr vert="horz" wrap="square" lIns="0" tIns="56515" rIns="0" bIns="0" rtlCol="0">
            <a:spAutoFit/>
          </a:bodyPr>
          <a:lstStyle/>
          <a:p>
            <a:pPr marL="241300" indent="-228600">
              <a:lnSpc>
                <a:spcPct val="100000"/>
              </a:lnSpc>
              <a:spcBef>
                <a:spcPts val="445"/>
              </a:spcBef>
              <a:buFont typeface="Arial"/>
              <a:buChar char="•"/>
              <a:tabLst>
                <a:tab pos="241300" algn="l"/>
              </a:tabLst>
            </a:pPr>
            <a:r>
              <a:rPr sz="2400" spc="-10" dirty="0">
                <a:latin typeface="Calibri"/>
                <a:cs typeface="Calibri"/>
              </a:rPr>
              <a:t>What</a:t>
            </a:r>
            <a:r>
              <a:rPr sz="2400" spc="-15" dirty="0">
                <a:latin typeface="Calibri"/>
                <a:cs typeface="Calibri"/>
              </a:rPr>
              <a:t> </a:t>
            </a:r>
            <a:r>
              <a:rPr sz="2400" spc="-10" dirty="0">
                <a:latin typeface="Calibri"/>
                <a:cs typeface="Calibri"/>
              </a:rPr>
              <a:t>can</a:t>
            </a:r>
            <a:r>
              <a:rPr sz="2400" spc="-25" dirty="0">
                <a:latin typeface="Calibri"/>
                <a:cs typeface="Calibri"/>
              </a:rPr>
              <a:t> </a:t>
            </a:r>
            <a:r>
              <a:rPr sz="2400" dirty="0">
                <a:latin typeface="Calibri"/>
                <a:cs typeface="Calibri"/>
              </a:rPr>
              <a:t>an</a:t>
            </a:r>
            <a:r>
              <a:rPr sz="2400" spc="-15" dirty="0">
                <a:latin typeface="Calibri"/>
                <a:cs typeface="Calibri"/>
              </a:rPr>
              <a:t> </a:t>
            </a:r>
            <a:r>
              <a:rPr sz="2400" spc="-20" dirty="0">
                <a:latin typeface="Calibri"/>
                <a:cs typeface="Calibri"/>
              </a:rPr>
              <a:t>attacker</a:t>
            </a:r>
            <a:r>
              <a:rPr sz="2400" spc="-45" dirty="0">
                <a:latin typeface="Calibri"/>
                <a:cs typeface="Calibri"/>
              </a:rPr>
              <a:t> </a:t>
            </a:r>
            <a:r>
              <a:rPr sz="2400" spc="-5" dirty="0">
                <a:latin typeface="Calibri"/>
                <a:cs typeface="Calibri"/>
              </a:rPr>
              <a:t>do</a:t>
            </a:r>
            <a:r>
              <a:rPr sz="2400" spc="-20" dirty="0">
                <a:latin typeface="Calibri"/>
                <a:cs typeface="Calibri"/>
              </a:rPr>
              <a:t> </a:t>
            </a:r>
            <a:r>
              <a:rPr sz="2400" dirty="0">
                <a:latin typeface="Calibri"/>
                <a:cs typeface="Calibri"/>
              </a:rPr>
              <a:t>with</a:t>
            </a:r>
            <a:r>
              <a:rPr sz="2400" spc="-10" dirty="0">
                <a:latin typeface="Calibri"/>
                <a:cs typeface="Calibri"/>
              </a:rPr>
              <a:t> </a:t>
            </a:r>
            <a:r>
              <a:rPr sz="2400" dirty="0">
                <a:latin typeface="Calibri"/>
                <a:cs typeface="Calibri"/>
              </a:rPr>
              <a:t>the</a:t>
            </a:r>
            <a:r>
              <a:rPr sz="2400" spc="-25" dirty="0">
                <a:latin typeface="Calibri"/>
                <a:cs typeface="Calibri"/>
              </a:rPr>
              <a:t> </a:t>
            </a:r>
            <a:r>
              <a:rPr sz="2400" spc="-10" dirty="0">
                <a:latin typeface="Calibri"/>
                <a:cs typeface="Calibri"/>
              </a:rPr>
              <a:t>krbtgt</a:t>
            </a:r>
            <a:r>
              <a:rPr sz="2400" spc="-20" dirty="0">
                <a:latin typeface="Calibri"/>
                <a:cs typeface="Calibri"/>
              </a:rPr>
              <a:t> key?</a:t>
            </a:r>
            <a:endParaRPr sz="2400" dirty="0">
              <a:latin typeface="Calibri"/>
              <a:cs typeface="Calibri"/>
            </a:endParaRPr>
          </a:p>
          <a:p>
            <a:pPr marL="698500" lvl="1" indent="-229235">
              <a:lnSpc>
                <a:spcPct val="100000"/>
              </a:lnSpc>
              <a:spcBef>
                <a:spcPts val="290"/>
              </a:spcBef>
              <a:buFont typeface="Arial"/>
              <a:buChar char="•"/>
              <a:tabLst>
                <a:tab pos="697865" algn="l"/>
                <a:tab pos="698500" algn="l"/>
              </a:tabLst>
            </a:pPr>
            <a:r>
              <a:rPr sz="2000" b="1" spc="-15" dirty="0">
                <a:latin typeface="Calibri"/>
                <a:cs typeface="Calibri"/>
              </a:rPr>
              <a:t>Create</a:t>
            </a:r>
            <a:r>
              <a:rPr sz="2000" b="1" spc="5" dirty="0">
                <a:latin typeface="Calibri"/>
                <a:cs typeface="Calibri"/>
              </a:rPr>
              <a:t> </a:t>
            </a:r>
            <a:r>
              <a:rPr sz="2000" b="1" spc="-10" dirty="0">
                <a:latin typeface="Calibri"/>
                <a:cs typeface="Calibri"/>
              </a:rPr>
              <a:t>arbitrary</a:t>
            </a:r>
            <a:r>
              <a:rPr sz="2000" b="1" spc="-5" dirty="0">
                <a:latin typeface="Calibri"/>
                <a:cs typeface="Calibri"/>
              </a:rPr>
              <a:t> </a:t>
            </a:r>
            <a:r>
              <a:rPr sz="2000" b="1" spc="-20" dirty="0">
                <a:latin typeface="Calibri"/>
                <a:cs typeface="Calibri"/>
              </a:rPr>
              <a:t>tickets/PACs</a:t>
            </a:r>
            <a:r>
              <a:rPr sz="2000" b="1" spc="-25" dirty="0">
                <a:latin typeface="Calibri"/>
                <a:cs typeface="Calibri"/>
              </a:rPr>
              <a:t> </a:t>
            </a:r>
            <a:r>
              <a:rPr sz="2000" b="1" dirty="0">
                <a:latin typeface="Calibri"/>
                <a:cs typeface="Calibri"/>
              </a:rPr>
              <a:t>and</a:t>
            </a:r>
            <a:r>
              <a:rPr sz="2000" b="1" spc="-10" dirty="0">
                <a:latin typeface="Calibri"/>
                <a:cs typeface="Calibri"/>
              </a:rPr>
              <a:t> </a:t>
            </a:r>
            <a:r>
              <a:rPr sz="2000" b="1" spc="-5" dirty="0">
                <a:latin typeface="Calibri"/>
                <a:cs typeface="Calibri"/>
              </a:rPr>
              <a:t>sign</a:t>
            </a:r>
            <a:r>
              <a:rPr sz="2000" b="1" spc="-25" dirty="0">
                <a:latin typeface="Calibri"/>
                <a:cs typeface="Calibri"/>
              </a:rPr>
              <a:t> </a:t>
            </a:r>
            <a:r>
              <a:rPr sz="2000" b="1" dirty="0">
                <a:latin typeface="Calibri"/>
                <a:cs typeface="Calibri"/>
              </a:rPr>
              <a:t>them!</a:t>
            </a:r>
            <a:endParaRPr sz="2000" dirty="0">
              <a:latin typeface="Calibri"/>
              <a:cs typeface="Calibri"/>
            </a:endParaRPr>
          </a:p>
          <a:p>
            <a:pPr marL="1155700" lvl="2" indent="-229235">
              <a:lnSpc>
                <a:spcPct val="100000"/>
              </a:lnSpc>
              <a:spcBef>
                <a:spcPts val="295"/>
              </a:spcBef>
              <a:buFont typeface="Arial"/>
              <a:buChar char="•"/>
              <a:tabLst>
                <a:tab pos="1155065" algn="l"/>
                <a:tab pos="1155700" algn="l"/>
              </a:tabLst>
            </a:pPr>
            <a:r>
              <a:rPr sz="1800" spc="-10" dirty="0">
                <a:latin typeface="Calibri"/>
                <a:cs typeface="Calibri"/>
              </a:rPr>
              <a:t>Just</a:t>
            </a:r>
            <a:r>
              <a:rPr sz="1800" spc="-5" dirty="0">
                <a:latin typeface="Calibri"/>
                <a:cs typeface="Calibri"/>
              </a:rPr>
              <a:t> </a:t>
            </a:r>
            <a:r>
              <a:rPr sz="1800" spc="-20" dirty="0">
                <a:latin typeface="Calibri"/>
                <a:cs typeface="Calibri"/>
              </a:rPr>
              <a:t>like</a:t>
            </a:r>
            <a:r>
              <a:rPr sz="1800" spc="15" dirty="0">
                <a:latin typeface="Calibri"/>
                <a:cs typeface="Calibri"/>
              </a:rPr>
              <a:t> </a:t>
            </a:r>
            <a:r>
              <a:rPr sz="1800" spc="-10" dirty="0">
                <a:latin typeface="Calibri"/>
                <a:cs typeface="Calibri"/>
              </a:rPr>
              <a:t>Kerberos,</a:t>
            </a:r>
            <a:r>
              <a:rPr sz="1800" spc="5" dirty="0">
                <a:latin typeface="Calibri"/>
                <a:cs typeface="Calibri"/>
              </a:rPr>
              <a:t> </a:t>
            </a:r>
            <a:r>
              <a:rPr sz="1800" spc="-5" dirty="0">
                <a:latin typeface="Calibri"/>
                <a:cs typeface="Calibri"/>
              </a:rPr>
              <a:t>the</a:t>
            </a:r>
            <a:r>
              <a:rPr sz="1800" dirty="0">
                <a:latin typeface="Calibri"/>
                <a:cs typeface="Calibri"/>
              </a:rPr>
              <a:t> </a:t>
            </a:r>
            <a:r>
              <a:rPr sz="1800" spc="-10" dirty="0">
                <a:latin typeface="Calibri"/>
                <a:cs typeface="Calibri"/>
              </a:rPr>
              <a:t>Microsoft</a:t>
            </a:r>
            <a:r>
              <a:rPr sz="1800" spc="10" dirty="0">
                <a:latin typeface="Calibri"/>
                <a:cs typeface="Calibri"/>
              </a:rPr>
              <a:t> </a:t>
            </a:r>
            <a:r>
              <a:rPr sz="1800" spc="-50" dirty="0">
                <a:latin typeface="Calibri"/>
                <a:cs typeface="Calibri"/>
              </a:rPr>
              <a:t>PAC</a:t>
            </a:r>
            <a:r>
              <a:rPr sz="1800" dirty="0">
                <a:latin typeface="Calibri"/>
                <a:cs typeface="Calibri"/>
              </a:rPr>
              <a:t> </a:t>
            </a:r>
            <a:r>
              <a:rPr sz="1800" spc="-5" dirty="0">
                <a:latin typeface="Calibri"/>
                <a:cs typeface="Calibri"/>
              </a:rPr>
              <a:t>functionality</a:t>
            </a:r>
            <a:r>
              <a:rPr sz="1800" spc="25" dirty="0">
                <a:latin typeface="Calibri"/>
                <a:cs typeface="Calibri"/>
              </a:rPr>
              <a:t> </a:t>
            </a:r>
            <a:r>
              <a:rPr sz="1800" spc="-5" dirty="0">
                <a:latin typeface="Calibri"/>
                <a:cs typeface="Calibri"/>
              </a:rPr>
              <a:t>is</a:t>
            </a:r>
            <a:r>
              <a:rPr sz="1800" dirty="0">
                <a:latin typeface="Calibri"/>
                <a:cs typeface="Calibri"/>
              </a:rPr>
              <a:t> </a:t>
            </a:r>
            <a:r>
              <a:rPr sz="1800" spc="-15" dirty="0">
                <a:latin typeface="Calibri"/>
                <a:cs typeface="Calibri"/>
              </a:rPr>
              <a:t>stateless</a:t>
            </a:r>
            <a:endParaRPr sz="1800" dirty="0">
              <a:latin typeface="Calibri"/>
              <a:cs typeface="Calibri"/>
            </a:endParaRPr>
          </a:p>
          <a:p>
            <a:pPr marL="1155700" lvl="2" indent="-229235">
              <a:lnSpc>
                <a:spcPct val="100000"/>
              </a:lnSpc>
              <a:spcBef>
                <a:spcPts val="275"/>
              </a:spcBef>
              <a:buFont typeface="Arial"/>
              <a:buChar char="•"/>
              <a:tabLst>
                <a:tab pos="1155065" algn="l"/>
                <a:tab pos="1155700" algn="l"/>
              </a:tabLst>
            </a:pPr>
            <a:r>
              <a:rPr sz="1800" dirty="0">
                <a:latin typeface="Calibri"/>
                <a:cs typeface="Calibri"/>
              </a:rPr>
              <a:t>A </a:t>
            </a:r>
            <a:r>
              <a:rPr sz="1800" spc="-10" dirty="0">
                <a:latin typeface="Calibri"/>
                <a:cs typeface="Calibri"/>
              </a:rPr>
              <a:t>valid</a:t>
            </a:r>
            <a:r>
              <a:rPr sz="1800" spc="5" dirty="0">
                <a:latin typeface="Calibri"/>
                <a:cs typeface="Calibri"/>
              </a:rPr>
              <a:t> </a:t>
            </a:r>
            <a:r>
              <a:rPr sz="1800" spc="-20" dirty="0">
                <a:latin typeface="Calibri"/>
                <a:cs typeface="Calibri"/>
              </a:rPr>
              <a:t>ticket</a:t>
            </a:r>
            <a:r>
              <a:rPr sz="1800" spc="25" dirty="0">
                <a:latin typeface="Calibri"/>
                <a:cs typeface="Calibri"/>
              </a:rPr>
              <a:t> </a:t>
            </a:r>
            <a:r>
              <a:rPr sz="1800" spc="-5" dirty="0">
                <a:latin typeface="Calibri"/>
                <a:cs typeface="Calibri"/>
              </a:rPr>
              <a:t>w/</a:t>
            </a:r>
            <a:r>
              <a:rPr sz="1800" spc="15" dirty="0">
                <a:latin typeface="Calibri"/>
                <a:cs typeface="Calibri"/>
              </a:rPr>
              <a:t> </a:t>
            </a:r>
            <a:r>
              <a:rPr sz="1800" spc="-10" dirty="0">
                <a:latin typeface="Calibri"/>
                <a:cs typeface="Calibri"/>
              </a:rPr>
              <a:t>properly</a:t>
            </a:r>
            <a:r>
              <a:rPr sz="1800" spc="15" dirty="0">
                <a:latin typeface="Calibri"/>
                <a:cs typeface="Calibri"/>
              </a:rPr>
              <a:t> </a:t>
            </a:r>
            <a:r>
              <a:rPr sz="1800" spc="-5" dirty="0">
                <a:latin typeface="Calibri"/>
                <a:cs typeface="Calibri"/>
              </a:rPr>
              <a:t>signed</a:t>
            </a:r>
            <a:r>
              <a:rPr sz="1800" dirty="0">
                <a:latin typeface="Calibri"/>
                <a:cs typeface="Calibri"/>
              </a:rPr>
              <a:t> </a:t>
            </a:r>
            <a:r>
              <a:rPr sz="1800" spc="-50" dirty="0">
                <a:latin typeface="Calibri"/>
                <a:cs typeface="Calibri"/>
              </a:rPr>
              <a:t>PAC</a:t>
            </a:r>
            <a:r>
              <a:rPr sz="1800" spc="5" dirty="0">
                <a:latin typeface="Calibri"/>
                <a:cs typeface="Calibri"/>
              </a:rPr>
              <a:t> </a:t>
            </a:r>
            <a:r>
              <a:rPr sz="1800" spc="-5" dirty="0">
                <a:latin typeface="Calibri"/>
                <a:cs typeface="Calibri"/>
              </a:rPr>
              <a:t>is</a:t>
            </a:r>
            <a:r>
              <a:rPr sz="1800" spc="10" dirty="0">
                <a:latin typeface="Calibri"/>
                <a:cs typeface="Calibri"/>
              </a:rPr>
              <a:t> </a:t>
            </a:r>
            <a:r>
              <a:rPr sz="1800" spc="-10" dirty="0">
                <a:latin typeface="Calibri"/>
                <a:cs typeface="Calibri"/>
              </a:rPr>
              <a:t>valid</a:t>
            </a:r>
            <a:r>
              <a:rPr sz="1800" spc="20" dirty="0">
                <a:latin typeface="Calibri"/>
                <a:cs typeface="Calibri"/>
              </a:rPr>
              <a:t> </a:t>
            </a:r>
            <a:r>
              <a:rPr sz="1800" spc="-5" dirty="0">
                <a:latin typeface="Calibri"/>
                <a:cs typeface="Calibri"/>
              </a:rPr>
              <a:t>throughout</a:t>
            </a:r>
            <a:r>
              <a:rPr sz="180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entire</a:t>
            </a:r>
            <a:r>
              <a:rPr sz="1800" spc="20" dirty="0">
                <a:latin typeface="Calibri"/>
                <a:cs typeface="Calibri"/>
              </a:rPr>
              <a:t> </a:t>
            </a:r>
            <a:r>
              <a:rPr sz="1800" spc="-5" dirty="0">
                <a:latin typeface="Calibri"/>
                <a:cs typeface="Calibri"/>
              </a:rPr>
              <a:t>domain</a:t>
            </a:r>
            <a:endParaRPr sz="1800" dirty="0">
              <a:latin typeface="Calibri"/>
              <a:cs typeface="Calibri"/>
            </a:endParaRPr>
          </a:p>
          <a:p>
            <a:pPr marL="1155700" lvl="2" indent="-229235">
              <a:lnSpc>
                <a:spcPct val="100000"/>
              </a:lnSpc>
              <a:spcBef>
                <a:spcPts val="290"/>
              </a:spcBef>
              <a:buFont typeface="Arial"/>
              <a:buChar char="•"/>
              <a:tabLst>
                <a:tab pos="1155065" algn="l"/>
                <a:tab pos="1155700" algn="l"/>
              </a:tabLst>
            </a:pPr>
            <a:r>
              <a:rPr sz="1800" dirty="0">
                <a:latin typeface="Calibri"/>
                <a:cs typeface="Calibri"/>
              </a:rPr>
              <a:t>If a</a:t>
            </a:r>
            <a:r>
              <a:rPr sz="1800" spc="5" dirty="0">
                <a:latin typeface="Calibri"/>
                <a:cs typeface="Calibri"/>
              </a:rPr>
              <a:t> </a:t>
            </a:r>
            <a:r>
              <a:rPr sz="1800" spc="-5" dirty="0">
                <a:latin typeface="Calibri"/>
                <a:cs typeface="Calibri"/>
              </a:rPr>
              <a:t>service</a:t>
            </a:r>
            <a:r>
              <a:rPr sz="1800" spc="20" dirty="0">
                <a:latin typeface="Calibri"/>
                <a:cs typeface="Calibri"/>
              </a:rPr>
              <a:t> </a:t>
            </a:r>
            <a:r>
              <a:rPr sz="1800" dirty="0">
                <a:latin typeface="Calibri"/>
                <a:cs typeface="Calibri"/>
              </a:rPr>
              <a:t>sends</a:t>
            </a:r>
            <a:r>
              <a:rPr sz="1800" spc="-1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golden</a:t>
            </a:r>
            <a:r>
              <a:rPr sz="1800" spc="20" dirty="0">
                <a:latin typeface="Calibri"/>
                <a:cs typeface="Calibri"/>
              </a:rPr>
              <a:t> </a:t>
            </a:r>
            <a:r>
              <a:rPr sz="1800" spc="-20" dirty="0">
                <a:latin typeface="Calibri"/>
                <a:cs typeface="Calibri"/>
              </a:rPr>
              <a:t>ticket</a:t>
            </a:r>
            <a:r>
              <a:rPr sz="1800" spc="15" dirty="0">
                <a:latin typeface="Calibri"/>
                <a:cs typeface="Calibri"/>
              </a:rPr>
              <a:t> </a:t>
            </a:r>
            <a:r>
              <a:rPr sz="1800" spc="-10" dirty="0">
                <a:latin typeface="Calibri"/>
                <a:cs typeface="Calibri"/>
              </a:rPr>
              <a:t>to</a:t>
            </a:r>
            <a:r>
              <a:rPr sz="1800" dirty="0">
                <a:latin typeface="Calibri"/>
                <a:cs typeface="Calibri"/>
              </a:rPr>
              <a:t> a</a:t>
            </a:r>
            <a:r>
              <a:rPr sz="1800" spc="5" dirty="0">
                <a:latin typeface="Calibri"/>
                <a:cs typeface="Calibri"/>
              </a:rPr>
              <a:t> </a:t>
            </a:r>
            <a:r>
              <a:rPr sz="1800" spc="-10" dirty="0">
                <a:latin typeface="Calibri"/>
                <a:cs typeface="Calibri"/>
              </a:rPr>
              <a:t>real</a:t>
            </a:r>
            <a:r>
              <a:rPr sz="1800" spc="10" dirty="0">
                <a:latin typeface="Calibri"/>
                <a:cs typeface="Calibri"/>
              </a:rPr>
              <a:t> </a:t>
            </a:r>
            <a:r>
              <a:rPr sz="1800" spc="-10" dirty="0">
                <a:latin typeface="Calibri"/>
                <a:cs typeface="Calibri"/>
              </a:rPr>
              <a:t>DC,</a:t>
            </a:r>
            <a:r>
              <a:rPr sz="1800" spc="15" dirty="0">
                <a:latin typeface="Calibri"/>
                <a:cs typeface="Calibri"/>
              </a:rPr>
              <a:t> </a:t>
            </a:r>
            <a:r>
              <a:rPr sz="1800" spc="-5" dirty="0">
                <a:latin typeface="Calibri"/>
                <a:cs typeface="Calibri"/>
              </a:rPr>
              <a:t>it</a:t>
            </a:r>
            <a:r>
              <a:rPr sz="1800" spc="15" dirty="0">
                <a:latin typeface="Calibri"/>
                <a:cs typeface="Calibri"/>
              </a:rPr>
              <a:t> </a:t>
            </a:r>
            <a:r>
              <a:rPr sz="1800" spc="-5" dirty="0">
                <a:latin typeface="Calibri"/>
                <a:cs typeface="Calibri"/>
              </a:rPr>
              <a:t>will</a:t>
            </a:r>
            <a:r>
              <a:rPr sz="1800" spc="25" dirty="0">
                <a:latin typeface="Calibri"/>
                <a:cs typeface="Calibri"/>
              </a:rPr>
              <a:t> </a:t>
            </a:r>
            <a:r>
              <a:rPr sz="1800" spc="-5" dirty="0">
                <a:latin typeface="Calibri"/>
                <a:cs typeface="Calibri"/>
              </a:rPr>
              <a:t>check</a:t>
            </a:r>
            <a:r>
              <a:rPr sz="1800" spc="1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signature</a:t>
            </a:r>
            <a:r>
              <a:rPr sz="1800" spc="10" dirty="0">
                <a:latin typeface="Calibri"/>
                <a:cs typeface="Calibri"/>
              </a:rPr>
              <a:t> </a:t>
            </a:r>
            <a:r>
              <a:rPr sz="1800" dirty="0">
                <a:latin typeface="Calibri"/>
                <a:cs typeface="Calibri"/>
              </a:rPr>
              <a:t>and</a:t>
            </a:r>
            <a:r>
              <a:rPr sz="1800" spc="5" dirty="0">
                <a:latin typeface="Calibri"/>
                <a:cs typeface="Calibri"/>
              </a:rPr>
              <a:t> </a:t>
            </a:r>
            <a:r>
              <a:rPr sz="1800" spc="-15" dirty="0">
                <a:latin typeface="Calibri"/>
                <a:cs typeface="Calibri"/>
              </a:rPr>
              <a:t>say</a:t>
            </a:r>
            <a:r>
              <a:rPr sz="1800" spc="5" dirty="0">
                <a:latin typeface="Calibri"/>
                <a:cs typeface="Calibri"/>
              </a:rPr>
              <a:t> </a:t>
            </a:r>
            <a:r>
              <a:rPr sz="1800" spc="-5" dirty="0">
                <a:latin typeface="Calibri"/>
                <a:cs typeface="Calibri"/>
              </a:rPr>
              <a:t>it is</a:t>
            </a:r>
            <a:r>
              <a:rPr sz="1800" spc="15" dirty="0">
                <a:latin typeface="Calibri"/>
                <a:cs typeface="Calibri"/>
              </a:rPr>
              <a:t> </a:t>
            </a:r>
            <a:r>
              <a:rPr sz="1800" b="1" spc="-10" dirty="0">
                <a:latin typeface="Calibri"/>
                <a:cs typeface="Calibri"/>
              </a:rPr>
              <a:t>valid</a:t>
            </a:r>
            <a:endParaRPr sz="1800" dirty="0">
              <a:latin typeface="Calibri"/>
              <a:cs typeface="Calibri"/>
            </a:endParaRPr>
          </a:p>
          <a:p>
            <a:pPr lvl="2">
              <a:lnSpc>
                <a:spcPct val="100000"/>
              </a:lnSpc>
              <a:spcBef>
                <a:spcPts val="50"/>
              </a:spcBef>
              <a:buFont typeface="Arial"/>
              <a:buChar char="•"/>
            </a:pPr>
            <a:endParaRPr sz="1700" dirty="0">
              <a:latin typeface="Calibri"/>
              <a:cs typeface="Calibri"/>
            </a:endParaRPr>
          </a:p>
          <a:p>
            <a:pPr marL="241300" indent="-228600">
              <a:lnSpc>
                <a:spcPct val="100000"/>
              </a:lnSpc>
              <a:buFont typeface="Arial"/>
              <a:buChar char="•"/>
              <a:tabLst>
                <a:tab pos="241300" algn="l"/>
              </a:tabLst>
            </a:pPr>
            <a:r>
              <a:rPr sz="2400" spc="-10" dirty="0">
                <a:latin typeface="Calibri"/>
                <a:cs typeface="Calibri"/>
              </a:rPr>
              <a:t>How?</a:t>
            </a:r>
            <a:endParaRPr sz="2400" dirty="0">
              <a:latin typeface="Calibri"/>
              <a:cs typeface="Calibri"/>
            </a:endParaRPr>
          </a:p>
          <a:p>
            <a:pPr marL="698500" lvl="1" indent="-229235">
              <a:lnSpc>
                <a:spcPct val="100000"/>
              </a:lnSpc>
              <a:spcBef>
                <a:spcPts val="280"/>
              </a:spcBef>
              <a:buFont typeface="Arial"/>
              <a:buChar char="•"/>
              <a:tabLst>
                <a:tab pos="697865" algn="l"/>
                <a:tab pos="698500" algn="l"/>
              </a:tabLst>
            </a:pPr>
            <a:r>
              <a:rPr sz="2000" spc="-10" dirty="0">
                <a:latin typeface="Calibri"/>
                <a:cs typeface="Calibri"/>
              </a:rPr>
              <a:t>Mimikatz</a:t>
            </a:r>
            <a:r>
              <a:rPr sz="2000" spc="5" dirty="0">
                <a:latin typeface="Calibri"/>
                <a:cs typeface="Calibri"/>
              </a:rPr>
              <a:t> </a:t>
            </a:r>
            <a:r>
              <a:rPr sz="2000" spc="-10" dirty="0">
                <a:latin typeface="Calibri"/>
                <a:cs typeface="Calibri"/>
              </a:rPr>
              <a:t>tool</a:t>
            </a:r>
            <a:r>
              <a:rPr sz="2000" spc="-5" dirty="0">
                <a:latin typeface="Calibri"/>
                <a:cs typeface="Calibri"/>
              </a:rPr>
              <a:t> </a:t>
            </a:r>
            <a:r>
              <a:rPr sz="2000" spc="-15" dirty="0">
                <a:latin typeface="Calibri"/>
                <a:cs typeface="Calibri"/>
              </a:rPr>
              <a:t>created</a:t>
            </a:r>
            <a:r>
              <a:rPr sz="2000" spc="10" dirty="0">
                <a:latin typeface="Calibri"/>
                <a:cs typeface="Calibri"/>
              </a:rPr>
              <a:t> </a:t>
            </a:r>
            <a:r>
              <a:rPr sz="2000" spc="-5" dirty="0">
                <a:latin typeface="Calibri"/>
                <a:cs typeface="Calibri"/>
              </a:rPr>
              <a:t>by</a:t>
            </a:r>
            <a:r>
              <a:rPr sz="2000" spc="-20" dirty="0">
                <a:latin typeface="Calibri"/>
                <a:cs typeface="Calibri"/>
              </a:rPr>
              <a:t> </a:t>
            </a:r>
            <a:r>
              <a:rPr sz="2000" dirty="0">
                <a:latin typeface="Calibri"/>
                <a:cs typeface="Calibri"/>
              </a:rPr>
              <a:t>Benjamin</a:t>
            </a:r>
            <a:r>
              <a:rPr sz="2000" spc="-10" dirty="0">
                <a:latin typeface="Calibri"/>
                <a:cs typeface="Calibri"/>
              </a:rPr>
              <a:t> </a:t>
            </a:r>
            <a:r>
              <a:rPr sz="2000" spc="-5" dirty="0">
                <a:latin typeface="Calibri"/>
                <a:cs typeface="Calibri"/>
              </a:rPr>
              <a:t>Delpy</a:t>
            </a:r>
            <a:endParaRPr sz="2000" dirty="0">
              <a:latin typeface="Calibri"/>
              <a:cs typeface="Calibri"/>
            </a:endParaRPr>
          </a:p>
          <a:p>
            <a:pPr marL="1155700" lvl="2" indent="-229235">
              <a:lnSpc>
                <a:spcPct val="100000"/>
              </a:lnSpc>
              <a:spcBef>
                <a:spcPts val="295"/>
              </a:spcBef>
              <a:buFont typeface="Arial"/>
              <a:buChar char="•"/>
              <a:tabLst>
                <a:tab pos="1155065" algn="l"/>
                <a:tab pos="1155700" algn="l"/>
              </a:tabLst>
            </a:pPr>
            <a:r>
              <a:rPr sz="1800" spc="-5" dirty="0">
                <a:latin typeface="Calibri"/>
                <a:cs typeface="Calibri"/>
              </a:rPr>
              <a:t>Dump</a:t>
            </a:r>
            <a:r>
              <a:rPr sz="1800" spc="10" dirty="0">
                <a:latin typeface="Calibri"/>
                <a:cs typeface="Calibri"/>
              </a:rPr>
              <a:t> </a:t>
            </a:r>
            <a:r>
              <a:rPr sz="1800" spc="-5" dirty="0">
                <a:latin typeface="Calibri"/>
                <a:cs typeface="Calibri"/>
              </a:rPr>
              <a:t>necessary</a:t>
            </a:r>
            <a:r>
              <a:rPr sz="1800" spc="-10" dirty="0">
                <a:latin typeface="Calibri"/>
                <a:cs typeface="Calibri"/>
              </a:rPr>
              <a:t> </a:t>
            </a:r>
            <a:r>
              <a:rPr sz="1800" spc="-25" dirty="0">
                <a:latin typeface="Calibri"/>
                <a:cs typeface="Calibri"/>
              </a:rPr>
              <a:t>keys</a:t>
            </a:r>
            <a:r>
              <a:rPr sz="1800" spc="-10" dirty="0">
                <a:latin typeface="Calibri"/>
                <a:cs typeface="Calibri"/>
              </a:rPr>
              <a:t> from</a:t>
            </a:r>
            <a:r>
              <a:rPr sz="1800" dirty="0">
                <a:latin typeface="Calibri"/>
                <a:cs typeface="Calibri"/>
              </a:rPr>
              <a:t> a </a:t>
            </a:r>
            <a:r>
              <a:rPr sz="1800" spc="-5" dirty="0">
                <a:latin typeface="Calibri"/>
                <a:cs typeface="Calibri"/>
              </a:rPr>
              <a:t>DC</a:t>
            </a:r>
            <a:r>
              <a:rPr sz="1800" spc="20" dirty="0">
                <a:latin typeface="Calibri"/>
                <a:cs typeface="Calibri"/>
              </a:rPr>
              <a:t> </a:t>
            </a:r>
            <a:r>
              <a:rPr sz="1800" spc="-5" dirty="0">
                <a:latin typeface="Calibri"/>
                <a:cs typeface="Calibri"/>
              </a:rPr>
              <a:t>(or</a:t>
            </a:r>
            <a:r>
              <a:rPr sz="1800" spc="5" dirty="0">
                <a:latin typeface="Calibri"/>
                <a:cs typeface="Calibri"/>
              </a:rPr>
              <a:t> </a:t>
            </a:r>
            <a:r>
              <a:rPr sz="1800" spc="-5" dirty="0">
                <a:latin typeface="Calibri"/>
                <a:cs typeface="Calibri"/>
              </a:rPr>
              <a:t>DC's</a:t>
            </a:r>
            <a:r>
              <a:rPr sz="1800" spc="15" dirty="0">
                <a:latin typeface="Calibri"/>
                <a:cs typeface="Calibri"/>
              </a:rPr>
              <a:t> </a:t>
            </a:r>
            <a:r>
              <a:rPr sz="1800" spc="-5" dirty="0">
                <a:latin typeface="Calibri"/>
                <a:cs typeface="Calibri"/>
              </a:rPr>
              <a:t>offline</a:t>
            </a:r>
            <a:r>
              <a:rPr sz="1800" spc="15" dirty="0">
                <a:latin typeface="Calibri"/>
                <a:cs typeface="Calibri"/>
              </a:rPr>
              <a:t> </a:t>
            </a:r>
            <a:r>
              <a:rPr sz="1800" spc="-5" dirty="0">
                <a:latin typeface="Calibri"/>
                <a:cs typeface="Calibri"/>
              </a:rPr>
              <a:t>database)</a:t>
            </a:r>
            <a:endParaRPr sz="1800" dirty="0">
              <a:latin typeface="Calibri"/>
              <a:cs typeface="Calibri"/>
            </a:endParaRPr>
          </a:p>
          <a:p>
            <a:pPr marL="1155700" lvl="2" indent="-229235">
              <a:lnSpc>
                <a:spcPct val="100000"/>
              </a:lnSpc>
              <a:spcBef>
                <a:spcPts val="290"/>
              </a:spcBef>
              <a:buFont typeface="Arial"/>
              <a:buChar char="•"/>
              <a:tabLst>
                <a:tab pos="1155065" algn="l"/>
                <a:tab pos="1155700" algn="l"/>
              </a:tabLst>
            </a:pPr>
            <a:r>
              <a:rPr sz="1800" spc="-5" dirty="0">
                <a:latin typeface="Calibri"/>
                <a:cs typeface="Calibri"/>
              </a:rPr>
              <a:t>Use</a:t>
            </a:r>
            <a:r>
              <a:rPr sz="1800" dirty="0">
                <a:latin typeface="Calibri"/>
                <a:cs typeface="Calibri"/>
              </a:rPr>
              <a:t> </a:t>
            </a:r>
            <a:r>
              <a:rPr sz="1800" spc="-5" dirty="0">
                <a:latin typeface="Calibri"/>
                <a:cs typeface="Calibri"/>
              </a:rPr>
              <a:t>the</a:t>
            </a:r>
            <a:r>
              <a:rPr sz="1800" spc="5" dirty="0">
                <a:latin typeface="Calibri"/>
                <a:cs typeface="Calibri"/>
              </a:rPr>
              <a:t> </a:t>
            </a:r>
            <a:r>
              <a:rPr sz="1800" spc="-15" dirty="0">
                <a:latin typeface="Calibri"/>
                <a:cs typeface="Calibri"/>
              </a:rPr>
              <a:t>key(s)</a:t>
            </a:r>
            <a:r>
              <a:rPr sz="1800" spc="10" dirty="0">
                <a:latin typeface="Calibri"/>
                <a:cs typeface="Calibri"/>
              </a:rPr>
              <a:t> </a:t>
            </a:r>
            <a:r>
              <a:rPr sz="1800" spc="-10" dirty="0">
                <a:latin typeface="Calibri"/>
                <a:cs typeface="Calibri"/>
              </a:rPr>
              <a:t>to</a:t>
            </a:r>
            <a:r>
              <a:rPr sz="1800" dirty="0">
                <a:latin typeface="Calibri"/>
                <a:cs typeface="Calibri"/>
              </a:rPr>
              <a:t> </a:t>
            </a:r>
            <a:r>
              <a:rPr sz="1800" spc="-15" dirty="0">
                <a:latin typeface="Calibri"/>
                <a:cs typeface="Calibri"/>
              </a:rPr>
              <a:t>create</a:t>
            </a:r>
            <a:r>
              <a:rPr sz="1800" spc="20" dirty="0">
                <a:latin typeface="Calibri"/>
                <a:cs typeface="Calibri"/>
              </a:rPr>
              <a:t> </a:t>
            </a:r>
            <a:r>
              <a:rPr sz="1800" dirty="0">
                <a:latin typeface="Calibri"/>
                <a:cs typeface="Calibri"/>
              </a:rPr>
              <a:t>a</a:t>
            </a:r>
            <a:r>
              <a:rPr sz="1800" spc="5" dirty="0">
                <a:latin typeface="Calibri"/>
                <a:cs typeface="Calibri"/>
              </a:rPr>
              <a:t> </a:t>
            </a:r>
            <a:r>
              <a:rPr sz="1800" b="1" spc="-5" dirty="0">
                <a:latin typeface="Calibri"/>
                <a:cs typeface="Calibri"/>
              </a:rPr>
              <a:t>golden</a:t>
            </a:r>
            <a:r>
              <a:rPr sz="1800" b="1" spc="-45" dirty="0">
                <a:latin typeface="Calibri"/>
                <a:cs typeface="Calibri"/>
              </a:rPr>
              <a:t> </a:t>
            </a:r>
            <a:r>
              <a:rPr sz="1800" b="1" spc="-10" dirty="0">
                <a:latin typeface="Calibri"/>
                <a:cs typeface="Calibri"/>
              </a:rPr>
              <a:t>ticket</a:t>
            </a:r>
            <a:r>
              <a:rPr sz="1800" b="1" spc="-20" dirty="0">
                <a:latin typeface="Calibri"/>
                <a:cs typeface="Calibri"/>
              </a:rPr>
              <a:t> </a:t>
            </a:r>
            <a:r>
              <a:rPr sz="1800" spc="-20" dirty="0">
                <a:latin typeface="Calibri"/>
                <a:cs typeface="Calibri"/>
              </a:rPr>
              <a:t>(TGT</a:t>
            </a:r>
            <a:r>
              <a:rPr sz="1800" spc="10" dirty="0">
                <a:latin typeface="Calibri"/>
                <a:cs typeface="Calibri"/>
              </a:rPr>
              <a:t> </a:t>
            </a:r>
            <a:r>
              <a:rPr sz="1800" spc="-5" dirty="0">
                <a:latin typeface="Calibri"/>
                <a:cs typeface="Calibri"/>
              </a:rPr>
              <a:t>or</a:t>
            </a:r>
            <a:r>
              <a:rPr sz="1800" spc="10" dirty="0">
                <a:latin typeface="Calibri"/>
                <a:cs typeface="Calibri"/>
              </a:rPr>
              <a:t> </a:t>
            </a:r>
            <a:r>
              <a:rPr sz="1800" spc="-15" dirty="0">
                <a:latin typeface="Calibri"/>
                <a:cs typeface="Calibri"/>
              </a:rPr>
              <a:t>TGS)</a:t>
            </a:r>
            <a:r>
              <a:rPr sz="1800" spc="-5" dirty="0">
                <a:latin typeface="Calibri"/>
                <a:cs typeface="Calibri"/>
              </a:rPr>
              <a:t> </a:t>
            </a:r>
            <a:r>
              <a:rPr sz="1800" spc="-10" dirty="0">
                <a:latin typeface="Calibri"/>
                <a:cs typeface="Calibri"/>
              </a:rPr>
              <a:t>impersonating</a:t>
            </a:r>
            <a:r>
              <a:rPr sz="1800" spc="20" dirty="0">
                <a:latin typeface="Calibri"/>
                <a:cs typeface="Calibri"/>
              </a:rPr>
              <a:t> </a:t>
            </a:r>
            <a:r>
              <a:rPr sz="1800" dirty="0">
                <a:latin typeface="Calibri"/>
                <a:cs typeface="Calibri"/>
              </a:rPr>
              <a:t>user</a:t>
            </a:r>
            <a:r>
              <a:rPr sz="1800" spc="-5" dirty="0">
                <a:latin typeface="Calibri"/>
                <a:cs typeface="Calibri"/>
              </a:rPr>
              <a:t> of</a:t>
            </a:r>
            <a:r>
              <a:rPr sz="1800" spc="5" dirty="0">
                <a:latin typeface="Calibri"/>
                <a:cs typeface="Calibri"/>
              </a:rPr>
              <a:t> </a:t>
            </a:r>
            <a:r>
              <a:rPr sz="1800" spc="-5" dirty="0">
                <a:latin typeface="Calibri"/>
                <a:cs typeface="Calibri"/>
              </a:rPr>
              <a:t>our</a:t>
            </a:r>
            <a:r>
              <a:rPr sz="1800" spc="10" dirty="0">
                <a:latin typeface="Calibri"/>
                <a:cs typeface="Calibri"/>
              </a:rPr>
              <a:t> </a:t>
            </a:r>
            <a:r>
              <a:rPr sz="1800" spc="-5" dirty="0">
                <a:latin typeface="Calibri"/>
                <a:cs typeface="Calibri"/>
              </a:rPr>
              <a:t>choice</a:t>
            </a:r>
            <a:endParaRPr sz="1800" dirty="0">
              <a:latin typeface="Calibri"/>
              <a:cs typeface="Calibri"/>
            </a:endParaRPr>
          </a:p>
          <a:p>
            <a:pPr marL="1612900" lvl="3" indent="-229235">
              <a:lnSpc>
                <a:spcPct val="100000"/>
              </a:lnSpc>
              <a:spcBef>
                <a:spcPts val="275"/>
              </a:spcBef>
              <a:buFont typeface="Arial"/>
              <a:buChar char="•"/>
              <a:tabLst>
                <a:tab pos="1612265" algn="l"/>
                <a:tab pos="1612900" algn="l"/>
              </a:tabLst>
            </a:pPr>
            <a:r>
              <a:rPr sz="1800" dirty="0">
                <a:latin typeface="Calibri"/>
                <a:cs typeface="Calibri"/>
              </a:rPr>
              <a:t>Can</a:t>
            </a:r>
            <a:r>
              <a:rPr sz="1800" spc="10" dirty="0">
                <a:latin typeface="Calibri"/>
                <a:cs typeface="Calibri"/>
              </a:rPr>
              <a:t> </a:t>
            </a:r>
            <a:r>
              <a:rPr sz="1800" spc="-20" dirty="0">
                <a:latin typeface="Calibri"/>
                <a:cs typeface="Calibri"/>
              </a:rPr>
              <a:t>make</a:t>
            </a:r>
            <a:r>
              <a:rPr sz="1800" dirty="0">
                <a:latin typeface="Calibri"/>
                <a:cs typeface="Calibri"/>
              </a:rPr>
              <a:t> </a:t>
            </a:r>
            <a:r>
              <a:rPr sz="1800" spc="-5" dirty="0">
                <a:latin typeface="Calibri"/>
                <a:cs typeface="Calibri"/>
              </a:rPr>
              <a:t>the</a:t>
            </a:r>
            <a:r>
              <a:rPr sz="1800" dirty="0">
                <a:latin typeface="Calibri"/>
                <a:cs typeface="Calibri"/>
              </a:rPr>
              <a:t> </a:t>
            </a:r>
            <a:r>
              <a:rPr sz="1800" spc="-10" dirty="0">
                <a:latin typeface="Calibri"/>
                <a:cs typeface="Calibri"/>
              </a:rPr>
              <a:t>expiration</a:t>
            </a:r>
            <a:r>
              <a:rPr sz="1800" spc="10" dirty="0">
                <a:latin typeface="Calibri"/>
                <a:cs typeface="Calibri"/>
              </a:rPr>
              <a:t> </a:t>
            </a:r>
            <a:r>
              <a:rPr sz="1800" spc="-15" dirty="0">
                <a:latin typeface="Calibri"/>
                <a:cs typeface="Calibri"/>
              </a:rPr>
              <a:t>date</a:t>
            </a:r>
            <a:r>
              <a:rPr sz="1800" dirty="0">
                <a:latin typeface="Calibri"/>
                <a:cs typeface="Calibri"/>
              </a:rPr>
              <a:t> </a:t>
            </a:r>
            <a:r>
              <a:rPr sz="1800" spc="-5" dirty="0">
                <a:latin typeface="Calibri"/>
                <a:cs typeface="Calibri"/>
              </a:rPr>
              <a:t>10 </a:t>
            </a:r>
            <a:r>
              <a:rPr sz="1800" spc="-15" dirty="0">
                <a:latin typeface="Calibri"/>
                <a:cs typeface="Calibri"/>
              </a:rPr>
              <a:t>years</a:t>
            </a:r>
            <a:r>
              <a:rPr sz="1800" spc="5" dirty="0">
                <a:latin typeface="Calibri"/>
                <a:cs typeface="Calibri"/>
              </a:rPr>
              <a:t> </a:t>
            </a:r>
            <a:r>
              <a:rPr sz="1800" spc="-10" dirty="0">
                <a:latin typeface="Calibri"/>
                <a:cs typeface="Calibri"/>
              </a:rPr>
              <a:t>from</a:t>
            </a:r>
            <a:r>
              <a:rPr sz="1800" spc="-5" dirty="0">
                <a:latin typeface="Calibri"/>
                <a:cs typeface="Calibri"/>
              </a:rPr>
              <a:t> now</a:t>
            </a:r>
            <a:endParaRPr sz="1800" dirty="0">
              <a:latin typeface="Calibri"/>
              <a:cs typeface="Calibri"/>
            </a:endParaRPr>
          </a:p>
          <a:p>
            <a:pPr marL="1612900" lvl="3" indent="-229235">
              <a:lnSpc>
                <a:spcPct val="100000"/>
              </a:lnSpc>
              <a:spcBef>
                <a:spcPts val="285"/>
              </a:spcBef>
              <a:buFont typeface="Arial"/>
              <a:buChar char="•"/>
              <a:tabLst>
                <a:tab pos="1612265" algn="l"/>
                <a:tab pos="1612900" algn="l"/>
              </a:tabLst>
            </a:pPr>
            <a:r>
              <a:rPr sz="1800" spc="-50" dirty="0">
                <a:latin typeface="Calibri"/>
                <a:cs typeface="Calibri"/>
              </a:rPr>
              <a:t>PAC</a:t>
            </a:r>
            <a:r>
              <a:rPr sz="1800" spc="-5" dirty="0">
                <a:latin typeface="Calibri"/>
                <a:cs typeface="Calibri"/>
              </a:rPr>
              <a:t> is</a:t>
            </a:r>
            <a:r>
              <a:rPr sz="1800" spc="5" dirty="0">
                <a:latin typeface="Calibri"/>
                <a:cs typeface="Calibri"/>
              </a:rPr>
              <a:t> </a:t>
            </a:r>
            <a:r>
              <a:rPr sz="1800" dirty="0">
                <a:latin typeface="Calibri"/>
                <a:cs typeface="Calibri"/>
              </a:rPr>
              <a:t>under</a:t>
            </a:r>
            <a:r>
              <a:rPr sz="1800" spc="5" dirty="0">
                <a:latin typeface="Calibri"/>
                <a:cs typeface="Calibri"/>
              </a:rPr>
              <a:t> </a:t>
            </a:r>
            <a:r>
              <a:rPr sz="1800" spc="-5" dirty="0">
                <a:latin typeface="Calibri"/>
                <a:cs typeface="Calibri"/>
              </a:rPr>
              <a:t>our</a:t>
            </a:r>
            <a:r>
              <a:rPr sz="1800" dirty="0">
                <a:latin typeface="Calibri"/>
                <a:cs typeface="Calibri"/>
              </a:rPr>
              <a:t> </a:t>
            </a:r>
            <a:r>
              <a:rPr sz="1800" spc="-10" dirty="0">
                <a:latin typeface="Calibri"/>
                <a:cs typeface="Calibri"/>
              </a:rPr>
              <a:t>control,</a:t>
            </a:r>
            <a:r>
              <a:rPr sz="1800" spc="5" dirty="0">
                <a:latin typeface="Calibri"/>
                <a:cs typeface="Calibri"/>
              </a:rPr>
              <a:t> </a:t>
            </a:r>
            <a:r>
              <a:rPr sz="1800" spc="-10" dirty="0">
                <a:latin typeface="Calibri"/>
                <a:cs typeface="Calibri"/>
              </a:rPr>
              <a:t>we</a:t>
            </a:r>
            <a:r>
              <a:rPr sz="1800" spc="15" dirty="0">
                <a:latin typeface="Calibri"/>
                <a:cs typeface="Calibri"/>
              </a:rPr>
              <a:t> </a:t>
            </a:r>
            <a:r>
              <a:rPr sz="1800" spc="-10" dirty="0">
                <a:latin typeface="Calibri"/>
                <a:cs typeface="Calibri"/>
              </a:rPr>
              <a:t>can</a:t>
            </a:r>
            <a:r>
              <a:rPr sz="1800" dirty="0">
                <a:latin typeface="Calibri"/>
                <a:cs typeface="Calibri"/>
              </a:rPr>
              <a:t> </a:t>
            </a:r>
            <a:r>
              <a:rPr sz="1800" spc="-5" dirty="0">
                <a:latin typeface="Calibri"/>
                <a:cs typeface="Calibri"/>
              </a:rPr>
              <a:t>become</a:t>
            </a:r>
            <a:r>
              <a:rPr sz="1800" spc="10" dirty="0">
                <a:latin typeface="Calibri"/>
                <a:cs typeface="Calibri"/>
              </a:rPr>
              <a:t> </a:t>
            </a:r>
            <a:r>
              <a:rPr sz="1800" spc="-5" dirty="0">
                <a:latin typeface="Calibri"/>
                <a:cs typeface="Calibri"/>
              </a:rPr>
              <a:t>whoever</a:t>
            </a:r>
            <a:r>
              <a:rPr sz="1800" spc="5" dirty="0">
                <a:latin typeface="Calibri"/>
                <a:cs typeface="Calibri"/>
              </a:rPr>
              <a:t> </a:t>
            </a:r>
            <a:r>
              <a:rPr sz="1800" spc="-10" dirty="0">
                <a:latin typeface="Calibri"/>
                <a:cs typeface="Calibri"/>
              </a:rPr>
              <a:t>we</a:t>
            </a:r>
            <a:r>
              <a:rPr sz="1800" spc="5" dirty="0">
                <a:latin typeface="Calibri"/>
                <a:cs typeface="Calibri"/>
              </a:rPr>
              <a:t> </a:t>
            </a:r>
            <a:r>
              <a:rPr sz="1800" spc="-10" dirty="0">
                <a:latin typeface="Calibri"/>
                <a:cs typeface="Calibri"/>
              </a:rPr>
              <a:t>want</a:t>
            </a:r>
            <a:r>
              <a:rPr sz="1800" dirty="0">
                <a:latin typeface="Calibri"/>
                <a:cs typeface="Calibri"/>
              </a:rPr>
              <a:t> </a:t>
            </a:r>
            <a:r>
              <a:rPr sz="1800" spc="-5" dirty="0">
                <a:latin typeface="Calibri"/>
                <a:cs typeface="Calibri"/>
              </a:rPr>
              <a:t>in</a:t>
            </a:r>
            <a:r>
              <a:rPr sz="1800" spc="1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domain</a:t>
            </a:r>
            <a:endParaRPr sz="1800" dirty="0">
              <a:latin typeface="Calibri"/>
              <a:cs typeface="Calibri"/>
            </a:endParaRPr>
          </a:p>
        </p:txBody>
      </p:sp>
      <p:sp>
        <p:nvSpPr>
          <p:cNvPr id="8" name="Footer Placeholder 7">
            <a:extLst>
              <a:ext uri="{FF2B5EF4-FFF2-40B4-BE49-F238E27FC236}">
                <a16:creationId xmlns:a16="http://schemas.microsoft.com/office/drawing/2014/main" id="{6FC9C173-712F-4C55-9552-80BC024686D3}"/>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7151370"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5" dirty="0"/>
              <a:t> </a:t>
            </a:r>
            <a:r>
              <a:rPr spc="-30" dirty="0"/>
              <a:t>Related</a:t>
            </a:r>
            <a:r>
              <a:rPr spc="30" dirty="0"/>
              <a:t> </a:t>
            </a:r>
            <a:r>
              <a:rPr spc="-15" dirty="0"/>
              <a:t>Vulnerabilities</a:t>
            </a:r>
          </a:p>
        </p:txBody>
      </p:sp>
      <p:sp>
        <p:nvSpPr>
          <p:cNvPr id="3" name="object 3"/>
          <p:cNvSpPr txBox="1"/>
          <p:nvPr/>
        </p:nvSpPr>
        <p:spPr>
          <a:xfrm>
            <a:off x="916939" y="1793112"/>
            <a:ext cx="9964420" cy="3611879"/>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10" dirty="0">
                <a:latin typeface="Calibri"/>
                <a:cs typeface="Calibri"/>
              </a:rPr>
              <a:t>Changing</a:t>
            </a:r>
            <a:r>
              <a:rPr sz="2800" spc="-5" dirty="0">
                <a:latin typeface="Calibri"/>
                <a:cs typeface="Calibri"/>
              </a:rPr>
              <a:t> </a:t>
            </a:r>
            <a:r>
              <a:rPr sz="2800" spc="-10" dirty="0">
                <a:latin typeface="Calibri"/>
                <a:cs typeface="Calibri"/>
              </a:rPr>
              <a:t>the</a:t>
            </a:r>
            <a:r>
              <a:rPr sz="2800" dirty="0">
                <a:latin typeface="Calibri"/>
                <a:cs typeface="Calibri"/>
              </a:rPr>
              <a:t> </a:t>
            </a:r>
            <a:r>
              <a:rPr sz="2800" spc="-35" dirty="0">
                <a:latin typeface="Calibri"/>
                <a:cs typeface="Calibri"/>
              </a:rPr>
              <a:t>keys</a:t>
            </a:r>
            <a:endParaRPr sz="2800" dirty="0">
              <a:latin typeface="Calibri"/>
              <a:cs typeface="Calibri"/>
            </a:endParaRPr>
          </a:p>
          <a:p>
            <a:pPr>
              <a:lnSpc>
                <a:spcPct val="100000"/>
              </a:lnSpc>
              <a:spcBef>
                <a:spcPts val="55"/>
              </a:spcBef>
              <a:buFont typeface="Arial"/>
              <a:buChar char="•"/>
            </a:pPr>
            <a:endParaRPr sz="2900" dirty="0">
              <a:latin typeface="Calibri"/>
              <a:cs typeface="Calibri"/>
            </a:endParaRPr>
          </a:p>
          <a:p>
            <a:pPr marL="698500" marR="5080" lvl="1" indent="-228600">
              <a:lnSpc>
                <a:spcPts val="2590"/>
              </a:lnSpc>
              <a:buFont typeface="Arial"/>
              <a:buChar char="•"/>
              <a:tabLst>
                <a:tab pos="698500" algn="l"/>
              </a:tabLst>
            </a:pPr>
            <a:r>
              <a:rPr sz="2400" b="1" spc="-5" dirty="0">
                <a:latin typeface="Calibri"/>
                <a:cs typeface="Calibri"/>
              </a:rPr>
              <a:t>If</a:t>
            </a:r>
            <a:r>
              <a:rPr sz="2400" b="1" dirty="0">
                <a:latin typeface="Calibri"/>
                <a:cs typeface="Calibri"/>
              </a:rPr>
              <a:t> </a:t>
            </a:r>
            <a:r>
              <a:rPr sz="2400" b="1" spc="-5" dirty="0">
                <a:latin typeface="Calibri"/>
                <a:cs typeface="Calibri"/>
              </a:rPr>
              <a:t>domain </a:t>
            </a:r>
            <a:r>
              <a:rPr sz="2400" b="1" spc="-15" dirty="0">
                <a:latin typeface="Calibri"/>
                <a:cs typeface="Calibri"/>
              </a:rPr>
              <a:t>administrators</a:t>
            </a:r>
            <a:r>
              <a:rPr sz="2400" b="1" spc="-5" dirty="0">
                <a:latin typeface="Calibri"/>
                <a:cs typeface="Calibri"/>
              </a:rPr>
              <a:t> </a:t>
            </a:r>
            <a:r>
              <a:rPr sz="2400" b="1" spc="-10" dirty="0">
                <a:latin typeface="Calibri"/>
                <a:cs typeface="Calibri"/>
              </a:rPr>
              <a:t>never</a:t>
            </a:r>
            <a:r>
              <a:rPr sz="2400" b="1" dirty="0">
                <a:latin typeface="Calibri"/>
                <a:cs typeface="Calibri"/>
              </a:rPr>
              <a:t> </a:t>
            </a:r>
            <a:r>
              <a:rPr sz="2400" b="1" spc="-10" dirty="0">
                <a:latin typeface="Calibri"/>
                <a:cs typeface="Calibri"/>
              </a:rPr>
              <a:t>change</a:t>
            </a:r>
            <a:r>
              <a:rPr sz="2400" b="1" spc="5" dirty="0">
                <a:latin typeface="Calibri"/>
                <a:cs typeface="Calibri"/>
              </a:rPr>
              <a:t> </a:t>
            </a:r>
            <a:r>
              <a:rPr sz="2400" b="1" spc="-5" dirty="0">
                <a:latin typeface="Calibri"/>
                <a:cs typeface="Calibri"/>
              </a:rPr>
              <a:t>the</a:t>
            </a:r>
            <a:r>
              <a:rPr sz="2400" b="1" spc="10" dirty="0">
                <a:latin typeface="Calibri"/>
                <a:cs typeface="Calibri"/>
              </a:rPr>
              <a:t> </a:t>
            </a:r>
            <a:r>
              <a:rPr sz="2400" b="1" spc="-10" dirty="0">
                <a:latin typeface="Calibri"/>
                <a:cs typeface="Calibri"/>
              </a:rPr>
              <a:t>krbtgt</a:t>
            </a:r>
            <a:r>
              <a:rPr sz="2400" b="1" spc="-5" dirty="0">
                <a:latin typeface="Calibri"/>
                <a:cs typeface="Calibri"/>
              </a:rPr>
              <a:t> </a:t>
            </a:r>
            <a:r>
              <a:rPr sz="2400" b="1" spc="-20" dirty="0">
                <a:latin typeface="Calibri"/>
                <a:cs typeface="Calibri"/>
              </a:rPr>
              <a:t>keys,</a:t>
            </a:r>
            <a:r>
              <a:rPr sz="2400" b="1" spc="5" dirty="0">
                <a:latin typeface="Calibri"/>
                <a:cs typeface="Calibri"/>
              </a:rPr>
              <a:t> </a:t>
            </a:r>
            <a:r>
              <a:rPr sz="2400" b="1" spc="-5" dirty="0">
                <a:latin typeface="Calibri"/>
                <a:cs typeface="Calibri"/>
              </a:rPr>
              <a:t>golden</a:t>
            </a:r>
            <a:r>
              <a:rPr sz="2400" b="1" spc="-10" dirty="0">
                <a:latin typeface="Calibri"/>
                <a:cs typeface="Calibri"/>
              </a:rPr>
              <a:t> </a:t>
            </a:r>
            <a:r>
              <a:rPr sz="2400" b="1" spc="-15" dirty="0">
                <a:latin typeface="Calibri"/>
                <a:cs typeface="Calibri"/>
              </a:rPr>
              <a:t>tickets</a:t>
            </a:r>
            <a:r>
              <a:rPr sz="2400" b="1" spc="5" dirty="0">
                <a:latin typeface="Calibri"/>
                <a:cs typeface="Calibri"/>
              </a:rPr>
              <a:t> </a:t>
            </a:r>
            <a:r>
              <a:rPr sz="2400" b="1" spc="-5" dirty="0">
                <a:latin typeface="Calibri"/>
                <a:cs typeface="Calibri"/>
              </a:rPr>
              <a:t>will </a:t>
            </a:r>
            <a:r>
              <a:rPr sz="2400" b="1" spc="-525" dirty="0">
                <a:latin typeface="Calibri"/>
                <a:cs typeface="Calibri"/>
              </a:rPr>
              <a:t> </a:t>
            </a:r>
            <a:r>
              <a:rPr sz="2400" b="1" spc="-10" dirty="0">
                <a:latin typeface="Calibri"/>
                <a:cs typeface="Calibri"/>
              </a:rPr>
              <a:t>continue</a:t>
            </a:r>
            <a:r>
              <a:rPr sz="2400" b="1" spc="-5" dirty="0">
                <a:latin typeface="Calibri"/>
                <a:cs typeface="Calibri"/>
              </a:rPr>
              <a:t> </a:t>
            </a:r>
            <a:r>
              <a:rPr sz="2400" b="1" spc="-15" dirty="0">
                <a:latin typeface="Calibri"/>
                <a:cs typeface="Calibri"/>
              </a:rPr>
              <a:t>to</a:t>
            </a:r>
            <a:r>
              <a:rPr sz="2400" b="1" dirty="0">
                <a:latin typeface="Calibri"/>
                <a:cs typeface="Calibri"/>
              </a:rPr>
              <a:t> </a:t>
            </a:r>
            <a:r>
              <a:rPr sz="2400" b="1" spc="-5" dirty="0">
                <a:latin typeface="Calibri"/>
                <a:cs typeface="Calibri"/>
              </a:rPr>
              <a:t>be</a:t>
            </a:r>
            <a:r>
              <a:rPr sz="2400" b="1" dirty="0">
                <a:latin typeface="Calibri"/>
                <a:cs typeface="Calibri"/>
              </a:rPr>
              <a:t> </a:t>
            </a:r>
            <a:r>
              <a:rPr sz="2400" b="1" spc="-10" dirty="0">
                <a:latin typeface="Calibri"/>
                <a:cs typeface="Calibri"/>
              </a:rPr>
              <a:t>valid</a:t>
            </a:r>
            <a:endParaRPr sz="2400" dirty="0">
              <a:latin typeface="Calibri"/>
              <a:cs typeface="Calibri"/>
            </a:endParaRPr>
          </a:p>
          <a:p>
            <a:pPr lvl="1">
              <a:lnSpc>
                <a:spcPct val="100000"/>
              </a:lnSpc>
              <a:spcBef>
                <a:spcPts val="25"/>
              </a:spcBef>
              <a:buFont typeface="Arial"/>
              <a:buChar char="•"/>
            </a:pPr>
            <a:endParaRPr sz="2250" dirty="0">
              <a:latin typeface="Calibri"/>
              <a:cs typeface="Calibri"/>
            </a:endParaRPr>
          </a:p>
          <a:p>
            <a:pPr marL="698500" lvl="1" indent="-228600">
              <a:lnSpc>
                <a:spcPct val="100000"/>
              </a:lnSpc>
              <a:buFont typeface="Arial"/>
              <a:buChar char="•"/>
              <a:tabLst>
                <a:tab pos="698500" algn="l"/>
              </a:tabLst>
            </a:pPr>
            <a:r>
              <a:rPr sz="2400" spc="-5" dirty="0">
                <a:latin typeface="Calibri"/>
                <a:cs typeface="Calibri"/>
              </a:rPr>
              <a:t>Oddly enough,</a:t>
            </a:r>
            <a:r>
              <a:rPr sz="2400" spc="-10" dirty="0">
                <a:latin typeface="Calibri"/>
                <a:cs typeface="Calibri"/>
              </a:rPr>
              <a:t> even</a:t>
            </a:r>
            <a:r>
              <a:rPr sz="2400" dirty="0">
                <a:latin typeface="Calibri"/>
                <a:cs typeface="Calibri"/>
              </a:rPr>
              <a:t> </a:t>
            </a:r>
            <a:r>
              <a:rPr sz="2400" spc="-5" dirty="0">
                <a:latin typeface="Calibri"/>
                <a:cs typeface="Calibri"/>
              </a:rPr>
              <a:t>changing</a:t>
            </a:r>
            <a:r>
              <a:rPr sz="2400" spc="-20" dirty="0">
                <a:latin typeface="Calibri"/>
                <a:cs typeface="Calibri"/>
              </a:rPr>
              <a:t> </a:t>
            </a:r>
            <a:r>
              <a:rPr sz="2400" dirty="0">
                <a:latin typeface="Calibri"/>
                <a:cs typeface="Calibri"/>
              </a:rPr>
              <a:t>the</a:t>
            </a:r>
            <a:r>
              <a:rPr sz="2400" spc="-5" dirty="0">
                <a:latin typeface="Calibri"/>
                <a:cs typeface="Calibri"/>
              </a:rPr>
              <a:t> </a:t>
            </a:r>
            <a:r>
              <a:rPr sz="2400" spc="-30" dirty="0">
                <a:latin typeface="Calibri"/>
                <a:cs typeface="Calibri"/>
              </a:rPr>
              <a:t>key</a:t>
            </a:r>
            <a:r>
              <a:rPr sz="2400" spc="-25" dirty="0">
                <a:latin typeface="Calibri"/>
                <a:cs typeface="Calibri"/>
              </a:rPr>
              <a:t> </a:t>
            </a:r>
            <a:r>
              <a:rPr sz="2400" spc="-5" dirty="0">
                <a:latin typeface="Calibri"/>
                <a:cs typeface="Calibri"/>
              </a:rPr>
              <a:t>ONCE</a:t>
            </a:r>
            <a:r>
              <a:rPr sz="2400" spc="-20" dirty="0">
                <a:latin typeface="Calibri"/>
                <a:cs typeface="Calibri"/>
              </a:rPr>
              <a:t> </a:t>
            </a:r>
            <a:r>
              <a:rPr sz="2400" dirty="0">
                <a:latin typeface="Calibri"/>
                <a:cs typeface="Calibri"/>
              </a:rPr>
              <a:t>is</a:t>
            </a:r>
            <a:r>
              <a:rPr sz="2400" spc="-10" dirty="0">
                <a:latin typeface="Calibri"/>
                <a:cs typeface="Calibri"/>
              </a:rPr>
              <a:t> </a:t>
            </a:r>
            <a:r>
              <a:rPr sz="2400" spc="-5" dirty="0">
                <a:latin typeface="Calibri"/>
                <a:cs typeface="Calibri"/>
              </a:rPr>
              <a:t>not enough</a:t>
            </a:r>
            <a:endParaRPr sz="2400" dirty="0">
              <a:latin typeface="Calibri"/>
              <a:cs typeface="Calibri"/>
            </a:endParaRPr>
          </a:p>
          <a:p>
            <a:pPr marL="1155700" lvl="2" indent="-229235">
              <a:lnSpc>
                <a:spcPct val="100000"/>
              </a:lnSpc>
              <a:spcBef>
                <a:spcPts val="280"/>
              </a:spcBef>
              <a:buFont typeface="Arial"/>
              <a:buChar char="•"/>
              <a:tabLst>
                <a:tab pos="1155065" algn="l"/>
                <a:tab pos="1155700" algn="l"/>
              </a:tabLst>
            </a:pPr>
            <a:r>
              <a:rPr sz="2000" spc="-10" dirty="0">
                <a:latin typeface="Calibri"/>
                <a:cs typeface="Calibri"/>
              </a:rPr>
              <a:t>There</a:t>
            </a:r>
            <a:r>
              <a:rPr sz="2000" dirty="0">
                <a:latin typeface="Calibri"/>
                <a:cs typeface="Calibri"/>
              </a:rPr>
              <a:t> </a:t>
            </a:r>
            <a:r>
              <a:rPr sz="2000" spc="-5" dirty="0">
                <a:latin typeface="Calibri"/>
                <a:cs typeface="Calibri"/>
              </a:rPr>
              <a:t>is</a:t>
            </a:r>
            <a:r>
              <a:rPr sz="2000" spc="15" dirty="0">
                <a:latin typeface="Calibri"/>
                <a:cs typeface="Calibri"/>
              </a:rPr>
              <a:t> </a:t>
            </a:r>
            <a:r>
              <a:rPr sz="2000" spc="-5" dirty="0">
                <a:latin typeface="Calibri"/>
                <a:cs typeface="Calibri"/>
              </a:rPr>
              <a:t>functionality</a:t>
            </a:r>
            <a:r>
              <a:rPr sz="2000" spc="-15" dirty="0">
                <a:latin typeface="Calibri"/>
                <a:cs typeface="Calibri"/>
              </a:rPr>
              <a:t> </a:t>
            </a:r>
            <a:r>
              <a:rPr sz="2000" spc="-5" dirty="0">
                <a:latin typeface="Calibri"/>
                <a:cs typeface="Calibri"/>
              </a:rPr>
              <a:t>that</a:t>
            </a:r>
            <a:r>
              <a:rPr sz="2000" spc="15" dirty="0">
                <a:latin typeface="Calibri"/>
                <a:cs typeface="Calibri"/>
              </a:rPr>
              <a:t> </a:t>
            </a:r>
            <a:r>
              <a:rPr sz="2000" spc="-15" dirty="0">
                <a:latin typeface="Calibri"/>
                <a:cs typeface="Calibri"/>
              </a:rPr>
              <a:t>stores</a:t>
            </a:r>
            <a:r>
              <a:rPr sz="2000" spc="15" dirty="0">
                <a:latin typeface="Calibri"/>
                <a:cs typeface="Calibri"/>
              </a:rPr>
              <a:t> </a:t>
            </a:r>
            <a:r>
              <a:rPr sz="2000" spc="-10" dirty="0">
                <a:latin typeface="Calibri"/>
                <a:cs typeface="Calibri"/>
              </a:rPr>
              <a:t>password</a:t>
            </a:r>
            <a:r>
              <a:rPr sz="2000" spc="10" dirty="0">
                <a:latin typeface="Calibri"/>
                <a:cs typeface="Calibri"/>
              </a:rPr>
              <a:t> </a:t>
            </a:r>
            <a:r>
              <a:rPr sz="2000" spc="-10" dirty="0">
                <a:latin typeface="Calibri"/>
                <a:cs typeface="Calibri"/>
              </a:rPr>
              <a:t>history</a:t>
            </a:r>
            <a:r>
              <a:rPr sz="2000" spc="10" dirty="0">
                <a:latin typeface="Calibri"/>
                <a:cs typeface="Calibri"/>
              </a:rPr>
              <a:t> </a:t>
            </a:r>
            <a:r>
              <a:rPr sz="2000" spc="-15" dirty="0">
                <a:latin typeface="Calibri"/>
                <a:cs typeface="Calibri"/>
              </a:rPr>
              <a:t>for</a:t>
            </a:r>
            <a:r>
              <a:rPr sz="2000" spc="-25" dirty="0">
                <a:latin typeface="Calibri"/>
                <a:cs typeface="Calibri"/>
              </a:rPr>
              <a:t> </a:t>
            </a:r>
            <a:r>
              <a:rPr sz="2000" spc="-10" dirty="0">
                <a:latin typeface="Calibri"/>
                <a:cs typeface="Calibri"/>
              </a:rPr>
              <a:t>users</a:t>
            </a:r>
            <a:endParaRPr sz="2000" dirty="0">
              <a:latin typeface="Calibri"/>
              <a:cs typeface="Calibri"/>
            </a:endParaRPr>
          </a:p>
          <a:p>
            <a:pPr marL="1155700" lvl="2" indent="-229235">
              <a:lnSpc>
                <a:spcPct val="100000"/>
              </a:lnSpc>
              <a:spcBef>
                <a:spcPts val="265"/>
              </a:spcBef>
              <a:buFont typeface="Arial"/>
              <a:buChar char="•"/>
              <a:tabLst>
                <a:tab pos="1155065" algn="l"/>
                <a:tab pos="1155700" algn="l"/>
              </a:tabLst>
            </a:pPr>
            <a:r>
              <a:rPr sz="2000" spc="-10" dirty="0">
                <a:latin typeface="Calibri"/>
                <a:cs typeface="Calibri"/>
              </a:rPr>
              <a:t>Krbtgt's</a:t>
            </a:r>
            <a:r>
              <a:rPr sz="2000" spc="-5" dirty="0">
                <a:latin typeface="Calibri"/>
                <a:cs typeface="Calibri"/>
              </a:rPr>
              <a:t> </a:t>
            </a:r>
            <a:r>
              <a:rPr sz="2000" spc="-10" dirty="0">
                <a:latin typeface="Calibri"/>
                <a:cs typeface="Calibri"/>
              </a:rPr>
              <a:t>previous password</a:t>
            </a:r>
            <a:r>
              <a:rPr sz="2000" spc="5" dirty="0">
                <a:latin typeface="Calibri"/>
                <a:cs typeface="Calibri"/>
              </a:rPr>
              <a:t> </a:t>
            </a:r>
            <a:r>
              <a:rPr sz="2000" spc="-5" dirty="0">
                <a:latin typeface="Calibri"/>
                <a:cs typeface="Calibri"/>
              </a:rPr>
              <a:t>is</a:t>
            </a:r>
            <a:r>
              <a:rPr sz="2000" spc="15" dirty="0">
                <a:latin typeface="Calibri"/>
                <a:cs typeface="Calibri"/>
              </a:rPr>
              <a:t> </a:t>
            </a:r>
            <a:r>
              <a:rPr sz="2000" spc="-15" dirty="0">
                <a:latin typeface="Calibri"/>
                <a:cs typeface="Calibri"/>
              </a:rPr>
              <a:t>stored</a:t>
            </a:r>
            <a:r>
              <a:rPr sz="2000" spc="10" dirty="0">
                <a:latin typeface="Calibri"/>
                <a:cs typeface="Calibri"/>
              </a:rPr>
              <a:t> </a:t>
            </a:r>
            <a:r>
              <a:rPr sz="2000" spc="-10" dirty="0">
                <a:latin typeface="Calibri"/>
                <a:cs typeface="Calibri"/>
              </a:rPr>
              <a:t>(at</a:t>
            </a:r>
            <a:r>
              <a:rPr sz="2000" spc="15" dirty="0">
                <a:latin typeface="Calibri"/>
                <a:cs typeface="Calibri"/>
              </a:rPr>
              <a:t> </a:t>
            </a:r>
            <a:r>
              <a:rPr sz="2000" spc="-10" dirty="0">
                <a:latin typeface="Calibri"/>
                <a:cs typeface="Calibri"/>
              </a:rPr>
              <a:t>least</a:t>
            </a:r>
            <a:r>
              <a:rPr sz="2000" spc="20" dirty="0">
                <a:latin typeface="Calibri"/>
                <a:cs typeface="Calibri"/>
              </a:rPr>
              <a:t> </a:t>
            </a:r>
            <a:r>
              <a:rPr sz="2000" spc="-5" dirty="0">
                <a:latin typeface="Calibri"/>
                <a:cs typeface="Calibri"/>
              </a:rPr>
              <a:t>it's</a:t>
            </a:r>
            <a:r>
              <a:rPr sz="2000" spc="15" dirty="0">
                <a:latin typeface="Calibri"/>
                <a:cs typeface="Calibri"/>
              </a:rPr>
              <a:t> </a:t>
            </a:r>
            <a:r>
              <a:rPr sz="2000" spc="-5" dirty="0">
                <a:latin typeface="Calibri"/>
                <a:cs typeface="Calibri"/>
              </a:rPr>
              <a:t>only</a:t>
            </a:r>
            <a:r>
              <a:rPr sz="2000" spc="-20" dirty="0">
                <a:latin typeface="Calibri"/>
                <a:cs typeface="Calibri"/>
              </a:rPr>
              <a:t> </a:t>
            </a:r>
            <a:r>
              <a:rPr sz="2000" spc="-5" dirty="0">
                <a:latin typeface="Calibri"/>
                <a:cs typeface="Calibri"/>
              </a:rPr>
              <a:t>one!)</a:t>
            </a:r>
            <a:endParaRPr sz="2000" dirty="0">
              <a:latin typeface="Calibri"/>
              <a:cs typeface="Calibri"/>
            </a:endParaRPr>
          </a:p>
          <a:p>
            <a:pPr marL="1155700" lvl="2" indent="-229235">
              <a:lnSpc>
                <a:spcPct val="100000"/>
              </a:lnSpc>
              <a:spcBef>
                <a:spcPts val="250"/>
              </a:spcBef>
              <a:buFont typeface="Arial"/>
              <a:buChar char="•"/>
              <a:tabLst>
                <a:tab pos="1155065" algn="l"/>
                <a:tab pos="1155700" algn="l"/>
              </a:tabLst>
            </a:pPr>
            <a:r>
              <a:rPr sz="2000" spc="-95" dirty="0">
                <a:latin typeface="Calibri"/>
                <a:cs typeface="Calibri"/>
              </a:rPr>
              <a:t>To</a:t>
            </a:r>
            <a:r>
              <a:rPr sz="2000" spc="-10" dirty="0">
                <a:latin typeface="Calibri"/>
                <a:cs typeface="Calibri"/>
              </a:rPr>
              <a:t> </a:t>
            </a:r>
            <a:r>
              <a:rPr sz="2000" spc="-15" dirty="0">
                <a:latin typeface="Calibri"/>
                <a:cs typeface="Calibri"/>
              </a:rPr>
              <a:t>invalidate</a:t>
            </a:r>
            <a:r>
              <a:rPr sz="2000" spc="25" dirty="0">
                <a:latin typeface="Calibri"/>
                <a:cs typeface="Calibri"/>
              </a:rPr>
              <a:t> </a:t>
            </a:r>
            <a:r>
              <a:rPr sz="2000" spc="-5" dirty="0">
                <a:latin typeface="Calibri"/>
                <a:cs typeface="Calibri"/>
              </a:rPr>
              <a:t>golden</a:t>
            </a:r>
            <a:r>
              <a:rPr sz="2000" spc="-20" dirty="0">
                <a:latin typeface="Calibri"/>
                <a:cs typeface="Calibri"/>
              </a:rPr>
              <a:t> </a:t>
            </a:r>
            <a:r>
              <a:rPr sz="2000" spc="-10" dirty="0">
                <a:latin typeface="Calibri"/>
                <a:cs typeface="Calibri"/>
              </a:rPr>
              <a:t>tickets,</a:t>
            </a:r>
            <a:r>
              <a:rPr sz="2000" spc="20" dirty="0">
                <a:latin typeface="Calibri"/>
                <a:cs typeface="Calibri"/>
              </a:rPr>
              <a:t> </a:t>
            </a:r>
            <a:r>
              <a:rPr sz="2000" dirty="0">
                <a:latin typeface="Calibri"/>
                <a:cs typeface="Calibri"/>
              </a:rPr>
              <a:t>this</a:t>
            </a:r>
            <a:r>
              <a:rPr sz="2000" spc="-5" dirty="0">
                <a:latin typeface="Calibri"/>
                <a:cs typeface="Calibri"/>
              </a:rPr>
              <a:t> </a:t>
            </a:r>
            <a:r>
              <a:rPr sz="2000" spc="-10" dirty="0">
                <a:latin typeface="Calibri"/>
                <a:cs typeface="Calibri"/>
              </a:rPr>
              <a:t>password</a:t>
            </a:r>
            <a:r>
              <a:rPr sz="2000" spc="15" dirty="0">
                <a:latin typeface="Calibri"/>
                <a:cs typeface="Calibri"/>
              </a:rPr>
              <a:t> </a:t>
            </a:r>
            <a:r>
              <a:rPr sz="2000" dirty="0">
                <a:latin typeface="Calibri"/>
                <a:cs typeface="Calibri"/>
              </a:rPr>
              <a:t>has</a:t>
            </a:r>
            <a:r>
              <a:rPr sz="2000" spc="-5" dirty="0">
                <a:latin typeface="Calibri"/>
                <a:cs typeface="Calibri"/>
              </a:rPr>
              <a:t> </a:t>
            </a:r>
            <a:r>
              <a:rPr sz="2000" spc="-15" dirty="0">
                <a:latin typeface="Calibri"/>
                <a:cs typeface="Calibri"/>
              </a:rPr>
              <a:t>to</a:t>
            </a:r>
            <a:r>
              <a:rPr sz="2000" spc="-5" dirty="0">
                <a:latin typeface="Calibri"/>
                <a:cs typeface="Calibri"/>
              </a:rPr>
              <a:t> </a:t>
            </a:r>
            <a:r>
              <a:rPr sz="2000" dirty="0">
                <a:latin typeface="Calibri"/>
                <a:cs typeface="Calibri"/>
              </a:rPr>
              <a:t>be </a:t>
            </a:r>
            <a:r>
              <a:rPr sz="2000" spc="-10" dirty="0">
                <a:latin typeface="Calibri"/>
                <a:cs typeface="Calibri"/>
              </a:rPr>
              <a:t>reset</a:t>
            </a:r>
            <a:r>
              <a:rPr sz="2000" spc="15" dirty="0">
                <a:latin typeface="Calibri"/>
                <a:cs typeface="Calibri"/>
              </a:rPr>
              <a:t> </a:t>
            </a:r>
            <a:r>
              <a:rPr sz="2000" spc="-5" dirty="0">
                <a:latin typeface="Calibri"/>
                <a:cs typeface="Calibri"/>
              </a:rPr>
              <a:t>TWICE</a:t>
            </a:r>
            <a:endParaRPr sz="2000" dirty="0">
              <a:latin typeface="Calibri"/>
              <a:cs typeface="Calibri"/>
            </a:endParaRPr>
          </a:p>
          <a:p>
            <a:pPr marL="1612900" lvl="3" indent="-229235">
              <a:lnSpc>
                <a:spcPct val="100000"/>
              </a:lnSpc>
              <a:spcBef>
                <a:spcPts val="300"/>
              </a:spcBef>
              <a:buFont typeface="Arial"/>
              <a:buChar char="•"/>
              <a:tabLst>
                <a:tab pos="1612265" algn="l"/>
                <a:tab pos="1612900" algn="l"/>
              </a:tabLst>
            </a:pPr>
            <a:r>
              <a:rPr sz="1800" dirty="0">
                <a:latin typeface="Calibri"/>
                <a:cs typeface="Calibri"/>
              </a:rPr>
              <a:t>So</a:t>
            </a:r>
            <a:r>
              <a:rPr sz="1800" spc="-5" dirty="0">
                <a:latin typeface="Calibri"/>
                <a:cs typeface="Calibri"/>
              </a:rPr>
              <a:t> both</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current</a:t>
            </a:r>
            <a:r>
              <a:rPr sz="1800" spc="10" dirty="0">
                <a:latin typeface="Calibri"/>
                <a:cs typeface="Calibri"/>
              </a:rPr>
              <a:t> </a:t>
            </a:r>
            <a:r>
              <a:rPr sz="1800" spc="-10" dirty="0">
                <a:latin typeface="Calibri"/>
                <a:cs typeface="Calibri"/>
              </a:rPr>
              <a:t>password </a:t>
            </a:r>
            <a:r>
              <a:rPr sz="1800" dirty="0">
                <a:latin typeface="Calibri"/>
                <a:cs typeface="Calibri"/>
              </a:rPr>
              <a:t>AND</a:t>
            </a:r>
            <a:r>
              <a:rPr sz="1800" spc="10" dirty="0">
                <a:latin typeface="Calibri"/>
                <a:cs typeface="Calibri"/>
              </a:rPr>
              <a:t> </a:t>
            </a:r>
            <a:r>
              <a:rPr sz="1800" spc="-10" dirty="0">
                <a:latin typeface="Calibri"/>
                <a:cs typeface="Calibri"/>
              </a:rPr>
              <a:t>previous</a:t>
            </a:r>
            <a:r>
              <a:rPr sz="1800" spc="20" dirty="0">
                <a:latin typeface="Calibri"/>
                <a:cs typeface="Calibri"/>
              </a:rPr>
              <a:t> </a:t>
            </a:r>
            <a:r>
              <a:rPr sz="1800" spc="-10" dirty="0">
                <a:latin typeface="Calibri"/>
                <a:cs typeface="Calibri"/>
              </a:rPr>
              <a:t>password are</a:t>
            </a:r>
            <a:r>
              <a:rPr sz="1800" spc="15" dirty="0">
                <a:latin typeface="Calibri"/>
                <a:cs typeface="Calibri"/>
              </a:rPr>
              <a:t> </a:t>
            </a:r>
            <a:r>
              <a:rPr sz="1800" spc="-10" dirty="0">
                <a:latin typeface="Calibri"/>
                <a:cs typeface="Calibri"/>
              </a:rPr>
              <a:t>reset</a:t>
            </a:r>
            <a:endParaRPr sz="1800" dirty="0">
              <a:latin typeface="Calibri"/>
              <a:cs typeface="Calibri"/>
            </a:endParaRPr>
          </a:p>
        </p:txBody>
      </p:sp>
      <p:sp>
        <p:nvSpPr>
          <p:cNvPr id="8" name="Footer Placeholder 7">
            <a:extLst>
              <a:ext uri="{FF2B5EF4-FFF2-40B4-BE49-F238E27FC236}">
                <a16:creationId xmlns:a16="http://schemas.microsoft.com/office/drawing/2014/main" id="{F7C1B45B-07E9-40F2-959B-D19FDCDCFBB9}"/>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97097"/>
            <a:ext cx="3287395" cy="696595"/>
          </a:xfrm>
          <a:prstGeom prst="rect">
            <a:avLst/>
          </a:prstGeom>
        </p:spPr>
        <p:txBody>
          <a:bodyPr vert="horz" wrap="square" lIns="0" tIns="13335" rIns="0" bIns="0" rtlCol="0">
            <a:spAutoFit/>
          </a:bodyPr>
          <a:lstStyle/>
          <a:p>
            <a:pPr marL="12700">
              <a:lnSpc>
                <a:spcPct val="100000"/>
              </a:lnSpc>
              <a:spcBef>
                <a:spcPts val="105"/>
              </a:spcBef>
            </a:pPr>
            <a:r>
              <a:rPr spc="-25" dirty="0"/>
              <a:t>Kerberos</a:t>
            </a:r>
            <a:r>
              <a:rPr spc="-90" dirty="0"/>
              <a:t> </a:t>
            </a:r>
            <a:r>
              <a:rPr spc="-85" dirty="0"/>
              <a:t>Tools</a:t>
            </a:r>
          </a:p>
        </p:txBody>
      </p:sp>
      <p:sp>
        <p:nvSpPr>
          <p:cNvPr id="3" name="object 3"/>
          <p:cNvSpPr txBox="1"/>
          <p:nvPr/>
        </p:nvSpPr>
        <p:spPr>
          <a:xfrm>
            <a:off x="916939" y="1260754"/>
            <a:ext cx="9988550" cy="4916170"/>
          </a:xfrm>
          <a:prstGeom prst="rect">
            <a:avLst/>
          </a:prstGeom>
        </p:spPr>
        <p:txBody>
          <a:bodyPr vert="horz" wrap="square" lIns="0" tIns="105410" rIns="0" bIns="0" rtlCol="0">
            <a:spAutoFit/>
          </a:bodyPr>
          <a:lstStyle/>
          <a:p>
            <a:pPr marL="241300" indent="-228600">
              <a:lnSpc>
                <a:spcPct val="100000"/>
              </a:lnSpc>
              <a:spcBef>
                <a:spcPts val="830"/>
              </a:spcBef>
              <a:buFont typeface="Arial"/>
              <a:buChar char="•"/>
              <a:tabLst>
                <a:tab pos="240665" algn="l"/>
                <a:tab pos="241300" algn="l"/>
              </a:tabLst>
            </a:pPr>
            <a:r>
              <a:rPr sz="2200" spc="-5" dirty="0">
                <a:latin typeface="Calibri"/>
                <a:cs typeface="Calibri"/>
              </a:rPr>
              <a:t>Some</a:t>
            </a:r>
            <a:r>
              <a:rPr sz="2200" spc="15" dirty="0">
                <a:latin typeface="Calibri"/>
                <a:cs typeface="Calibri"/>
              </a:rPr>
              <a:t> </a:t>
            </a:r>
            <a:r>
              <a:rPr sz="2200" spc="-10" dirty="0">
                <a:latin typeface="Calibri"/>
                <a:cs typeface="Calibri"/>
              </a:rPr>
              <a:t>useful</a:t>
            </a:r>
            <a:r>
              <a:rPr sz="2200" spc="15" dirty="0">
                <a:latin typeface="Calibri"/>
                <a:cs typeface="Calibri"/>
              </a:rPr>
              <a:t> </a:t>
            </a:r>
            <a:r>
              <a:rPr sz="2200" spc="-10" dirty="0">
                <a:latin typeface="Calibri"/>
                <a:cs typeface="Calibri"/>
              </a:rPr>
              <a:t>tools</a:t>
            </a:r>
            <a:r>
              <a:rPr sz="2200" dirty="0">
                <a:latin typeface="Calibri"/>
                <a:cs typeface="Calibri"/>
              </a:rPr>
              <a:t> </a:t>
            </a:r>
            <a:r>
              <a:rPr sz="2200" spc="-20" dirty="0">
                <a:latin typeface="Calibri"/>
                <a:cs typeface="Calibri"/>
              </a:rPr>
              <a:t>for</a:t>
            </a:r>
            <a:r>
              <a:rPr sz="2200" spc="5" dirty="0">
                <a:latin typeface="Calibri"/>
                <a:cs typeface="Calibri"/>
              </a:rPr>
              <a:t> </a:t>
            </a:r>
            <a:r>
              <a:rPr sz="2200" spc="-10" dirty="0">
                <a:latin typeface="Calibri"/>
                <a:cs typeface="Calibri"/>
              </a:rPr>
              <a:t>working</a:t>
            </a:r>
            <a:r>
              <a:rPr sz="2200" spc="5" dirty="0">
                <a:latin typeface="Calibri"/>
                <a:cs typeface="Calibri"/>
              </a:rPr>
              <a:t> </a:t>
            </a:r>
            <a:r>
              <a:rPr sz="2200" spc="-5" dirty="0">
                <a:latin typeface="Calibri"/>
                <a:cs typeface="Calibri"/>
              </a:rPr>
              <a:t>with</a:t>
            </a:r>
            <a:r>
              <a:rPr sz="2200" spc="5" dirty="0">
                <a:latin typeface="Calibri"/>
                <a:cs typeface="Calibri"/>
              </a:rPr>
              <a:t> </a:t>
            </a:r>
            <a:r>
              <a:rPr sz="2200" spc="-15" dirty="0">
                <a:latin typeface="Calibri"/>
                <a:cs typeface="Calibri"/>
              </a:rPr>
              <a:t>Kerberos</a:t>
            </a:r>
            <a:endParaRPr sz="2200">
              <a:latin typeface="Calibri"/>
              <a:cs typeface="Calibri"/>
            </a:endParaRPr>
          </a:p>
          <a:p>
            <a:pPr marL="754380" lvl="1" indent="-285115">
              <a:lnSpc>
                <a:spcPct val="100000"/>
              </a:lnSpc>
              <a:spcBef>
                <a:spcPts val="735"/>
              </a:spcBef>
              <a:buFont typeface="Times New Roman"/>
              <a:buChar char="–"/>
              <a:tabLst>
                <a:tab pos="754380" algn="l"/>
                <a:tab pos="755015" algn="l"/>
              </a:tabLst>
            </a:pPr>
            <a:r>
              <a:rPr sz="2200" b="1" spc="-15" dirty="0">
                <a:latin typeface="Calibri"/>
                <a:cs typeface="Calibri"/>
              </a:rPr>
              <a:t>Mimikatz</a:t>
            </a:r>
            <a:endParaRPr sz="2200">
              <a:latin typeface="Calibri"/>
              <a:cs typeface="Calibri"/>
            </a:endParaRPr>
          </a:p>
          <a:p>
            <a:pPr marL="1155700" lvl="2" indent="-229235">
              <a:lnSpc>
                <a:spcPct val="100000"/>
              </a:lnSpc>
              <a:spcBef>
                <a:spcPts val="730"/>
              </a:spcBef>
              <a:buFont typeface="Times New Roman"/>
              <a:buChar char="•"/>
              <a:tabLst>
                <a:tab pos="1155065" algn="l"/>
                <a:tab pos="1155700" algn="l"/>
              </a:tabLst>
            </a:pPr>
            <a:r>
              <a:rPr sz="2200" spc="-5" dirty="0">
                <a:latin typeface="Calibri"/>
                <a:cs typeface="Calibri"/>
              </a:rPr>
              <a:t>Can</a:t>
            </a:r>
            <a:r>
              <a:rPr sz="2200" spc="-10" dirty="0">
                <a:latin typeface="Calibri"/>
                <a:cs typeface="Calibri"/>
              </a:rPr>
              <a:t> dump</a:t>
            </a:r>
            <a:r>
              <a:rPr sz="2200" spc="5" dirty="0">
                <a:latin typeface="Calibri"/>
                <a:cs typeface="Calibri"/>
              </a:rPr>
              <a:t> </a:t>
            </a:r>
            <a:r>
              <a:rPr sz="2200" spc="-5" dirty="0">
                <a:latin typeface="Calibri"/>
                <a:cs typeface="Calibri"/>
              </a:rPr>
              <a:t>all</a:t>
            </a:r>
            <a:r>
              <a:rPr sz="2200" spc="-20" dirty="0">
                <a:latin typeface="Calibri"/>
                <a:cs typeface="Calibri"/>
              </a:rPr>
              <a:t> </a:t>
            </a:r>
            <a:r>
              <a:rPr sz="2200" spc="-10" dirty="0">
                <a:latin typeface="Calibri"/>
                <a:cs typeface="Calibri"/>
              </a:rPr>
              <a:t>cached</a:t>
            </a:r>
            <a:r>
              <a:rPr sz="2200" spc="20" dirty="0">
                <a:latin typeface="Calibri"/>
                <a:cs typeface="Calibri"/>
              </a:rPr>
              <a:t> </a:t>
            </a:r>
            <a:r>
              <a:rPr sz="2200" spc="-20" dirty="0">
                <a:latin typeface="Calibri"/>
                <a:cs typeface="Calibri"/>
              </a:rPr>
              <a:t>tickets</a:t>
            </a:r>
            <a:r>
              <a:rPr sz="2200" spc="20" dirty="0">
                <a:latin typeface="Calibri"/>
                <a:cs typeface="Calibri"/>
              </a:rPr>
              <a:t> </a:t>
            </a:r>
            <a:r>
              <a:rPr sz="2200" spc="-5" dirty="0">
                <a:latin typeface="Calibri"/>
                <a:cs typeface="Calibri"/>
              </a:rPr>
              <a:t>and</a:t>
            </a:r>
            <a:r>
              <a:rPr sz="2200" spc="-10" dirty="0">
                <a:latin typeface="Calibri"/>
                <a:cs typeface="Calibri"/>
              </a:rPr>
              <a:t> </a:t>
            </a:r>
            <a:r>
              <a:rPr sz="2200" spc="-35" dirty="0">
                <a:latin typeface="Calibri"/>
                <a:cs typeface="Calibri"/>
              </a:rPr>
              <a:t>keys</a:t>
            </a:r>
            <a:r>
              <a:rPr sz="2200" spc="20" dirty="0">
                <a:latin typeface="Calibri"/>
                <a:cs typeface="Calibri"/>
              </a:rPr>
              <a:t> </a:t>
            </a:r>
            <a:r>
              <a:rPr sz="2200" spc="-10" dirty="0">
                <a:latin typeface="Calibri"/>
                <a:cs typeface="Calibri"/>
              </a:rPr>
              <a:t>from</a:t>
            </a:r>
            <a:r>
              <a:rPr sz="2200" spc="10" dirty="0">
                <a:latin typeface="Calibri"/>
                <a:cs typeface="Calibri"/>
              </a:rPr>
              <a:t> </a:t>
            </a:r>
            <a:r>
              <a:rPr sz="2200" spc="-10" dirty="0">
                <a:latin typeface="Calibri"/>
                <a:cs typeface="Calibri"/>
              </a:rPr>
              <a:t>LSASS</a:t>
            </a:r>
            <a:endParaRPr sz="2200">
              <a:latin typeface="Calibri"/>
              <a:cs typeface="Calibri"/>
            </a:endParaRPr>
          </a:p>
          <a:p>
            <a:pPr marL="754380" lvl="1" indent="-285115">
              <a:lnSpc>
                <a:spcPct val="100000"/>
              </a:lnSpc>
              <a:spcBef>
                <a:spcPts val="745"/>
              </a:spcBef>
              <a:buFont typeface="Times New Roman"/>
              <a:buChar char="–"/>
              <a:tabLst>
                <a:tab pos="754380" algn="l"/>
                <a:tab pos="755015" algn="l"/>
              </a:tabLst>
            </a:pPr>
            <a:r>
              <a:rPr sz="2200" b="1" spc="-20" dirty="0">
                <a:latin typeface="Calibri"/>
                <a:cs typeface="Calibri"/>
              </a:rPr>
              <a:t>Klist.exe</a:t>
            </a:r>
            <a:r>
              <a:rPr sz="2200" b="1" spc="-5" dirty="0">
                <a:latin typeface="Calibri"/>
                <a:cs typeface="Calibri"/>
              </a:rPr>
              <a:t> </a:t>
            </a:r>
            <a:r>
              <a:rPr sz="2200" spc="-10" dirty="0">
                <a:latin typeface="Calibri"/>
                <a:cs typeface="Calibri"/>
              </a:rPr>
              <a:t>(Windows)</a:t>
            </a:r>
            <a:endParaRPr sz="2200">
              <a:latin typeface="Calibri"/>
              <a:cs typeface="Calibri"/>
            </a:endParaRPr>
          </a:p>
          <a:p>
            <a:pPr marL="1155700" lvl="2" indent="-229235">
              <a:lnSpc>
                <a:spcPct val="100000"/>
              </a:lnSpc>
              <a:spcBef>
                <a:spcPts val="730"/>
              </a:spcBef>
              <a:buFont typeface="Times New Roman"/>
              <a:buChar char="•"/>
              <a:tabLst>
                <a:tab pos="1155065" algn="l"/>
                <a:tab pos="1155700" algn="l"/>
              </a:tabLst>
            </a:pPr>
            <a:r>
              <a:rPr sz="2200" spc="-10" dirty="0">
                <a:latin typeface="Calibri"/>
                <a:cs typeface="Calibri"/>
              </a:rPr>
              <a:t>Lists</a:t>
            </a:r>
            <a:r>
              <a:rPr sz="2200" spc="5" dirty="0">
                <a:latin typeface="Calibri"/>
                <a:cs typeface="Calibri"/>
              </a:rPr>
              <a:t> </a:t>
            </a:r>
            <a:r>
              <a:rPr sz="2200" spc="-15" dirty="0">
                <a:latin typeface="Calibri"/>
                <a:cs typeface="Calibri"/>
              </a:rPr>
              <a:t>Kerberos</a:t>
            </a:r>
            <a:r>
              <a:rPr sz="2200" spc="-5" dirty="0">
                <a:latin typeface="Calibri"/>
                <a:cs typeface="Calibri"/>
              </a:rPr>
              <a:t> </a:t>
            </a:r>
            <a:r>
              <a:rPr sz="2200" spc="-20" dirty="0">
                <a:latin typeface="Calibri"/>
                <a:cs typeface="Calibri"/>
              </a:rPr>
              <a:t>tickets</a:t>
            </a:r>
            <a:r>
              <a:rPr sz="2200" spc="15" dirty="0">
                <a:latin typeface="Calibri"/>
                <a:cs typeface="Calibri"/>
              </a:rPr>
              <a:t> </a:t>
            </a:r>
            <a:r>
              <a:rPr sz="2200" spc="-20" dirty="0">
                <a:latin typeface="Calibri"/>
                <a:cs typeface="Calibri"/>
              </a:rPr>
              <a:t>for</a:t>
            </a:r>
            <a:r>
              <a:rPr sz="2200" dirty="0">
                <a:latin typeface="Calibri"/>
                <a:cs typeface="Calibri"/>
              </a:rPr>
              <a:t> </a:t>
            </a:r>
            <a:r>
              <a:rPr sz="2200" spc="-15" dirty="0">
                <a:latin typeface="Calibri"/>
                <a:cs typeface="Calibri"/>
              </a:rPr>
              <a:t>current</a:t>
            </a:r>
            <a:r>
              <a:rPr sz="2200" spc="-10" dirty="0">
                <a:latin typeface="Calibri"/>
                <a:cs typeface="Calibri"/>
              </a:rPr>
              <a:t> </a:t>
            </a:r>
            <a:r>
              <a:rPr sz="2200" spc="-5" dirty="0">
                <a:latin typeface="Calibri"/>
                <a:cs typeface="Calibri"/>
              </a:rPr>
              <a:t>user</a:t>
            </a:r>
            <a:endParaRPr sz="2200">
              <a:latin typeface="Calibri"/>
              <a:cs typeface="Calibri"/>
            </a:endParaRPr>
          </a:p>
          <a:p>
            <a:pPr marL="754380" lvl="1" indent="-285115">
              <a:lnSpc>
                <a:spcPct val="100000"/>
              </a:lnSpc>
              <a:spcBef>
                <a:spcPts val="735"/>
              </a:spcBef>
              <a:buFont typeface="Times New Roman"/>
              <a:buChar char="–"/>
              <a:tabLst>
                <a:tab pos="754380" algn="l"/>
                <a:tab pos="755015" algn="l"/>
              </a:tabLst>
            </a:pPr>
            <a:r>
              <a:rPr sz="2200" b="1" spc="-10" dirty="0">
                <a:latin typeface="Calibri"/>
                <a:cs typeface="Calibri"/>
              </a:rPr>
              <a:t>Wireshark</a:t>
            </a:r>
            <a:endParaRPr sz="2200">
              <a:latin typeface="Calibri"/>
              <a:cs typeface="Calibri"/>
            </a:endParaRPr>
          </a:p>
          <a:p>
            <a:pPr marL="1155065" marR="588010" lvl="2" indent="-228600">
              <a:lnSpc>
                <a:spcPts val="2380"/>
              </a:lnSpc>
              <a:spcBef>
                <a:spcPts val="1040"/>
              </a:spcBef>
              <a:buFont typeface="Times New Roman"/>
              <a:buChar char="•"/>
              <a:tabLst>
                <a:tab pos="1155065" algn="l"/>
                <a:tab pos="1155700" algn="l"/>
              </a:tabLst>
            </a:pPr>
            <a:r>
              <a:rPr sz="2200" spc="-5" dirty="0">
                <a:latin typeface="Calibri"/>
                <a:cs typeface="Calibri"/>
              </a:rPr>
              <a:t>Not</a:t>
            </a:r>
            <a:r>
              <a:rPr sz="2200" spc="20" dirty="0">
                <a:latin typeface="Calibri"/>
                <a:cs typeface="Calibri"/>
              </a:rPr>
              <a:t> </a:t>
            </a:r>
            <a:r>
              <a:rPr sz="2200" spc="-15" dirty="0">
                <a:latin typeface="Calibri"/>
                <a:cs typeface="Calibri"/>
              </a:rPr>
              <a:t>easy</a:t>
            </a:r>
            <a:r>
              <a:rPr sz="2200" dirty="0">
                <a:latin typeface="Calibri"/>
                <a:cs typeface="Calibri"/>
              </a:rPr>
              <a:t> </a:t>
            </a:r>
            <a:r>
              <a:rPr sz="2200" spc="-20" dirty="0">
                <a:latin typeface="Calibri"/>
                <a:cs typeface="Calibri"/>
              </a:rPr>
              <a:t>to</a:t>
            </a:r>
            <a:r>
              <a:rPr sz="2200" spc="25" dirty="0">
                <a:latin typeface="Calibri"/>
                <a:cs typeface="Calibri"/>
              </a:rPr>
              <a:t> </a:t>
            </a:r>
            <a:r>
              <a:rPr sz="2200" spc="-20" dirty="0">
                <a:latin typeface="Calibri"/>
                <a:cs typeface="Calibri"/>
              </a:rPr>
              <a:t>get</a:t>
            </a:r>
            <a:r>
              <a:rPr sz="2200" spc="20" dirty="0">
                <a:latin typeface="Calibri"/>
                <a:cs typeface="Calibri"/>
              </a:rPr>
              <a:t> </a:t>
            </a:r>
            <a:r>
              <a:rPr sz="2200" spc="-15" dirty="0">
                <a:latin typeface="Calibri"/>
                <a:cs typeface="Calibri"/>
              </a:rPr>
              <a:t>Kerberos</a:t>
            </a:r>
            <a:r>
              <a:rPr sz="2200" spc="15" dirty="0">
                <a:latin typeface="Calibri"/>
                <a:cs typeface="Calibri"/>
              </a:rPr>
              <a:t> </a:t>
            </a:r>
            <a:r>
              <a:rPr sz="2200" spc="-5" dirty="0">
                <a:latin typeface="Calibri"/>
                <a:cs typeface="Calibri"/>
              </a:rPr>
              <a:t>decryption</a:t>
            </a:r>
            <a:r>
              <a:rPr sz="2200" spc="10" dirty="0">
                <a:latin typeface="Calibri"/>
                <a:cs typeface="Calibri"/>
              </a:rPr>
              <a:t> </a:t>
            </a:r>
            <a:r>
              <a:rPr sz="2200" spc="-5" dirty="0">
                <a:latin typeface="Calibri"/>
                <a:cs typeface="Calibri"/>
              </a:rPr>
              <a:t>working,</a:t>
            </a:r>
            <a:r>
              <a:rPr sz="2200" dirty="0">
                <a:latin typeface="Calibri"/>
                <a:cs typeface="Calibri"/>
              </a:rPr>
              <a:t> </a:t>
            </a:r>
            <a:r>
              <a:rPr sz="2200" spc="-10" dirty="0">
                <a:latin typeface="Calibri"/>
                <a:cs typeface="Calibri"/>
              </a:rPr>
              <a:t>but</a:t>
            </a:r>
            <a:r>
              <a:rPr sz="2200" spc="5" dirty="0">
                <a:latin typeface="Calibri"/>
                <a:cs typeface="Calibri"/>
              </a:rPr>
              <a:t> </a:t>
            </a:r>
            <a:r>
              <a:rPr sz="2200" spc="-15" dirty="0">
                <a:latin typeface="Calibri"/>
                <a:cs typeface="Calibri"/>
              </a:rPr>
              <a:t>great</a:t>
            </a:r>
            <a:r>
              <a:rPr sz="2200" spc="5" dirty="0">
                <a:latin typeface="Calibri"/>
                <a:cs typeface="Calibri"/>
              </a:rPr>
              <a:t> </a:t>
            </a:r>
            <a:r>
              <a:rPr sz="2200" spc="-20" dirty="0">
                <a:latin typeface="Calibri"/>
                <a:cs typeface="Calibri"/>
              </a:rPr>
              <a:t>for</a:t>
            </a:r>
            <a:r>
              <a:rPr sz="2200" spc="10" dirty="0">
                <a:latin typeface="Calibri"/>
                <a:cs typeface="Calibri"/>
              </a:rPr>
              <a:t> </a:t>
            </a:r>
            <a:r>
              <a:rPr sz="2200" spc="-5" dirty="0">
                <a:latin typeface="Calibri"/>
                <a:cs typeface="Calibri"/>
              </a:rPr>
              <a:t>looking </a:t>
            </a:r>
            <a:r>
              <a:rPr sz="2200" spc="-15" dirty="0">
                <a:latin typeface="Calibri"/>
                <a:cs typeface="Calibri"/>
              </a:rPr>
              <a:t>at</a:t>
            </a:r>
            <a:r>
              <a:rPr sz="2200" spc="10" dirty="0">
                <a:latin typeface="Calibri"/>
                <a:cs typeface="Calibri"/>
              </a:rPr>
              <a:t> </a:t>
            </a:r>
            <a:r>
              <a:rPr sz="2200" spc="-10" dirty="0">
                <a:latin typeface="Calibri"/>
                <a:cs typeface="Calibri"/>
              </a:rPr>
              <a:t>the </a:t>
            </a:r>
            <a:r>
              <a:rPr sz="2200" spc="-484" dirty="0">
                <a:latin typeface="Calibri"/>
                <a:cs typeface="Calibri"/>
              </a:rPr>
              <a:t> </a:t>
            </a:r>
            <a:r>
              <a:rPr sz="2200" spc="-15" dirty="0">
                <a:latin typeface="Calibri"/>
                <a:cs typeface="Calibri"/>
              </a:rPr>
              <a:t>plaintext</a:t>
            </a:r>
            <a:r>
              <a:rPr sz="2200" spc="-5" dirty="0">
                <a:latin typeface="Calibri"/>
                <a:cs typeface="Calibri"/>
              </a:rPr>
              <a:t> </a:t>
            </a:r>
            <a:r>
              <a:rPr sz="2200" spc="-10" dirty="0">
                <a:latin typeface="Calibri"/>
                <a:cs typeface="Calibri"/>
              </a:rPr>
              <a:t>communication</a:t>
            </a:r>
            <a:r>
              <a:rPr sz="2200" spc="15" dirty="0">
                <a:latin typeface="Calibri"/>
                <a:cs typeface="Calibri"/>
              </a:rPr>
              <a:t> </a:t>
            </a:r>
            <a:r>
              <a:rPr sz="2200" spc="-5" dirty="0">
                <a:latin typeface="Calibri"/>
                <a:cs typeface="Calibri"/>
              </a:rPr>
              <a:t>flow</a:t>
            </a:r>
            <a:r>
              <a:rPr sz="2200" spc="5" dirty="0">
                <a:latin typeface="Calibri"/>
                <a:cs typeface="Calibri"/>
              </a:rPr>
              <a:t> </a:t>
            </a:r>
            <a:r>
              <a:rPr sz="2200" spc="-5" dirty="0">
                <a:latin typeface="Calibri"/>
                <a:cs typeface="Calibri"/>
              </a:rPr>
              <a:t>and</a:t>
            </a:r>
            <a:r>
              <a:rPr sz="2200" spc="-10" dirty="0">
                <a:latin typeface="Calibri"/>
                <a:cs typeface="Calibri"/>
              </a:rPr>
              <a:t> various</a:t>
            </a:r>
            <a:r>
              <a:rPr sz="2200" spc="-15" dirty="0">
                <a:latin typeface="Calibri"/>
                <a:cs typeface="Calibri"/>
              </a:rPr>
              <a:t> </a:t>
            </a:r>
            <a:r>
              <a:rPr sz="2200" spc="-5" dirty="0">
                <a:latin typeface="Calibri"/>
                <a:cs typeface="Calibri"/>
              </a:rPr>
              <a:t>flags</a:t>
            </a:r>
            <a:endParaRPr sz="2200">
              <a:latin typeface="Calibri"/>
              <a:cs typeface="Calibri"/>
            </a:endParaRPr>
          </a:p>
          <a:p>
            <a:pPr marL="754380" marR="5080" lvl="1" indent="-285115">
              <a:lnSpc>
                <a:spcPts val="2380"/>
              </a:lnSpc>
              <a:spcBef>
                <a:spcPts val="985"/>
              </a:spcBef>
              <a:buFont typeface="Times New Roman"/>
              <a:buChar char="–"/>
              <a:tabLst>
                <a:tab pos="754380" algn="l"/>
                <a:tab pos="755015" algn="l"/>
              </a:tabLst>
            </a:pPr>
            <a:r>
              <a:rPr sz="2200" spc="-10" dirty="0">
                <a:latin typeface="Calibri"/>
                <a:cs typeface="Calibri"/>
              </a:rPr>
              <a:t>Most</a:t>
            </a:r>
            <a:r>
              <a:rPr sz="2200" spc="5" dirty="0">
                <a:latin typeface="Calibri"/>
                <a:cs typeface="Calibri"/>
              </a:rPr>
              <a:t> </a:t>
            </a:r>
            <a:r>
              <a:rPr sz="2200" spc="-15" dirty="0">
                <a:latin typeface="Calibri"/>
                <a:cs typeface="Calibri"/>
              </a:rPr>
              <a:t>programming</a:t>
            </a:r>
            <a:r>
              <a:rPr sz="2200" spc="20" dirty="0">
                <a:latin typeface="Calibri"/>
                <a:cs typeface="Calibri"/>
              </a:rPr>
              <a:t> </a:t>
            </a:r>
            <a:r>
              <a:rPr sz="2200" spc="-10" dirty="0">
                <a:latin typeface="Calibri"/>
                <a:cs typeface="Calibri"/>
              </a:rPr>
              <a:t>languages</a:t>
            </a:r>
            <a:r>
              <a:rPr sz="2200" spc="5" dirty="0">
                <a:latin typeface="Calibri"/>
                <a:cs typeface="Calibri"/>
              </a:rPr>
              <a:t> </a:t>
            </a:r>
            <a:r>
              <a:rPr sz="2200" spc="-20" dirty="0">
                <a:latin typeface="Calibri"/>
                <a:cs typeface="Calibri"/>
              </a:rPr>
              <a:t>have</a:t>
            </a:r>
            <a:r>
              <a:rPr sz="2200" spc="5" dirty="0">
                <a:latin typeface="Calibri"/>
                <a:cs typeface="Calibri"/>
              </a:rPr>
              <a:t> </a:t>
            </a:r>
            <a:r>
              <a:rPr sz="2200" spc="-5" dirty="0">
                <a:latin typeface="Calibri"/>
                <a:cs typeface="Calibri"/>
              </a:rPr>
              <a:t>some</a:t>
            </a:r>
            <a:r>
              <a:rPr sz="2200" spc="20" dirty="0">
                <a:latin typeface="Calibri"/>
                <a:cs typeface="Calibri"/>
              </a:rPr>
              <a:t> </a:t>
            </a:r>
            <a:r>
              <a:rPr sz="2200" spc="-5" dirty="0">
                <a:latin typeface="Calibri"/>
                <a:cs typeface="Calibri"/>
              </a:rPr>
              <a:t>kind</a:t>
            </a:r>
            <a:r>
              <a:rPr sz="2200" dirty="0">
                <a:latin typeface="Calibri"/>
                <a:cs typeface="Calibri"/>
              </a:rPr>
              <a:t> of</a:t>
            </a:r>
            <a:r>
              <a:rPr sz="2200" spc="10" dirty="0">
                <a:latin typeface="Calibri"/>
                <a:cs typeface="Calibri"/>
              </a:rPr>
              <a:t> </a:t>
            </a:r>
            <a:r>
              <a:rPr sz="2200" spc="-15" dirty="0">
                <a:latin typeface="Calibri"/>
                <a:cs typeface="Calibri"/>
              </a:rPr>
              <a:t>interface</a:t>
            </a:r>
            <a:r>
              <a:rPr sz="2200" spc="20" dirty="0">
                <a:latin typeface="Calibri"/>
                <a:cs typeface="Calibri"/>
              </a:rPr>
              <a:t> </a:t>
            </a:r>
            <a:r>
              <a:rPr sz="2200" spc="-20" dirty="0">
                <a:latin typeface="Calibri"/>
                <a:cs typeface="Calibri"/>
              </a:rPr>
              <a:t>to</a:t>
            </a:r>
            <a:r>
              <a:rPr sz="2200" spc="15" dirty="0">
                <a:latin typeface="Calibri"/>
                <a:cs typeface="Calibri"/>
              </a:rPr>
              <a:t> </a:t>
            </a:r>
            <a:r>
              <a:rPr sz="2200" spc="-10" dirty="0">
                <a:latin typeface="Calibri"/>
                <a:cs typeface="Calibri"/>
              </a:rPr>
              <a:t>work</a:t>
            </a:r>
            <a:r>
              <a:rPr sz="2200" spc="10" dirty="0">
                <a:latin typeface="Calibri"/>
                <a:cs typeface="Calibri"/>
              </a:rPr>
              <a:t> </a:t>
            </a:r>
            <a:r>
              <a:rPr sz="2200" spc="-5" dirty="0">
                <a:latin typeface="Calibri"/>
                <a:cs typeface="Calibri"/>
              </a:rPr>
              <a:t>with</a:t>
            </a:r>
            <a:r>
              <a:rPr sz="2200" spc="10" dirty="0">
                <a:latin typeface="Calibri"/>
                <a:cs typeface="Calibri"/>
              </a:rPr>
              <a:t> </a:t>
            </a:r>
            <a:r>
              <a:rPr sz="2200" spc="-15" dirty="0">
                <a:latin typeface="Calibri"/>
                <a:cs typeface="Calibri"/>
              </a:rPr>
              <a:t>Kerberos. </a:t>
            </a:r>
            <a:r>
              <a:rPr sz="2200" spc="-484" dirty="0">
                <a:latin typeface="Calibri"/>
                <a:cs typeface="Calibri"/>
              </a:rPr>
              <a:t> </a:t>
            </a:r>
            <a:r>
              <a:rPr sz="2200" spc="-5" dirty="0">
                <a:latin typeface="Calibri"/>
                <a:cs typeface="Calibri"/>
              </a:rPr>
              <a:t>Though</a:t>
            </a:r>
            <a:r>
              <a:rPr sz="2200" spc="5" dirty="0">
                <a:latin typeface="Calibri"/>
                <a:cs typeface="Calibri"/>
              </a:rPr>
              <a:t> </a:t>
            </a:r>
            <a:r>
              <a:rPr sz="2200" spc="-10" dirty="0">
                <a:latin typeface="Calibri"/>
                <a:cs typeface="Calibri"/>
              </a:rPr>
              <a:t>they</a:t>
            </a:r>
            <a:r>
              <a:rPr sz="2200" spc="20" dirty="0">
                <a:latin typeface="Calibri"/>
                <a:cs typeface="Calibri"/>
              </a:rPr>
              <a:t> </a:t>
            </a:r>
            <a:r>
              <a:rPr sz="2200" spc="-20" dirty="0">
                <a:latin typeface="Calibri"/>
                <a:cs typeface="Calibri"/>
              </a:rPr>
              <a:t>may</a:t>
            </a:r>
            <a:r>
              <a:rPr sz="2200" spc="5" dirty="0">
                <a:latin typeface="Calibri"/>
                <a:cs typeface="Calibri"/>
              </a:rPr>
              <a:t> </a:t>
            </a:r>
            <a:r>
              <a:rPr sz="2200" spc="-5" dirty="0">
                <a:latin typeface="Calibri"/>
                <a:cs typeface="Calibri"/>
              </a:rPr>
              <a:t>not</a:t>
            </a:r>
            <a:r>
              <a:rPr sz="2200" dirty="0">
                <a:latin typeface="Calibri"/>
                <a:cs typeface="Calibri"/>
              </a:rPr>
              <a:t> </a:t>
            </a:r>
            <a:r>
              <a:rPr sz="2200" spc="-5" dirty="0">
                <a:latin typeface="Calibri"/>
                <a:cs typeface="Calibri"/>
              </a:rPr>
              <a:t>be</a:t>
            </a:r>
            <a:r>
              <a:rPr sz="2200" spc="5" dirty="0">
                <a:latin typeface="Calibri"/>
                <a:cs typeface="Calibri"/>
              </a:rPr>
              <a:t> </a:t>
            </a:r>
            <a:r>
              <a:rPr sz="2200" spc="-5" dirty="0">
                <a:latin typeface="Calibri"/>
                <a:cs typeface="Calibri"/>
              </a:rPr>
              <a:t>as</a:t>
            </a:r>
            <a:r>
              <a:rPr sz="2200" dirty="0">
                <a:latin typeface="Calibri"/>
                <a:cs typeface="Calibri"/>
              </a:rPr>
              <a:t> </a:t>
            </a:r>
            <a:r>
              <a:rPr sz="2200" spc="-10" dirty="0">
                <a:latin typeface="Calibri"/>
                <a:cs typeface="Calibri"/>
              </a:rPr>
              <a:t>low</a:t>
            </a:r>
            <a:r>
              <a:rPr sz="2200" spc="5" dirty="0">
                <a:latin typeface="Calibri"/>
                <a:cs typeface="Calibri"/>
              </a:rPr>
              <a:t> </a:t>
            </a:r>
            <a:r>
              <a:rPr sz="2200" spc="-10" dirty="0">
                <a:latin typeface="Calibri"/>
                <a:cs typeface="Calibri"/>
              </a:rPr>
              <a:t>level</a:t>
            </a:r>
            <a:r>
              <a:rPr sz="2200" spc="5" dirty="0">
                <a:latin typeface="Calibri"/>
                <a:cs typeface="Calibri"/>
              </a:rPr>
              <a:t> </a:t>
            </a:r>
            <a:r>
              <a:rPr sz="2200" spc="-5" dirty="0">
                <a:latin typeface="Calibri"/>
                <a:cs typeface="Calibri"/>
              </a:rPr>
              <a:t>as </a:t>
            </a:r>
            <a:r>
              <a:rPr sz="2200" spc="-10" dirty="0">
                <a:latin typeface="Calibri"/>
                <a:cs typeface="Calibri"/>
              </a:rPr>
              <a:t>you need</a:t>
            </a:r>
            <a:r>
              <a:rPr sz="2200" spc="15" dirty="0">
                <a:latin typeface="Calibri"/>
                <a:cs typeface="Calibri"/>
              </a:rPr>
              <a:t> </a:t>
            </a:r>
            <a:r>
              <a:rPr sz="2200" spc="-20" dirty="0">
                <a:latin typeface="Calibri"/>
                <a:cs typeface="Calibri"/>
              </a:rPr>
              <a:t>for</a:t>
            </a:r>
            <a:r>
              <a:rPr sz="2200" dirty="0">
                <a:latin typeface="Calibri"/>
                <a:cs typeface="Calibri"/>
              </a:rPr>
              <a:t> </a:t>
            </a:r>
            <a:r>
              <a:rPr sz="2200" spc="-10" dirty="0">
                <a:latin typeface="Calibri"/>
                <a:cs typeface="Calibri"/>
              </a:rPr>
              <a:t>most</a:t>
            </a:r>
            <a:r>
              <a:rPr sz="2200" spc="15" dirty="0">
                <a:latin typeface="Calibri"/>
                <a:cs typeface="Calibri"/>
              </a:rPr>
              <a:t> </a:t>
            </a:r>
            <a:r>
              <a:rPr sz="2200" spc="-20" dirty="0">
                <a:latin typeface="Calibri"/>
                <a:cs typeface="Calibri"/>
              </a:rPr>
              <a:t>attacks.</a:t>
            </a:r>
            <a:endParaRPr sz="2200">
              <a:latin typeface="Calibri"/>
              <a:cs typeface="Calibri"/>
            </a:endParaRPr>
          </a:p>
          <a:p>
            <a:pPr marL="1155700" lvl="2" indent="-229235">
              <a:lnSpc>
                <a:spcPct val="100000"/>
              </a:lnSpc>
              <a:spcBef>
                <a:spcPts val="695"/>
              </a:spcBef>
              <a:buFont typeface="Times New Roman"/>
              <a:buChar char="•"/>
              <a:tabLst>
                <a:tab pos="1155065" algn="l"/>
                <a:tab pos="1155700" algn="l"/>
              </a:tabLst>
            </a:pPr>
            <a:r>
              <a:rPr sz="2200" b="1" spc="-10" dirty="0">
                <a:latin typeface="Calibri"/>
                <a:cs typeface="Calibri"/>
              </a:rPr>
              <a:t>CORE</a:t>
            </a:r>
            <a:r>
              <a:rPr sz="2200" b="1" dirty="0">
                <a:latin typeface="Calibri"/>
                <a:cs typeface="Calibri"/>
              </a:rPr>
              <a:t> </a:t>
            </a:r>
            <a:r>
              <a:rPr sz="2200" b="1" spc="-5" dirty="0">
                <a:latin typeface="Calibri"/>
                <a:cs typeface="Calibri"/>
              </a:rPr>
              <a:t>Security's</a:t>
            </a:r>
            <a:r>
              <a:rPr sz="2200" b="1" spc="10" dirty="0">
                <a:latin typeface="Calibri"/>
                <a:cs typeface="Calibri"/>
              </a:rPr>
              <a:t> </a:t>
            </a:r>
            <a:r>
              <a:rPr sz="2200" b="1" spc="-15" dirty="0">
                <a:latin typeface="Calibri"/>
                <a:cs typeface="Calibri"/>
              </a:rPr>
              <a:t>Impacket</a:t>
            </a:r>
            <a:r>
              <a:rPr sz="2200" b="1" spc="5" dirty="0">
                <a:latin typeface="Calibri"/>
                <a:cs typeface="Calibri"/>
              </a:rPr>
              <a:t> </a:t>
            </a:r>
            <a:r>
              <a:rPr sz="2200" b="1" spc="-10" dirty="0">
                <a:latin typeface="Calibri"/>
                <a:cs typeface="Calibri"/>
              </a:rPr>
              <a:t>library</a:t>
            </a:r>
            <a:r>
              <a:rPr sz="2200" b="1" spc="25" dirty="0">
                <a:latin typeface="Calibri"/>
                <a:cs typeface="Calibri"/>
              </a:rPr>
              <a:t> </a:t>
            </a:r>
            <a:r>
              <a:rPr sz="2200" spc="-5" dirty="0">
                <a:latin typeface="Calibri"/>
                <a:cs typeface="Calibri"/>
              </a:rPr>
              <a:t>(Python)</a:t>
            </a:r>
            <a:r>
              <a:rPr sz="2200" dirty="0">
                <a:latin typeface="Calibri"/>
                <a:cs typeface="Calibri"/>
              </a:rPr>
              <a:t> </a:t>
            </a:r>
            <a:r>
              <a:rPr sz="2200" spc="-5" dirty="0">
                <a:latin typeface="Calibri"/>
                <a:cs typeface="Calibri"/>
              </a:rPr>
              <a:t>does</a:t>
            </a:r>
            <a:r>
              <a:rPr sz="2200" spc="10" dirty="0">
                <a:latin typeface="Calibri"/>
                <a:cs typeface="Calibri"/>
              </a:rPr>
              <a:t> </a:t>
            </a:r>
            <a:r>
              <a:rPr sz="2200" spc="-5" dirty="0">
                <a:latin typeface="Calibri"/>
                <a:cs typeface="Calibri"/>
              </a:rPr>
              <a:t>do</a:t>
            </a:r>
            <a:r>
              <a:rPr sz="2200" spc="5" dirty="0">
                <a:latin typeface="Calibri"/>
                <a:cs typeface="Calibri"/>
              </a:rPr>
              <a:t> </a:t>
            </a:r>
            <a:r>
              <a:rPr sz="2200" spc="-10" dirty="0">
                <a:latin typeface="Calibri"/>
                <a:cs typeface="Calibri"/>
              </a:rPr>
              <a:t>low</a:t>
            </a:r>
            <a:r>
              <a:rPr sz="2200" spc="10" dirty="0">
                <a:latin typeface="Calibri"/>
                <a:cs typeface="Calibri"/>
              </a:rPr>
              <a:t> </a:t>
            </a:r>
            <a:r>
              <a:rPr sz="2200" spc="-15" dirty="0">
                <a:latin typeface="Calibri"/>
                <a:cs typeface="Calibri"/>
              </a:rPr>
              <a:t>level</a:t>
            </a:r>
            <a:endParaRPr sz="2200">
              <a:latin typeface="Calibri"/>
              <a:cs typeface="Calibri"/>
            </a:endParaRPr>
          </a:p>
          <a:p>
            <a:pPr marL="1383665">
              <a:lnSpc>
                <a:spcPct val="100000"/>
              </a:lnSpc>
              <a:spcBef>
                <a:spcPts val="740"/>
              </a:spcBef>
            </a:pPr>
            <a:r>
              <a:rPr sz="2200" spc="-5" dirty="0">
                <a:latin typeface="Times New Roman"/>
                <a:cs typeface="Times New Roman"/>
              </a:rPr>
              <a:t>–</a:t>
            </a:r>
            <a:r>
              <a:rPr sz="2200" spc="150" dirty="0">
                <a:latin typeface="Times New Roman"/>
                <a:cs typeface="Times New Roman"/>
              </a:rPr>
              <a:t> </a:t>
            </a:r>
            <a:r>
              <a:rPr sz="2200" spc="-10" dirty="0">
                <a:latin typeface="Calibri"/>
                <a:cs typeface="Calibri"/>
              </a:rPr>
              <a:t>Seems</a:t>
            </a:r>
            <a:r>
              <a:rPr sz="2200" spc="40" dirty="0">
                <a:latin typeface="Calibri"/>
                <a:cs typeface="Calibri"/>
              </a:rPr>
              <a:t> </a:t>
            </a:r>
            <a:r>
              <a:rPr sz="2200" spc="-20" dirty="0">
                <a:latin typeface="Calibri"/>
                <a:cs typeface="Calibri"/>
              </a:rPr>
              <a:t>to</a:t>
            </a:r>
            <a:r>
              <a:rPr sz="2200" spc="15" dirty="0">
                <a:latin typeface="Calibri"/>
                <a:cs typeface="Calibri"/>
              </a:rPr>
              <a:t> </a:t>
            </a:r>
            <a:r>
              <a:rPr sz="2200" spc="-20" dirty="0">
                <a:latin typeface="Calibri"/>
                <a:cs typeface="Calibri"/>
              </a:rPr>
              <a:t>have</a:t>
            </a:r>
            <a:r>
              <a:rPr sz="2200" spc="-10" dirty="0">
                <a:latin typeface="Calibri"/>
                <a:cs typeface="Calibri"/>
              </a:rPr>
              <a:t> </a:t>
            </a:r>
            <a:r>
              <a:rPr sz="2200" spc="-15" dirty="0">
                <a:latin typeface="Calibri"/>
                <a:cs typeface="Calibri"/>
              </a:rPr>
              <a:t>implementation</a:t>
            </a:r>
            <a:r>
              <a:rPr sz="2200" spc="30" dirty="0">
                <a:latin typeface="Calibri"/>
                <a:cs typeface="Calibri"/>
              </a:rPr>
              <a:t> </a:t>
            </a:r>
            <a:r>
              <a:rPr sz="2200" spc="-10" dirty="0">
                <a:latin typeface="Calibri"/>
                <a:cs typeface="Calibri"/>
              </a:rPr>
              <a:t>problems,</a:t>
            </a:r>
            <a:r>
              <a:rPr sz="2200" spc="15" dirty="0">
                <a:latin typeface="Calibri"/>
                <a:cs typeface="Calibri"/>
              </a:rPr>
              <a:t> </a:t>
            </a:r>
            <a:r>
              <a:rPr sz="2200" dirty="0">
                <a:latin typeface="Calibri"/>
                <a:cs typeface="Calibri"/>
              </a:rPr>
              <a:t>so </a:t>
            </a:r>
            <a:r>
              <a:rPr sz="2200" spc="-10" dirty="0">
                <a:latin typeface="Calibri"/>
                <a:cs typeface="Calibri"/>
              </a:rPr>
              <a:t>YMMV</a:t>
            </a:r>
            <a:endParaRPr sz="2200">
              <a:latin typeface="Calibri"/>
              <a:cs typeface="Calibri"/>
            </a:endParaRPr>
          </a:p>
        </p:txBody>
      </p:sp>
      <p:sp>
        <p:nvSpPr>
          <p:cNvPr id="8" name="Footer Placeholder 7">
            <a:extLst>
              <a:ext uri="{FF2B5EF4-FFF2-40B4-BE49-F238E27FC236}">
                <a16:creationId xmlns:a16="http://schemas.microsoft.com/office/drawing/2014/main" id="{43DBB728-94D7-44CB-8A94-4852185736F6}"/>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1224" y="2172884"/>
            <a:ext cx="3835400" cy="1031240"/>
          </a:xfrm>
          <a:prstGeom prst="rect">
            <a:avLst/>
          </a:prstGeom>
        </p:spPr>
        <p:txBody>
          <a:bodyPr vert="horz" wrap="square" lIns="0" tIns="12700" rIns="0" bIns="0" rtlCol="0">
            <a:spAutoFit/>
          </a:bodyPr>
          <a:lstStyle/>
          <a:p>
            <a:pPr marL="12700">
              <a:lnSpc>
                <a:spcPct val="100000"/>
              </a:lnSpc>
              <a:spcBef>
                <a:spcPts val="100"/>
              </a:spcBef>
            </a:pPr>
            <a:r>
              <a:rPr sz="6600" b="0" spc="-15" dirty="0">
                <a:latin typeface="Calibri"/>
                <a:cs typeface="Calibri"/>
              </a:rPr>
              <a:t>Questions?</a:t>
            </a:r>
            <a:endParaRPr sz="6600">
              <a:latin typeface="Calibri"/>
              <a:cs typeface="Calibri"/>
            </a:endParaRPr>
          </a:p>
        </p:txBody>
      </p:sp>
      <p:sp>
        <p:nvSpPr>
          <p:cNvPr id="7" name="Footer Placeholder 6">
            <a:extLst>
              <a:ext uri="{FF2B5EF4-FFF2-40B4-BE49-F238E27FC236}">
                <a16:creationId xmlns:a16="http://schemas.microsoft.com/office/drawing/2014/main" id="{2EE7DF8E-E0EF-481A-926C-57CD87B187F6}"/>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97097"/>
            <a:ext cx="8170545" cy="696595"/>
          </a:xfrm>
          <a:prstGeom prst="rect">
            <a:avLst/>
          </a:prstGeom>
        </p:spPr>
        <p:txBody>
          <a:bodyPr vert="horz" wrap="square" lIns="0" tIns="13335" rIns="0" bIns="0" rtlCol="0">
            <a:spAutoFit/>
          </a:bodyPr>
          <a:lstStyle/>
          <a:p>
            <a:pPr marL="12700">
              <a:lnSpc>
                <a:spcPct val="100000"/>
              </a:lnSpc>
              <a:spcBef>
                <a:spcPts val="105"/>
              </a:spcBef>
            </a:pPr>
            <a:r>
              <a:rPr spc="-10" dirty="0"/>
              <a:t>Extra</a:t>
            </a:r>
            <a:r>
              <a:rPr spc="-30" dirty="0"/>
              <a:t> </a:t>
            </a:r>
            <a:r>
              <a:rPr spc="-35" dirty="0"/>
              <a:t>reference</a:t>
            </a:r>
            <a:r>
              <a:rPr spc="-20" dirty="0"/>
              <a:t> </a:t>
            </a:r>
            <a:r>
              <a:rPr spc="-10" dirty="0"/>
              <a:t>notes</a:t>
            </a:r>
            <a:r>
              <a:rPr spc="-5" dirty="0"/>
              <a:t> on</a:t>
            </a:r>
            <a:r>
              <a:rPr spc="10" dirty="0"/>
              <a:t> </a:t>
            </a:r>
            <a:r>
              <a:rPr dirty="0"/>
              <a:t>this</a:t>
            </a:r>
            <a:r>
              <a:rPr spc="-10" dirty="0"/>
              <a:t> lecture</a:t>
            </a:r>
          </a:p>
        </p:txBody>
      </p:sp>
      <p:sp>
        <p:nvSpPr>
          <p:cNvPr id="3" name="object 3"/>
          <p:cNvSpPr txBox="1"/>
          <p:nvPr/>
        </p:nvSpPr>
        <p:spPr>
          <a:xfrm>
            <a:off x="916939" y="1455268"/>
            <a:ext cx="10175875" cy="4987290"/>
          </a:xfrm>
          <a:prstGeom prst="rect">
            <a:avLst/>
          </a:prstGeom>
        </p:spPr>
        <p:txBody>
          <a:bodyPr vert="horz" wrap="square" lIns="0" tIns="48260" rIns="0" bIns="0" rtlCol="0">
            <a:spAutoFit/>
          </a:bodyPr>
          <a:lstStyle/>
          <a:p>
            <a:pPr marL="424180" indent="-411480">
              <a:lnSpc>
                <a:spcPct val="100000"/>
              </a:lnSpc>
              <a:spcBef>
                <a:spcPts val="380"/>
              </a:spcBef>
              <a:buFont typeface="Arial"/>
              <a:buChar char="•"/>
              <a:tabLst>
                <a:tab pos="423545" algn="l"/>
                <a:tab pos="424180" algn="l"/>
              </a:tabLst>
            </a:pPr>
            <a:r>
              <a:rPr sz="2800" b="1" spc="-20" dirty="0">
                <a:latin typeface="Calibri"/>
                <a:cs typeface="Calibri"/>
              </a:rPr>
              <a:t>Tickets</a:t>
            </a:r>
            <a:endParaRPr sz="2800">
              <a:latin typeface="Calibri"/>
              <a:cs typeface="Calibri"/>
            </a:endParaRPr>
          </a:p>
          <a:p>
            <a:pPr marL="786765" lvl="1" indent="-414020">
              <a:lnSpc>
                <a:spcPct val="100000"/>
              </a:lnSpc>
              <a:spcBef>
                <a:spcPts val="245"/>
              </a:spcBef>
              <a:buFont typeface="Arial"/>
              <a:buChar char="•"/>
              <a:tabLst>
                <a:tab pos="786765" algn="l"/>
                <a:tab pos="787400" algn="l"/>
              </a:tabLst>
            </a:pPr>
            <a:r>
              <a:rPr sz="2400" spc="-10" dirty="0">
                <a:latin typeface="Calibri"/>
                <a:cs typeface="Calibri"/>
              </a:rPr>
              <a:t>Contain</a:t>
            </a:r>
            <a:r>
              <a:rPr sz="2400" spc="-25" dirty="0">
                <a:latin typeface="Calibri"/>
                <a:cs typeface="Calibri"/>
              </a:rPr>
              <a:t> </a:t>
            </a:r>
            <a:r>
              <a:rPr sz="2400" dirty="0">
                <a:latin typeface="Calibri"/>
                <a:cs typeface="Calibri"/>
              </a:rPr>
              <a:t>a</a:t>
            </a:r>
            <a:r>
              <a:rPr sz="2400" spc="-25" dirty="0">
                <a:latin typeface="Calibri"/>
                <a:cs typeface="Calibri"/>
              </a:rPr>
              <a:t> </a:t>
            </a:r>
            <a:r>
              <a:rPr sz="2400" dirty="0">
                <a:latin typeface="Calibri"/>
                <a:cs typeface="Calibri"/>
              </a:rPr>
              <a:t>mix</a:t>
            </a:r>
            <a:r>
              <a:rPr sz="2400" spc="-20" dirty="0">
                <a:latin typeface="Calibri"/>
                <a:cs typeface="Calibri"/>
              </a:rPr>
              <a:t> </a:t>
            </a:r>
            <a:r>
              <a:rPr sz="2400" spc="-5" dirty="0">
                <a:latin typeface="Calibri"/>
                <a:cs typeface="Calibri"/>
              </a:rPr>
              <a:t>of</a:t>
            </a:r>
            <a:r>
              <a:rPr sz="2400" spc="-15" dirty="0">
                <a:latin typeface="Calibri"/>
                <a:cs typeface="Calibri"/>
              </a:rPr>
              <a:t> </a:t>
            </a:r>
            <a:r>
              <a:rPr sz="2400" spc="-10" dirty="0">
                <a:latin typeface="Calibri"/>
                <a:cs typeface="Calibri"/>
              </a:rPr>
              <a:t>plaintext</a:t>
            </a:r>
            <a:r>
              <a:rPr sz="2400" spc="-35" dirty="0">
                <a:latin typeface="Calibri"/>
                <a:cs typeface="Calibri"/>
              </a:rPr>
              <a:t> </a:t>
            </a:r>
            <a:r>
              <a:rPr sz="2400" dirty="0">
                <a:latin typeface="Calibri"/>
                <a:cs typeface="Calibri"/>
              </a:rPr>
              <a:t>and</a:t>
            </a:r>
            <a:r>
              <a:rPr sz="2400" spc="-15" dirty="0">
                <a:latin typeface="Calibri"/>
                <a:cs typeface="Calibri"/>
              </a:rPr>
              <a:t> </a:t>
            </a:r>
            <a:r>
              <a:rPr sz="2400" spc="-5" dirty="0">
                <a:latin typeface="Calibri"/>
                <a:cs typeface="Calibri"/>
              </a:rPr>
              <a:t>encrypted/signed</a:t>
            </a:r>
            <a:r>
              <a:rPr sz="2400" spc="-30" dirty="0">
                <a:latin typeface="Calibri"/>
                <a:cs typeface="Calibri"/>
              </a:rPr>
              <a:t> </a:t>
            </a:r>
            <a:r>
              <a:rPr sz="2400" spc="-10" dirty="0">
                <a:latin typeface="Calibri"/>
                <a:cs typeface="Calibri"/>
              </a:rPr>
              <a:t>information</a:t>
            </a:r>
            <a:endParaRPr sz="2400">
              <a:latin typeface="Calibri"/>
              <a:cs typeface="Calibri"/>
            </a:endParaRPr>
          </a:p>
          <a:p>
            <a:pPr marL="786765" lvl="1" indent="-414020">
              <a:lnSpc>
                <a:spcPct val="100000"/>
              </a:lnSpc>
              <a:spcBef>
                <a:spcPts val="215"/>
              </a:spcBef>
              <a:buFont typeface="Arial"/>
              <a:buChar char="•"/>
              <a:tabLst>
                <a:tab pos="786765" algn="l"/>
                <a:tab pos="787400" algn="l"/>
              </a:tabLst>
            </a:pPr>
            <a:r>
              <a:rPr sz="2400" spc="-10" dirty="0">
                <a:latin typeface="Calibri"/>
                <a:cs typeface="Calibri"/>
              </a:rPr>
              <a:t>Obtained</a:t>
            </a:r>
            <a:r>
              <a:rPr sz="2400" spc="-25" dirty="0">
                <a:latin typeface="Calibri"/>
                <a:cs typeface="Calibri"/>
              </a:rPr>
              <a:t> </a:t>
            </a:r>
            <a:r>
              <a:rPr sz="2400" spc="-15" dirty="0">
                <a:latin typeface="Calibri"/>
                <a:cs typeface="Calibri"/>
              </a:rPr>
              <a:t>from</a:t>
            </a:r>
            <a:r>
              <a:rPr sz="2400" spc="-35" dirty="0">
                <a:latin typeface="Calibri"/>
                <a:cs typeface="Calibri"/>
              </a:rPr>
              <a:t> </a:t>
            </a:r>
            <a:r>
              <a:rPr sz="2400" dirty="0">
                <a:latin typeface="Calibri"/>
                <a:cs typeface="Calibri"/>
              </a:rPr>
              <a:t>KDC</a:t>
            </a:r>
            <a:endParaRPr sz="2400">
              <a:latin typeface="Calibri"/>
              <a:cs typeface="Calibri"/>
            </a:endParaRPr>
          </a:p>
          <a:p>
            <a:pPr marL="786765" lvl="1" indent="-414020">
              <a:lnSpc>
                <a:spcPct val="100000"/>
              </a:lnSpc>
              <a:spcBef>
                <a:spcPts val="204"/>
              </a:spcBef>
              <a:buFont typeface="Arial"/>
              <a:buChar char="•"/>
              <a:tabLst>
                <a:tab pos="786765" algn="l"/>
                <a:tab pos="787400" algn="l"/>
              </a:tabLst>
            </a:pPr>
            <a:r>
              <a:rPr sz="2400" spc="-10" dirty="0">
                <a:latin typeface="Calibri"/>
                <a:cs typeface="Calibri"/>
              </a:rPr>
              <a:t>Presented</a:t>
            </a:r>
            <a:r>
              <a:rPr sz="2400" spc="-5" dirty="0">
                <a:latin typeface="Calibri"/>
                <a:cs typeface="Calibri"/>
              </a:rPr>
              <a:t> </a:t>
            </a:r>
            <a:r>
              <a:rPr sz="2400" spc="-15" dirty="0">
                <a:latin typeface="Calibri"/>
                <a:cs typeface="Calibri"/>
              </a:rPr>
              <a:t>to</a:t>
            </a:r>
            <a:r>
              <a:rPr sz="2400" spc="-5" dirty="0">
                <a:latin typeface="Calibri"/>
                <a:cs typeface="Calibri"/>
              </a:rPr>
              <a:t> another</a:t>
            </a:r>
            <a:r>
              <a:rPr sz="2400" dirty="0">
                <a:latin typeface="Calibri"/>
                <a:cs typeface="Calibri"/>
              </a:rPr>
              <a:t> </a:t>
            </a:r>
            <a:r>
              <a:rPr sz="2400" spc="-5" dirty="0">
                <a:latin typeface="Calibri"/>
                <a:cs typeface="Calibri"/>
              </a:rPr>
              <a:t>principal</a:t>
            </a:r>
            <a:r>
              <a:rPr sz="2400" spc="-10" dirty="0">
                <a:latin typeface="Calibri"/>
                <a:cs typeface="Calibri"/>
              </a:rPr>
              <a:t> </a:t>
            </a:r>
            <a:r>
              <a:rPr sz="2400" dirty="0">
                <a:latin typeface="Calibri"/>
                <a:cs typeface="Calibri"/>
              </a:rPr>
              <a:t>when</a:t>
            </a:r>
            <a:r>
              <a:rPr sz="2400" spc="-5" dirty="0">
                <a:latin typeface="Calibri"/>
                <a:cs typeface="Calibri"/>
              </a:rPr>
              <a:t> </a:t>
            </a:r>
            <a:r>
              <a:rPr sz="2400" spc="-10" dirty="0">
                <a:latin typeface="Calibri"/>
                <a:cs typeface="Calibri"/>
              </a:rPr>
              <a:t>authenticating</a:t>
            </a:r>
            <a:r>
              <a:rPr sz="2400" spc="-25" dirty="0">
                <a:latin typeface="Calibri"/>
                <a:cs typeface="Calibri"/>
              </a:rPr>
              <a:t> </a:t>
            </a:r>
            <a:r>
              <a:rPr sz="2400" spc="-15" dirty="0">
                <a:latin typeface="Calibri"/>
                <a:cs typeface="Calibri"/>
              </a:rPr>
              <a:t>to</a:t>
            </a:r>
            <a:r>
              <a:rPr sz="2400" spc="-5" dirty="0">
                <a:latin typeface="Calibri"/>
                <a:cs typeface="Calibri"/>
              </a:rPr>
              <a:t> </a:t>
            </a:r>
            <a:r>
              <a:rPr sz="2400" dirty="0">
                <a:latin typeface="Calibri"/>
                <a:cs typeface="Calibri"/>
              </a:rPr>
              <a:t>them</a:t>
            </a:r>
            <a:endParaRPr sz="2400">
              <a:latin typeface="Calibri"/>
              <a:cs typeface="Calibri"/>
            </a:endParaRPr>
          </a:p>
          <a:p>
            <a:pPr marL="786765" marR="130175" lvl="1" indent="-413384">
              <a:lnSpc>
                <a:spcPts val="2590"/>
              </a:lnSpc>
              <a:spcBef>
                <a:spcPts val="545"/>
              </a:spcBef>
              <a:buFont typeface="Arial"/>
              <a:buChar char="•"/>
              <a:tabLst>
                <a:tab pos="786765" algn="l"/>
                <a:tab pos="787400" algn="l"/>
              </a:tabLst>
            </a:pPr>
            <a:r>
              <a:rPr sz="2400" spc="-5" dirty="0">
                <a:latin typeface="Calibri"/>
                <a:cs typeface="Calibri"/>
              </a:rPr>
              <a:t>Use</a:t>
            </a:r>
            <a:r>
              <a:rPr sz="2400" dirty="0">
                <a:latin typeface="Calibri"/>
                <a:cs typeface="Calibri"/>
              </a:rPr>
              <a:t> </a:t>
            </a:r>
            <a:r>
              <a:rPr sz="2400" spc="-15" dirty="0">
                <a:latin typeface="Calibri"/>
                <a:cs typeface="Calibri"/>
              </a:rPr>
              <a:t>strong cryptography</a:t>
            </a:r>
            <a:r>
              <a:rPr sz="2400" spc="-10" dirty="0">
                <a:latin typeface="Calibri"/>
                <a:cs typeface="Calibri"/>
              </a:rPr>
              <a:t> </a:t>
            </a:r>
            <a:r>
              <a:rPr sz="2400" spc="-5" dirty="0">
                <a:latin typeface="Calibri"/>
                <a:cs typeface="Calibri"/>
              </a:rPr>
              <a:t>(well,</a:t>
            </a:r>
            <a:r>
              <a:rPr sz="2400" spc="-20" dirty="0">
                <a:latin typeface="Calibri"/>
                <a:cs typeface="Calibri"/>
              </a:rPr>
              <a:t> </a:t>
            </a:r>
            <a:r>
              <a:rPr sz="2400" spc="-5" dirty="0">
                <a:latin typeface="Calibri"/>
                <a:cs typeface="Calibri"/>
              </a:rPr>
              <a:t>hopefully)</a:t>
            </a:r>
            <a:r>
              <a:rPr sz="2400" spc="5" dirty="0">
                <a:latin typeface="Calibri"/>
                <a:cs typeface="Calibri"/>
              </a:rPr>
              <a:t> </a:t>
            </a:r>
            <a:r>
              <a:rPr sz="2400" spc="-15" dirty="0">
                <a:latin typeface="Calibri"/>
                <a:cs typeface="Calibri"/>
              </a:rPr>
              <a:t>to</a:t>
            </a:r>
            <a:r>
              <a:rPr sz="2400" spc="-10" dirty="0">
                <a:latin typeface="Calibri"/>
                <a:cs typeface="Calibri"/>
              </a:rPr>
              <a:t> </a:t>
            </a:r>
            <a:r>
              <a:rPr sz="2400" spc="-20" dirty="0">
                <a:latin typeface="Calibri"/>
                <a:cs typeface="Calibri"/>
              </a:rPr>
              <a:t>prove</a:t>
            </a:r>
            <a:r>
              <a:rPr sz="2400" spc="20" dirty="0">
                <a:latin typeface="Calibri"/>
                <a:cs typeface="Calibri"/>
              </a:rPr>
              <a:t> </a:t>
            </a:r>
            <a:r>
              <a:rPr sz="2400" spc="-10" dirty="0">
                <a:latin typeface="Calibri"/>
                <a:cs typeface="Calibri"/>
              </a:rPr>
              <a:t>that</a:t>
            </a:r>
            <a:r>
              <a:rPr sz="2400" spc="-15" dirty="0">
                <a:latin typeface="Calibri"/>
                <a:cs typeface="Calibri"/>
              </a:rPr>
              <a:t> </a:t>
            </a:r>
            <a:r>
              <a:rPr sz="2400" dirty="0">
                <a:latin typeface="Calibri"/>
                <a:cs typeface="Calibri"/>
              </a:rPr>
              <a:t>the</a:t>
            </a:r>
            <a:r>
              <a:rPr sz="2400" spc="5" dirty="0">
                <a:latin typeface="Calibri"/>
                <a:cs typeface="Calibri"/>
              </a:rPr>
              <a:t> </a:t>
            </a:r>
            <a:r>
              <a:rPr sz="2400" spc="-5" dirty="0">
                <a:latin typeface="Calibri"/>
                <a:cs typeface="Calibri"/>
              </a:rPr>
              <a:t>principal</a:t>
            </a:r>
            <a:r>
              <a:rPr sz="2400" spc="-10"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who </a:t>
            </a:r>
            <a:r>
              <a:rPr sz="2400" spc="-525" dirty="0">
                <a:latin typeface="Calibri"/>
                <a:cs typeface="Calibri"/>
              </a:rPr>
              <a:t> </a:t>
            </a:r>
            <a:r>
              <a:rPr sz="2400" spc="-5" dirty="0">
                <a:latin typeface="Calibri"/>
                <a:cs typeface="Calibri"/>
              </a:rPr>
              <a:t>they</a:t>
            </a:r>
            <a:r>
              <a:rPr sz="2400" spc="-15" dirty="0">
                <a:latin typeface="Calibri"/>
                <a:cs typeface="Calibri"/>
              </a:rPr>
              <a:t> </a:t>
            </a:r>
            <a:r>
              <a:rPr sz="2400" spc="-20" dirty="0">
                <a:latin typeface="Calibri"/>
                <a:cs typeface="Calibri"/>
              </a:rPr>
              <a:t>say</a:t>
            </a:r>
            <a:r>
              <a:rPr sz="2400" dirty="0">
                <a:latin typeface="Calibri"/>
                <a:cs typeface="Calibri"/>
              </a:rPr>
              <a:t> </a:t>
            </a:r>
            <a:r>
              <a:rPr sz="2400" spc="-5" dirty="0">
                <a:latin typeface="Calibri"/>
                <a:cs typeface="Calibri"/>
              </a:rPr>
              <a:t>they</a:t>
            </a:r>
            <a:r>
              <a:rPr sz="2400" spc="-10" dirty="0">
                <a:latin typeface="Calibri"/>
                <a:cs typeface="Calibri"/>
              </a:rPr>
              <a:t> </a:t>
            </a:r>
            <a:r>
              <a:rPr sz="2400" spc="-15" dirty="0">
                <a:latin typeface="Calibri"/>
                <a:cs typeface="Calibri"/>
              </a:rPr>
              <a:t>are</a:t>
            </a:r>
            <a:endParaRPr sz="2400">
              <a:latin typeface="Calibri"/>
              <a:cs typeface="Calibri"/>
            </a:endParaRPr>
          </a:p>
          <a:p>
            <a:pPr marL="786765" lvl="1" indent="-414020">
              <a:lnSpc>
                <a:spcPct val="100000"/>
              </a:lnSpc>
              <a:spcBef>
                <a:spcPts val="180"/>
              </a:spcBef>
              <a:buFont typeface="Arial"/>
              <a:buChar char="•"/>
              <a:tabLst>
                <a:tab pos="786765" algn="l"/>
                <a:tab pos="787400" algn="l"/>
              </a:tabLst>
            </a:pPr>
            <a:r>
              <a:rPr sz="2400" spc="-5" dirty="0">
                <a:latin typeface="Calibri"/>
                <a:cs typeface="Calibri"/>
              </a:rPr>
              <a:t>Also</a:t>
            </a:r>
            <a:r>
              <a:rPr sz="2400" spc="-10" dirty="0">
                <a:latin typeface="Calibri"/>
                <a:cs typeface="Calibri"/>
              </a:rPr>
              <a:t> provide</a:t>
            </a:r>
            <a:r>
              <a:rPr sz="2400" spc="5" dirty="0">
                <a:latin typeface="Calibri"/>
                <a:cs typeface="Calibri"/>
              </a:rPr>
              <a:t> </a:t>
            </a:r>
            <a:r>
              <a:rPr sz="2400" dirty="0">
                <a:latin typeface="Calibri"/>
                <a:cs typeface="Calibri"/>
              </a:rPr>
              <a:t>a</a:t>
            </a:r>
            <a:r>
              <a:rPr sz="2400" spc="-5" dirty="0">
                <a:latin typeface="Calibri"/>
                <a:cs typeface="Calibri"/>
              </a:rPr>
              <a:t> mechanism</a:t>
            </a:r>
            <a:r>
              <a:rPr sz="2400" spc="-20" dirty="0">
                <a:latin typeface="Calibri"/>
                <a:cs typeface="Calibri"/>
              </a:rPr>
              <a:t> for</a:t>
            </a:r>
            <a:r>
              <a:rPr sz="2400" dirty="0">
                <a:latin typeface="Calibri"/>
                <a:cs typeface="Calibri"/>
              </a:rPr>
              <a:t> the</a:t>
            </a:r>
            <a:r>
              <a:rPr sz="2400" spc="5" dirty="0">
                <a:latin typeface="Calibri"/>
                <a:cs typeface="Calibri"/>
              </a:rPr>
              <a:t> </a:t>
            </a:r>
            <a:r>
              <a:rPr sz="2400" spc="-10" dirty="0">
                <a:latin typeface="Calibri"/>
                <a:cs typeface="Calibri"/>
              </a:rPr>
              <a:t>endpoint</a:t>
            </a:r>
            <a:r>
              <a:rPr sz="2400" spc="-5" dirty="0">
                <a:latin typeface="Calibri"/>
                <a:cs typeface="Calibri"/>
              </a:rPr>
              <a:t> </a:t>
            </a:r>
            <a:r>
              <a:rPr sz="2400" spc="-15" dirty="0">
                <a:latin typeface="Calibri"/>
                <a:cs typeface="Calibri"/>
              </a:rPr>
              <a:t>to</a:t>
            </a:r>
            <a:r>
              <a:rPr sz="2400" spc="-5" dirty="0">
                <a:latin typeface="Calibri"/>
                <a:cs typeface="Calibri"/>
              </a:rPr>
              <a:t> </a:t>
            </a:r>
            <a:r>
              <a:rPr sz="2400" spc="-20" dirty="0">
                <a:latin typeface="Calibri"/>
                <a:cs typeface="Calibri"/>
              </a:rPr>
              <a:t>prove</a:t>
            </a:r>
            <a:r>
              <a:rPr sz="2400" dirty="0">
                <a:latin typeface="Calibri"/>
                <a:cs typeface="Calibri"/>
              </a:rPr>
              <a:t> its </a:t>
            </a:r>
            <a:r>
              <a:rPr sz="2400" spc="-5" dirty="0">
                <a:latin typeface="Calibri"/>
                <a:cs typeface="Calibri"/>
              </a:rPr>
              <a:t>identity</a:t>
            </a:r>
            <a:r>
              <a:rPr sz="2400" spc="-10" dirty="0">
                <a:latin typeface="Calibri"/>
                <a:cs typeface="Calibri"/>
              </a:rPr>
              <a:t> </a:t>
            </a:r>
            <a:r>
              <a:rPr sz="2400" spc="-15" dirty="0">
                <a:latin typeface="Calibri"/>
                <a:cs typeface="Calibri"/>
              </a:rPr>
              <a:t>to</a:t>
            </a:r>
            <a:r>
              <a:rPr sz="2400" spc="-20" dirty="0">
                <a:latin typeface="Calibri"/>
                <a:cs typeface="Calibri"/>
              </a:rPr>
              <a:t> </a:t>
            </a:r>
            <a:r>
              <a:rPr sz="2400" dirty="0">
                <a:latin typeface="Calibri"/>
                <a:cs typeface="Calibri"/>
              </a:rPr>
              <a:t>the </a:t>
            </a:r>
            <a:r>
              <a:rPr sz="2400" spc="-5" dirty="0">
                <a:latin typeface="Calibri"/>
                <a:cs typeface="Calibri"/>
              </a:rPr>
              <a:t>client</a:t>
            </a:r>
            <a:endParaRPr sz="2400">
              <a:latin typeface="Calibri"/>
              <a:cs typeface="Calibri"/>
            </a:endParaRPr>
          </a:p>
          <a:p>
            <a:pPr marL="1149350" lvl="2" indent="-415290">
              <a:lnSpc>
                <a:spcPct val="100000"/>
              </a:lnSpc>
              <a:spcBef>
                <a:spcPts val="280"/>
              </a:spcBef>
              <a:buFont typeface="Arial"/>
              <a:buChar char="•"/>
              <a:tabLst>
                <a:tab pos="1149350" algn="l"/>
                <a:tab pos="1149985" algn="l"/>
              </a:tabLst>
            </a:pPr>
            <a:r>
              <a:rPr sz="2000" dirty="0">
                <a:latin typeface="Calibri"/>
                <a:cs typeface="Calibri"/>
              </a:rPr>
              <a:t>“</a:t>
            </a:r>
            <a:r>
              <a:rPr sz="2000" b="1" dirty="0">
                <a:latin typeface="Calibri"/>
                <a:cs typeface="Calibri"/>
              </a:rPr>
              <a:t>mutual</a:t>
            </a:r>
            <a:r>
              <a:rPr sz="2000" b="1" spc="-70" dirty="0">
                <a:latin typeface="Calibri"/>
                <a:cs typeface="Calibri"/>
              </a:rPr>
              <a:t> </a:t>
            </a:r>
            <a:r>
              <a:rPr sz="2000" b="1" spc="-5" dirty="0">
                <a:latin typeface="Calibri"/>
                <a:cs typeface="Calibri"/>
              </a:rPr>
              <a:t>authentication</a:t>
            </a:r>
            <a:r>
              <a:rPr sz="2000" spc="-5" dirty="0">
                <a:latin typeface="Calibri"/>
                <a:cs typeface="Calibri"/>
              </a:rPr>
              <a:t>”</a:t>
            </a:r>
            <a:endParaRPr sz="2000">
              <a:latin typeface="Calibri"/>
              <a:cs typeface="Calibri"/>
            </a:endParaRPr>
          </a:p>
          <a:p>
            <a:pPr marL="424180" indent="-411480">
              <a:lnSpc>
                <a:spcPct val="100000"/>
              </a:lnSpc>
              <a:spcBef>
                <a:spcPts val="1670"/>
              </a:spcBef>
              <a:buFont typeface="Arial"/>
              <a:buChar char="•"/>
              <a:tabLst>
                <a:tab pos="423545" algn="l"/>
                <a:tab pos="424180" algn="l"/>
              </a:tabLst>
            </a:pPr>
            <a:r>
              <a:rPr sz="2800" spc="-20" dirty="0">
                <a:latin typeface="Calibri"/>
                <a:cs typeface="Calibri"/>
              </a:rPr>
              <a:t>Kerberos</a:t>
            </a:r>
            <a:r>
              <a:rPr sz="2800" spc="5" dirty="0">
                <a:latin typeface="Calibri"/>
                <a:cs typeface="Calibri"/>
              </a:rPr>
              <a:t> </a:t>
            </a:r>
            <a:r>
              <a:rPr sz="2800" spc="-10" dirty="0">
                <a:latin typeface="Calibri"/>
                <a:cs typeface="Calibri"/>
              </a:rPr>
              <a:t>is</a:t>
            </a:r>
            <a:r>
              <a:rPr sz="2800" spc="10" dirty="0">
                <a:latin typeface="Calibri"/>
                <a:cs typeface="Calibri"/>
              </a:rPr>
              <a:t> </a:t>
            </a:r>
            <a:r>
              <a:rPr sz="2800" spc="-20" dirty="0">
                <a:latin typeface="Calibri"/>
                <a:cs typeface="Calibri"/>
              </a:rPr>
              <a:t>stateless*</a:t>
            </a:r>
            <a:r>
              <a:rPr sz="2800" spc="25" dirty="0">
                <a:latin typeface="Calibri"/>
                <a:cs typeface="Calibri"/>
              </a:rPr>
              <a:t> </a:t>
            </a:r>
            <a:r>
              <a:rPr sz="2800" spc="-5" dirty="0">
                <a:latin typeface="Calibri"/>
                <a:cs typeface="Calibri"/>
              </a:rPr>
              <a:t>(sort</a:t>
            </a:r>
            <a:r>
              <a:rPr sz="2800" spc="15" dirty="0">
                <a:latin typeface="Calibri"/>
                <a:cs typeface="Calibri"/>
              </a:rPr>
              <a:t> </a:t>
            </a:r>
            <a:r>
              <a:rPr sz="2800" spc="5" dirty="0">
                <a:latin typeface="Calibri"/>
                <a:cs typeface="Calibri"/>
              </a:rPr>
              <a:t>of)</a:t>
            </a:r>
            <a:endParaRPr sz="2800">
              <a:latin typeface="Calibri"/>
              <a:cs typeface="Calibri"/>
            </a:endParaRPr>
          </a:p>
          <a:p>
            <a:pPr marL="698500" lvl="1" indent="-228600">
              <a:lnSpc>
                <a:spcPct val="100000"/>
              </a:lnSpc>
              <a:spcBef>
                <a:spcPts val="350"/>
              </a:spcBef>
              <a:buFont typeface="Arial"/>
              <a:buChar char="•"/>
              <a:tabLst>
                <a:tab pos="697865" algn="l"/>
                <a:tab pos="698500" algn="l"/>
              </a:tabLst>
            </a:pPr>
            <a:r>
              <a:rPr sz="1800" spc="-5" dirty="0">
                <a:latin typeface="Calibri"/>
                <a:cs typeface="Calibri"/>
              </a:rPr>
              <a:t>*The</a:t>
            </a:r>
            <a:r>
              <a:rPr sz="1800" spc="5" dirty="0">
                <a:latin typeface="Calibri"/>
                <a:cs typeface="Calibri"/>
              </a:rPr>
              <a:t> </a:t>
            </a:r>
            <a:r>
              <a:rPr sz="1800" spc="-5" dirty="0">
                <a:latin typeface="Calibri"/>
                <a:cs typeface="Calibri"/>
              </a:rPr>
              <a:t>KDC</a:t>
            </a:r>
            <a:r>
              <a:rPr sz="1800" spc="30" dirty="0">
                <a:latin typeface="Calibri"/>
                <a:cs typeface="Calibri"/>
              </a:rPr>
              <a:t> </a:t>
            </a:r>
            <a:r>
              <a:rPr sz="1800" spc="-5" dirty="0">
                <a:latin typeface="Calibri"/>
                <a:cs typeface="Calibri"/>
              </a:rPr>
              <a:t>does</a:t>
            </a:r>
            <a:r>
              <a:rPr sz="1800" spc="5" dirty="0">
                <a:latin typeface="Calibri"/>
                <a:cs typeface="Calibri"/>
              </a:rPr>
              <a:t> </a:t>
            </a:r>
            <a:r>
              <a:rPr sz="1800" spc="-5" dirty="0">
                <a:latin typeface="Calibri"/>
                <a:cs typeface="Calibri"/>
              </a:rPr>
              <a:t>not</a:t>
            </a:r>
            <a:r>
              <a:rPr sz="1800" spc="15" dirty="0">
                <a:latin typeface="Calibri"/>
                <a:cs typeface="Calibri"/>
              </a:rPr>
              <a:t> </a:t>
            </a:r>
            <a:r>
              <a:rPr sz="1800" spc="-5" dirty="0">
                <a:latin typeface="Calibri"/>
                <a:cs typeface="Calibri"/>
              </a:rPr>
              <a:t>remember</a:t>
            </a:r>
            <a:r>
              <a:rPr sz="1800" dirty="0">
                <a:latin typeface="Calibri"/>
                <a:cs typeface="Calibri"/>
              </a:rPr>
              <a:t> </a:t>
            </a:r>
            <a:r>
              <a:rPr sz="1800" spc="-5" dirty="0">
                <a:latin typeface="Calibri"/>
                <a:cs typeface="Calibri"/>
              </a:rPr>
              <a:t>which</a:t>
            </a:r>
            <a:r>
              <a:rPr sz="1800" spc="25" dirty="0">
                <a:latin typeface="Calibri"/>
                <a:cs typeface="Calibri"/>
              </a:rPr>
              <a:t> </a:t>
            </a:r>
            <a:r>
              <a:rPr sz="1800" spc="-15" dirty="0">
                <a:latin typeface="Calibri"/>
                <a:cs typeface="Calibri"/>
              </a:rPr>
              <a:t>tickets</a:t>
            </a:r>
            <a:r>
              <a:rPr sz="1800" spc="20" dirty="0">
                <a:latin typeface="Calibri"/>
                <a:cs typeface="Calibri"/>
              </a:rPr>
              <a:t> </a:t>
            </a:r>
            <a:r>
              <a:rPr sz="1800" spc="-5" dirty="0">
                <a:latin typeface="Calibri"/>
                <a:cs typeface="Calibri"/>
              </a:rPr>
              <a:t>that it</a:t>
            </a:r>
            <a:r>
              <a:rPr sz="1800" dirty="0">
                <a:latin typeface="Calibri"/>
                <a:cs typeface="Calibri"/>
              </a:rPr>
              <a:t> has</a:t>
            </a:r>
            <a:r>
              <a:rPr sz="1800" spc="10" dirty="0">
                <a:latin typeface="Calibri"/>
                <a:cs typeface="Calibri"/>
              </a:rPr>
              <a:t> </a:t>
            </a:r>
            <a:r>
              <a:rPr sz="1800" spc="-15" dirty="0">
                <a:latin typeface="Calibri"/>
                <a:cs typeface="Calibri"/>
              </a:rPr>
              <a:t>granted</a:t>
            </a:r>
            <a:r>
              <a:rPr sz="1800" spc="10"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no</a:t>
            </a:r>
            <a:r>
              <a:rPr sz="1800" spc="10" dirty="0">
                <a:latin typeface="Calibri"/>
                <a:cs typeface="Calibri"/>
              </a:rPr>
              <a:t> </a:t>
            </a:r>
            <a:r>
              <a:rPr sz="1800" spc="-10" dirty="0">
                <a:latin typeface="Calibri"/>
                <a:cs typeface="Calibri"/>
              </a:rPr>
              <a:t>concept</a:t>
            </a:r>
            <a:r>
              <a:rPr sz="1800" spc="25" dirty="0">
                <a:latin typeface="Calibri"/>
                <a:cs typeface="Calibri"/>
              </a:rPr>
              <a:t> </a:t>
            </a:r>
            <a:r>
              <a:rPr sz="1800" spc="-5" dirty="0">
                <a:latin typeface="Calibri"/>
                <a:cs typeface="Calibri"/>
              </a:rPr>
              <a:t>of</a:t>
            </a:r>
            <a:r>
              <a:rPr sz="1800" spc="5" dirty="0">
                <a:latin typeface="Calibri"/>
                <a:cs typeface="Calibri"/>
              </a:rPr>
              <a:t> </a:t>
            </a:r>
            <a:r>
              <a:rPr sz="1800" spc="-5" dirty="0">
                <a:latin typeface="Calibri"/>
                <a:cs typeface="Calibri"/>
              </a:rPr>
              <a:t>session</a:t>
            </a:r>
            <a:endParaRPr sz="1800">
              <a:latin typeface="Calibri"/>
              <a:cs typeface="Calibri"/>
            </a:endParaRPr>
          </a:p>
          <a:p>
            <a:pPr marL="698500" lvl="1" indent="-228600">
              <a:lnSpc>
                <a:spcPct val="100000"/>
              </a:lnSpc>
              <a:spcBef>
                <a:spcPts val="290"/>
              </a:spcBef>
              <a:buFont typeface="Arial"/>
              <a:buChar char="•"/>
              <a:tabLst>
                <a:tab pos="697865" algn="l"/>
                <a:tab pos="698500" algn="l"/>
              </a:tabLst>
            </a:pPr>
            <a:r>
              <a:rPr sz="1800" spc="-5" dirty="0">
                <a:latin typeface="Calibri"/>
                <a:cs typeface="Calibri"/>
              </a:rPr>
              <a:t>Client</a:t>
            </a:r>
            <a:r>
              <a:rPr sz="1800" dirty="0">
                <a:latin typeface="Calibri"/>
                <a:cs typeface="Calibri"/>
              </a:rPr>
              <a:t> </a:t>
            </a:r>
            <a:r>
              <a:rPr sz="1800" spc="-5" dirty="0">
                <a:latin typeface="Calibri"/>
                <a:cs typeface="Calibri"/>
              </a:rPr>
              <a:t>drives </a:t>
            </a:r>
            <a:r>
              <a:rPr sz="1800" spc="-10" dirty="0">
                <a:latin typeface="Calibri"/>
                <a:cs typeface="Calibri"/>
              </a:rPr>
              <a:t>most</a:t>
            </a:r>
            <a:r>
              <a:rPr sz="1800" spc="-15" dirty="0">
                <a:latin typeface="Calibri"/>
                <a:cs typeface="Calibri"/>
              </a:rPr>
              <a:t> </a:t>
            </a:r>
            <a:r>
              <a:rPr sz="1800" spc="-10" dirty="0">
                <a:latin typeface="Calibri"/>
                <a:cs typeface="Calibri"/>
              </a:rPr>
              <a:t>operations</a:t>
            </a:r>
            <a:endParaRPr sz="1800">
              <a:latin typeface="Calibri"/>
              <a:cs typeface="Calibri"/>
            </a:endParaRPr>
          </a:p>
          <a:p>
            <a:pPr marL="1155700" lvl="2" indent="-229235">
              <a:lnSpc>
                <a:spcPct val="100000"/>
              </a:lnSpc>
              <a:spcBef>
                <a:spcPts val="320"/>
              </a:spcBef>
              <a:buFont typeface="Arial"/>
              <a:buChar char="•"/>
              <a:tabLst>
                <a:tab pos="1155065" algn="l"/>
                <a:tab pos="1155700" algn="l"/>
              </a:tabLst>
            </a:pPr>
            <a:r>
              <a:rPr sz="1600" spc="-10" dirty="0">
                <a:latin typeface="Calibri"/>
                <a:cs typeface="Calibri"/>
              </a:rPr>
              <a:t>Servers</a:t>
            </a:r>
            <a:r>
              <a:rPr sz="1600" spc="45" dirty="0">
                <a:latin typeface="Calibri"/>
                <a:cs typeface="Calibri"/>
              </a:rPr>
              <a:t> </a:t>
            </a:r>
            <a:r>
              <a:rPr sz="1600" spc="-5" dirty="0">
                <a:latin typeface="Calibri"/>
                <a:cs typeface="Calibri"/>
              </a:rPr>
              <a:t>need</a:t>
            </a:r>
            <a:r>
              <a:rPr sz="1600" spc="15" dirty="0">
                <a:latin typeface="Calibri"/>
                <a:cs typeface="Calibri"/>
              </a:rPr>
              <a:t> </a:t>
            </a:r>
            <a:r>
              <a:rPr sz="1600" spc="-10" dirty="0">
                <a:latin typeface="Calibri"/>
                <a:cs typeface="Calibri"/>
              </a:rPr>
              <a:t>to</a:t>
            </a:r>
            <a:r>
              <a:rPr sz="1600" spc="10" dirty="0">
                <a:latin typeface="Calibri"/>
                <a:cs typeface="Calibri"/>
              </a:rPr>
              <a:t> </a:t>
            </a:r>
            <a:r>
              <a:rPr sz="1600" spc="-20" dirty="0">
                <a:latin typeface="Calibri"/>
                <a:cs typeface="Calibri"/>
              </a:rPr>
              <a:t>keep</a:t>
            </a:r>
            <a:r>
              <a:rPr sz="1600" spc="15" dirty="0">
                <a:latin typeface="Calibri"/>
                <a:cs typeface="Calibri"/>
              </a:rPr>
              <a:t> </a:t>
            </a:r>
            <a:r>
              <a:rPr sz="1600" spc="-10" dirty="0">
                <a:latin typeface="Calibri"/>
                <a:cs typeface="Calibri"/>
              </a:rPr>
              <a:t>very</a:t>
            </a:r>
            <a:r>
              <a:rPr sz="1600" spc="25" dirty="0">
                <a:latin typeface="Calibri"/>
                <a:cs typeface="Calibri"/>
              </a:rPr>
              <a:t> </a:t>
            </a:r>
            <a:r>
              <a:rPr sz="1600" spc="-5" dirty="0">
                <a:latin typeface="Calibri"/>
                <a:cs typeface="Calibri"/>
              </a:rPr>
              <a:t>little</a:t>
            </a:r>
            <a:r>
              <a:rPr sz="1600" spc="-25" dirty="0">
                <a:latin typeface="Calibri"/>
                <a:cs typeface="Calibri"/>
              </a:rPr>
              <a:t> </a:t>
            </a:r>
            <a:r>
              <a:rPr sz="1600" spc="-10" dirty="0">
                <a:latin typeface="Calibri"/>
                <a:cs typeface="Calibri"/>
              </a:rPr>
              <a:t>data</a:t>
            </a:r>
            <a:r>
              <a:rPr sz="1600" spc="-15" dirty="0">
                <a:latin typeface="Calibri"/>
                <a:cs typeface="Calibri"/>
              </a:rPr>
              <a:t> </a:t>
            </a:r>
            <a:r>
              <a:rPr sz="1600" spc="-10" dirty="0">
                <a:latin typeface="Calibri"/>
                <a:cs typeface="Calibri"/>
              </a:rPr>
              <a:t>around</a:t>
            </a:r>
            <a:r>
              <a:rPr sz="1600" spc="15" dirty="0">
                <a:latin typeface="Calibri"/>
                <a:cs typeface="Calibri"/>
              </a:rPr>
              <a:t> </a:t>
            </a:r>
            <a:r>
              <a:rPr sz="1600" spc="-15" dirty="0">
                <a:latin typeface="Calibri"/>
                <a:cs typeface="Calibri"/>
              </a:rPr>
              <a:t>(replay</a:t>
            </a:r>
            <a:r>
              <a:rPr sz="1600" spc="10" dirty="0">
                <a:latin typeface="Calibri"/>
                <a:cs typeface="Calibri"/>
              </a:rPr>
              <a:t> </a:t>
            </a:r>
            <a:r>
              <a:rPr sz="1600" spc="-10" dirty="0">
                <a:latin typeface="Calibri"/>
                <a:cs typeface="Calibri"/>
              </a:rPr>
              <a:t>cache,</a:t>
            </a:r>
            <a:r>
              <a:rPr sz="1600" spc="10" dirty="0">
                <a:latin typeface="Calibri"/>
                <a:cs typeface="Calibri"/>
              </a:rPr>
              <a:t> </a:t>
            </a:r>
            <a:r>
              <a:rPr sz="1600" spc="-5" dirty="0">
                <a:latin typeface="Calibri"/>
                <a:cs typeface="Calibri"/>
              </a:rPr>
              <a:t>session</a:t>
            </a:r>
            <a:r>
              <a:rPr sz="1600" spc="15" dirty="0">
                <a:latin typeface="Calibri"/>
                <a:cs typeface="Calibri"/>
              </a:rPr>
              <a:t> </a:t>
            </a:r>
            <a:r>
              <a:rPr sz="1600" spc="-20" dirty="0">
                <a:latin typeface="Calibri"/>
                <a:cs typeface="Calibri"/>
              </a:rPr>
              <a:t>keys,</a:t>
            </a:r>
            <a:r>
              <a:rPr sz="1600" spc="25" dirty="0">
                <a:latin typeface="Calibri"/>
                <a:cs typeface="Calibri"/>
              </a:rPr>
              <a:t> </a:t>
            </a:r>
            <a:r>
              <a:rPr sz="1600" spc="-5" dirty="0">
                <a:latin typeface="Calibri"/>
                <a:cs typeface="Calibri"/>
              </a:rPr>
              <a:t>long</a:t>
            </a:r>
            <a:r>
              <a:rPr sz="1600" spc="-10" dirty="0">
                <a:latin typeface="Calibri"/>
                <a:cs typeface="Calibri"/>
              </a:rPr>
              <a:t> term</a:t>
            </a:r>
            <a:r>
              <a:rPr sz="1600" spc="20" dirty="0">
                <a:latin typeface="Calibri"/>
                <a:cs typeface="Calibri"/>
              </a:rPr>
              <a:t> </a:t>
            </a:r>
            <a:r>
              <a:rPr sz="1600" spc="-20" dirty="0">
                <a:latin typeface="Calibri"/>
                <a:cs typeface="Calibri"/>
              </a:rPr>
              <a:t>keys)</a:t>
            </a:r>
            <a:endParaRPr sz="1600">
              <a:latin typeface="Calibri"/>
              <a:cs typeface="Calibri"/>
            </a:endParaRPr>
          </a:p>
          <a:p>
            <a:pPr marL="698500" lvl="1" indent="-228600">
              <a:lnSpc>
                <a:spcPct val="100000"/>
              </a:lnSpc>
              <a:spcBef>
                <a:spcPts val="270"/>
              </a:spcBef>
              <a:buFont typeface="Arial"/>
              <a:buChar char="•"/>
              <a:tabLst>
                <a:tab pos="697865" algn="l"/>
                <a:tab pos="698500" algn="l"/>
              </a:tabLst>
            </a:pPr>
            <a:r>
              <a:rPr sz="1800" spc="-15" dirty="0">
                <a:latin typeface="Calibri"/>
                <a:cs typeface="Calibri"/>
              </a:rPr>
              <a:t>Tickets</a:t>
            </a:r>
            <a:r>
              <a:rPr sz="1800" spc="10" dirty="0">
                <a:latin typeface="Calibri"/>
                <a:cs typeface="Calibri"/>
              </a:rPr>
              <a:t> </a:t>
            </a:r>
            <a:r>
              <a:rPr sz="1800" spc="-5" dirty="0">
                <a:latin typeface="Calibri"/>
                <a:cs typeface="Calibri"/>
              </a:rPr>
              <a:t>(and</a:t>
            </a:r>
            <a:r>
              <a:rPr sz="1800" spc="5"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crypto</a:t>
            </a:r>
            <a:r>
              <a:rPr sz="1800" spc="-10" dirty="0">
                <a:latin typeface="Calibri"/>
                <a:cs typeface="Calibri"/>
              </a:rPr>
              <a:t> </a:t>
            </a:r>
            <a:r>
              <a:rPr sz="1800" spc="-5" dirty="0">
                <a:latin typeface="Calibri"/>
                <a:cs typeface="Calibri"/>
              </a:rPr>
              <a:t>inside</a:t>
            </a:r>
            <a:r>
              <a:rPr sz="1800" spc="15" dirty="0">
                <a:latin typeface="Calibri"/>
                <a:cs typeface="Calibri"/>
              </a:rPr>
              <a:t> </a:t>
            </a:r>
            <a:r>
              <a:rPr sz="1800" spc="-5" dirty="0">
                <a:latin typeface="Calibri"/>
                <a:cs typeface="Calibri"/>
              </a:rPr>
              <a:t>them)</a:t>
            </a:r>
            <a:r>
              <a:rPr sz="1800" dirty="0">
                <a:latin typeface="Calibri"/>
                <a:cs typeface="Calibri"/>
              </a:rPr>
              <a:t> </a:t>
            </a:r>
            <a:r>
              <a:rPr sz="1800" spc="-10" dirty="0">
                <a:latin typeface="Calibri"/>
                <a:cs typeface="Calibri"/>
              </a:rPr>
              <a:t>are</a:t>
            </a:r>
            <a:r>
              <a:rPr sz="1800" spc="15" dirty="0">
                <a:latin typeface="Calibri"/>
                <a:cs typeface="Calibri"/>
              </a:rPr>
              <a:t> </a:t>
            </a:r>
            <a:r>
              <a:rPr sz="1800" spc="-5" dirty="0">
                <a:latin typeface="Calibri"/>
                <a:cs typeface="Calibri"/>
              </a:rPr>
              <a:t>the</a:t>
            </a:r>
            <a:r>
              <a:rPr sz="1800" dirty="0">
                <a:latin typeface="Calibri"/>
                <a:cs typeface="Calibri"/>
              </a:rPr>
              <a:t> </a:t>
            </a:r>
            <a:r>
              <a:rPr sz="1800" spc="-10" dirty="0">
                <a:latin typeface="Calibri"/>
                <a:cs typeface="Calibri"/>
              </a:rPr>
              <a:t>proof</a:t>
            </a:r>
            <a:endParaRPr sz="1800">
              <a:latin typeface="Calibri"/>
              <a:cs typeface="Calibri"/>
            </a:endParaRPr>
          </a:p>
        </p:txBody>
      </p:sp>
      <p:sp>
        <p:nvSpPr>
          <p:cNvPr id="8" name="Footer Placeholder 7">
            <a:extLst>
              <a:ext uri="{FF2B5EF4-FFF2-40B4-BE49-F238E27FC236}">
                <a16:creationId xmlns:a16="http://schemas.microsoft.com/office/drawing/2014/main" id="{F47E024E-CBE1-436F-B809-E88BE062097F}"/>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133" y="379218"/>
            <a:ext cx="7775575" cy="696595"/>
          </a:xfrm>
          <a:prstGeom prst="rect">
            <a:avLst/>
          </a:prstGeom>
        </p:spPr>
        <p:txBody>
          <a:bodyPr vert="horz" wrap="square" lIns="0" tIns="13335" rIns="0" bIns="0" rtlCol="0">
            <a:spAutoFit/>
          </a:bodyPr>
          <a:lstStyle/>
          <a:p>
            <a:pPr marL="12700">
              <a:lnSpc>
                <a:spcPct val="100000"/>
              </a:lnSpc>
              <a:spcBef>
                <a:spcPts val="105"/>
              </a:spcBef>
            </a:pPr>
            <a:r>
              <a:rPr b="0" spc="-15" dirty="0">
                <a:latin typeface="Calibri"/>
                <a:cs typeface="Calibri"/>
              </a:rPr>
              <a:t>Three</a:t>
            </a:r>
            <a:r>
              <a:rPr b="0" spc="-5" dirty="0">
                <a:latin typeface="Calibri"/>
                <a:cs typeface="Calibri"/>
              </a:rPr>
              <a:t> main </a:t>
            </a:r>
            <a:r>
              <a:rPr b="0" spc="-25" dirty="0">
                <a:latin typeface="Calibri"/>
                <a:cs typeface="Calibri"/>
              </a:rPr>
              <a:t>exchanges</a:t>
            </a:r>
            <a:r>
              <a:rPr b="0" spc="-15" dirty="0">
                <a:latin typeface="Calibri"/>
                <a:cs typeface="Calibri"/>
              </a:rPr>
              <a:t> </a:t>
            </a:r>
            <a:r>
              <a:rPr b="0" spc="-5" dirty="0">
                <a:latin typeface="Calibri"/>
                <a:cs typeface="Calibri"/>
              </a:rPr>
              <a:t>in</a:t>
            </a:r>
            <a:r>
              <a:rPr b="0" dirty="0">
                <a:latin typeface="Calibri"/>
                <a:cs typeface="Calibri"/>
              </a:rPr>
              <a:t> </a:t>
            </a:r>
            <a:r>
              <a:rPr b="0" spc="-20" dirty="0">
                <a:latin typeface="Calibri"/>
                <a:cs typeface="Calibri"/>
              </a:rPr>
              <a:t>Kerberos</a:t>
            </a:r>
          </a:p>
        </p:txBody>
      </p:sp>
      <p:sp>
        <p:nvSpPr>
          <p:cNvPr id="3" name="object 3"/>
          <p:cNvSpPr txBox="1"/>
          <p:nvPr/>
        </p:nvSpPr>
        <p:spPr>
          <a:xfrm>
            <a:off x="1278127" y="1272032"/>
            <a:ext cx="9721215" cy="477139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#1: </a:t>
            </a:r>
            <a:r>
              <a:rPr sz="2400" b="1" spc="-10" dirty="0">
                <a:latin typeface="Calibri"/>
                <a:cs typeface="Calibri"/>
              </a:rPr>
              <a:t>Authentication</a:t>
            </a:r>
            <a:r>
              <a:rPr sz="2400" b="1" spc="20" dirty="0">
                <a:latin typeface="Calibri"/>
                <a:cs typeface="Calibri"/>
              </a:rPr>
              <a:t> </a:t>
            </a:r>
            <a:r>
              <a:rPr sz="2400" b="1" dirty="0">
                <a:latin typeface="Calibri"/>
                <a:cs typeface="Calibri"/>
              </a:rPr>
              <a:t>Service</a:t>
            </a:r>
            <a:r>
              <a:rPr sz="2400" b="1" spc="-25" dirty="0">
                <a:latin typeface="Calibri"/>
                <a:cs typeface="Calibri"/>
              </a:rPr>
              <a:t> </a:t>
            </a:r>
            <a:r>
              <a:rPr sz="2400" b="1" spc="-5" dirty="0">
                <a:latin typeface="Calibri"/>
                <a:cs typeface="Calibri"/>
              </a:rPr>
              <a:t>(AS)</a:t>
            </a:r>
            <a:r>
              <a:rPr sz="2400" b="1" spc="5" dirty="0">
                <a:latin typeface="Calibri"/>
                <a:cs typeface="Calibri"/>
              </a:rPr>
              <a:t> </a:t>
            </a:r>
            <a:r>
              <a:rPr sz="2400" b="1" spc="-15" dirty="0">
                <a:latin typeface="Calibri"/>
                <a:cs typeface="Calibri"/>
              </a:rPr>
              <a:t>Exchange</a:t>
            </a:r>
            <a:endParaRPr sz="2400">
              <a:latin typeface="Calibri"/>
              <a:cs typeface="Calibri"/>
            </a:endParaRPr>
          </a:p>
          <a:p>
            <a:pPr>
              <a:lnSpc>
                <a:spcPct val="100000"/>
              </a:lnSpc>
              <a:spcBef>
                <a:spcPts val="15"/>
              </a:spcBef>
            </a:pPr>
            <a:endParaRPr sz="2350">
              <a:latin typeface="Calibri"/>
              <a:cs typeface="Calibri"/>
            </a:endParaRPr>
          </a:p>
          <a:p>
            <a:pPr marL="788035" indent="-415290">
              <a:lnSpc>
                <a:spcPct val="100000"/>
              </a:lnSpc>
              <a:buFont typeface="Arial"/>
              <a:buChar char="•"/>
              <a:tabLst>
                <a:tab pos="788035" algn="l"/>
                <a:tab pos="788670" algn="l"/>
              </a:tabLst>
            </a:pPr>
            <a:r>
              <a:rPr sz="2000" spc="-5" dirty="0">
                <a:latin typeface="Calibri"/>
                <a:cs typeface="Calibri"/>
              </a:rPr>
              <a:t>Occurs</a:t>
            </a:r>
            <a:r>
              <a:rPr sz="2000" spc="-20" dirty="0">
                <a:latin typeface="Calibri"/>
                <a:cs typeface="Calibri"/>
              </a:rPr>
              <a:t> </a:t>
            </a:r>
            <a:r>
              <a:rPr sz="2000" spc="-5" dirty="0">
                <a:latin typeface="Calibri"/>
                <a:cs typeface="Calibri"/>
              </a:rPr>
              <a:t>between</a:t>
            </a:r>
            <a:r>
              <a:rPr sz="2000" spc="-15" dirty="0">
                <a:latin typeface="Calibri"/>
                <a:cs typeface="Calibri"/>
              </a:rPr>
              <a:t> </a:t>
            </a:r>
            <a:r>
              <a:rPr sz="2000" dirty="0">
                <a:latin typeface="Calibri"/>
                <a:cs typeface="Calibri"/>
              </a:rPr>
              <a:t>a</a:t>
            </a:r>
            <a:r>
              <a:rPr sz="2000" spc="-5" dirty="0">
                <a:latin typeface="Calibri"/>
                <a:cs typeface="Calibri"/>
              </a:rPr>
              <a:t> principal</a:t>
            </a:r>
            <a:r>
              <a:rPr sz="2000" spc="-10" dirty="0">
                <a:latin typeface="Calibri"/>
                <a:cs typeface="Calibri"/>
              </a:rPr>
              <a:t> </a:t>
            </a:r>
            <a:r>
              <a:rPr sz="2000" dirty="0">
                <a:latin typeface="Calibri"/>
                <a:cs typeface="Calibri"/>
              </a:rPr>
              <a:t>and</a:t>
            </a:r>
            <a:r>
              <a:rPr sz="2000" spc="-15" dirty="0">
                <a:latin typeface="Calibri"/>
                <a:cs typeface="Calibri"/>
              </a:rPr>
              <a:t> </a:t>
            </a:r>
            <a:r>
              <a:rPr sz="2000" dirty="0">
                <a:latin typeface="Calibri"/>
                <a:cs typeface="Calibri"/>
              </a:rPr>
              <a:t>the</a:t>
            </a:r>
            <a:r>
              <a:rPr sz="2000" spc="-10" dirty="0">
                <a:latin typeface="Calibri"/>
                <a:cs typeface="Calibri"/>
              </a:rPr>
              <a:t> </a:t>
            </a:r>
            <a:r>
              <a:rPr sz="2000" dirty="0">
                <a:latin typeface="Calibri"/>
                <a:cs typeface="Calibri"/>
              </a:rPr>
              <a:t>KDC</a:t>
            </a:r>
            <a:endParaRPr sz="2000">
              <a:latin typeface="Calibri"/>
              <a:cs typeface="Calibri"/>
            </a:endParaRPr>
          </a:p>
          <a:p>
            <a:pPr marL="788035" indent="-415290">
              <a:lnSpc>
                <a:spcPct val="100000"/>
              </a:lnSpc>
              <a:spcBef>
                <a:spcPts val="250"/>
              </a:spcBef>
              <a:buFont typeface="Arial"/>
              <a:buChar char="•"/>
              <a:tabLst>
                <a:tab pos="788035" algn="l"/>
                <a:tab pos="788670" algn="l"/>
              </a:tabLst>
            </a:pPr>
            <a:r>
              <a:rPr sz="2000" spc="-5" dirty="0">
                <a:latin typeface="Calibri"/>
                <a:cs typeface="Calibri"/>
              </a:rPr>
              <a:t>Uses</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principal’s</a:t>
            </a:r>
            <a:r>
              <a:rPr sz="2000" spc="5" dirty="0">
                <a:latin typeface="Calibri"/>
                <a:cs typeface="Calibri"/>
              </a:rPr>
              <a:t> </a:t>
            </a:r>
            <a:r>
              <a:rPr sz="2000" spc="-10" dirty="0">
                <a:latin typeface="Calibri"/>
                <a:cs typeface="Calibri"/>
              </a:rPr>
              <a:t>secret</a:t>
            </a:r>
            <a:r>
              <a:rPr sz="2000" spc="20" dirty="0">
                <a:latin typeface="Calibri"/>
                <a:cs typeface="Calibri"/>
              </a:rPr>
              <a:t> </a:t>
            </a:r>
            <a:r>
              <a:rPr sz="2000" spc="-25" dirty="0">
                <a:latin typeface="Calibri"/>
                <a:cs typeface="Calibri"/>
              </a:rPr>
              <a:t>key</a:t>
            </a:r>
            <a:r>
              <a:rPr sz="2000" spc="-5" dirty="0">
                <a:latin typeface="Calibri"/>
                <a:cs typeface="Calibri"/>
              </a:rPr>
              <a:t> </a:t>
            </a:r>
            <a:r>
              <a:rPr sz="2000" spc="-15" dirty="0">
                <a:latin typeface="Calibri"/>
                <a:cs typeface="Calibri"/>
              </a:rPr>
              <a:t>for</a:t>
            </a:r>
            <a:r>
              <a:rPr sz="2000" spc="-10" dirty="0">
                <a:latin typeface="Calibri"/>
                <a:cs typeface="Calibri"/>
              </a:rPr>
              <a:t> </a:t>
            </a:r>
            <a:r>
              <a:rPr sz="2000" spc="-5" dirty="0">
                <a:latin typeface="Calibri"/>
                <a:cs typeface="Calibri"/>
              </a:rPr>
              <a:t>encryption</a:t>
            </a:r>
            <a:endParaRPr sz="2000">
              <a:latin typeface="Calibri"/>
              <a:cs typeface="Calibri"/>
            </a:endParaRPr>
          </a:p>
          <a:p>
            <a:pPr marL="788035" indent="-415290">
              <a:lnSpc>
                <a:spcPct val="100000"/>
              </a:lnSpc>
              <a:spcBef>
                <a:spcPts val="265"/>
              </a:spcBef>
              <a:buFont typeface="Arial"/>
              <a:buChar char="•"/>
              <a:tabLst>
                <a:tab pos="788035" algn="l"/>
                <a:tab pos="788670" algn="l"/>
              </a:tabLst>
            </a:pPr>
            <a:r>
              <a:rPr sz="2000" b="1" spc="-5" dirty="0">
                <a:latin typeface="Calibri"/>
                <a:cs typeface="Calibri"/>
              </a:rPr>
              <a:t>Initial</a:t>
            </a:r>
            <a:r>
              <a:rPr sz="2000" b="1" spc="-40" dirty="0">
                <a:latin typeface="Calibri"/>
                <a:cs typeface="Calibri"/>
              </a:rPr>
              <a:t> </a:t>
            </a:r>
            <a:r>
              <a:rPr sz="2000" b="1" spc="-5" dirty="0">
                <a:latin typeface="Calibri"/>
                <a:cs typeface="Calibri"/>
              </a:rPr>
              <a:t>logon </a:t>
            </a:r>
            <a:r>
              <a:rPr sz="2000" b="1" spc="-15" dirty="0">
                <a:latin typeface="Calibri"/>
                <a:cs typeface="Calibri"/>
              </a:rPr>
              <a:t>to</a:t>
            </a:r>
            <a:r>
              <a:rPr sz="2000" b="1" spc="-10" dirty="0">
                <a:latin typeface="Calibri"/>
                <a:cs typeface="Calibri"/>
              </a:rPr>
              <a:t> </a:t>
            </a:r>
            <a:r>
              <a:rPr sz="2000" b="1" dirty="0">
                <a:latin typeface="Calibri"/>
                <a:cs typeface="Calibri"/>
              </a:rPr>
              <a:t>a</a:t>
            </a:r>
            <a:r>
              <a:rPr sz="2000" b="1" spc="-15" dirty="0">
                <a:latin typeface="Calibri"/>
                <a:cs typeface="Calibri"/>
              </a:rPr>
              <a:t> </a:t>
            </a:r>
            <a:r>
              <a:rPr sz="2000" b="1" spc="-10" dirty="0">
                <a:latin typeface="Calibri"/>
                <a:cs typeface="Calibri"/>
              </a:rPr>
              <a:t>workstation</a:t>
            </a:r>
            <a:r>
              <a:rPr sz="2000" b="1" spc="-30" dirty="0">
                <a:latin typeface="Calibri"/>
                <a:cs typeface="Calibri"/>
              </a:rPr>
              <a:t> </a:t>
            </a:r>
            <a:r>
              <a:rPr sz="2000" b="1" dirty="0">
                <a:latin typeface="Calibri"/>
                <a:cs typeface="Calibri"/>
              </a:rPr>
              <a:t>uses</a:t>
            </a:r>
            <a:r>
              <a:rPr sz="2000" b="1" spc="-10" dirty="0">
                <a:latin typeface="Calibri"/>
                <a:cs typeface="Calibri"/>
              </a:rPr>
              <a:t> </a:t>
            </a:r>
            <a:r>
              <a:rPr sz="2000" b="1" dirty="0">
                <a:latin typeface="Calibri"/>
                <a:cs typeface="Calibri"/>
              </a:rPr>
              <a:t>the</a:t>
            </a:r>
            <a:r>
              <a:rPr sz="2000" b="1" spc="-10" dirty="0">
                <a:latin typeface="Calibri"/>
                <a:cs typeface="Calibri"/>
              </a:rPr>
              <a:t> </a:t>
            </a:r>
            <a:r>
              <a:rPr sz="2000" b="1" spc="-5" dirty="0">
                <a:latin typeface="Calibri"/>
                <a:cs typeface="Calibri"/>
              </a:rPr>
              <a:t>AS</a:t>
            </a:r>
            <a:r>
              <a:rPr sz="2000" b="1" dirty="0">
                <a:latin typeface="Calibri"/>
                <a:cs typeface="Calibri"/>
              </a:rPr>
              <a:t> </a:t>
            </a:r>
            <a:r>
              <a:rPr sz="2000" b="1" spc="-15" dirty="0">
                <a:latin typeface="Calibri"/>
                <a:cs typeface="Calibri"/>
              </a:rPr>
              <a:t>exchange</a:t>
            </a:r>
            <a:endParaRPr sz="2000">
              <a:latin typeface="Calibri"/>
              <a:cs typeface="Calibri"/>
            </a:endParaRPr>
          </a:p>
          <a:p>
            <a:pPr marL="1202690" lvl="1" indent="-415290">
              <a:lnSpc>
                <a:spcPct val="100000"/>
              </a:lnSpc>
              <a:spcBef>
                <a:spcPts val="295"/>
              </a:spcBef>
              <a:buFont typeface="Arial"/>
              <a:buChar char="•"/>
              <a:tabLst>
                <a:tab pos="1202690" algn="l"/>
                <a:tab pos="1203325" algn="l"/>
              </a:tabLst>
            </a:pPr>
            <a:r>
              <a:rPr sz="1800" spc="-50" dirty="0">
                <a:latin typeface="Calibri"/>
                <a:cs typeface="Calibri"/>
              </a:rPr>
              <a:t>You</a:t>
            </a:r>
            <a:r>
              <a:rPr sz="1800" dirty="0">
                <a:latin typeface="Calibri"/>
                <a:cs typeface="Calibri"/>
              </a:rPr>
              <a:t> </a:t>
            </a:r>
            <a:r>
              <a:rPr sz="1800" spc="-10" dirty="0">
                <a:latin typeface="Calibri"/>
                <a:cs typeface="Calibri"/>
              </a:rPr>
              <a:t>can</a:t>
            </a:r>
            <a:r>
              <a:rPr sz="1800" spc="15" dirty="0">
                <a:latin typeface="Calibri"/>
                <a:cs typeface="Calibri"/>
              </a:rPr>
              <a:t> </a:t>
            </a:r>
            <a:r>
              <a:rPr sz="1800" spc="-5" dirty="0">
                <a:latin typeface="Calibri"/>
                <a:cs typeface="Calibri"/>
              </a:rPr>
              <a:t>think</a:t>
            </a:r>
            <a:r>
              <a:rPr sz="1800" spc="15" dirty="0">
                <a:latin typeface="Calibri"/>
                <a:cs typeface="Calibri"/>
              </a:rPr>
              <a:t> </a:t>
            </a:r>
            <a:r>
              <a:rPr sz="1800" dirty="0">
                <a:latin typeface="Calibri"/>
                <a:cs typeface="Calibri"/>
              </a:rPr>
              <a:t>AS </a:t>
            </a:r>
            <a:r>
              <a:rPr sz="1800" spc="-10" dirty="0">
                <a:latin typeface="Calibri"/>
                <a:cs typeface="Calibri"/>
              </a:rPr>
              <a:t>exchange</a:t>
            </a:r>
            <a:r>
              <a:rPr sz="1800" spc="-5" dirty="0">
                <a:latin typeface="Calibri"/>
                <a:cs typeface="Calibri"/>
              </a:rPr>
              <a:t> </a:t>
            </a:r>
            <a:r>
              <a:rPr sz="1800" dirty="0">
                <a:latin typeface="Calibri"/>
                <a:cs typeface="Calibri"/>
              </a:rPr>
              <a:t>as</a:t>
            </a:r>
            <a:r>
              <a:rPr sz="1800" spc="5" dirty="0">
                <a:latin typeface="Calibri"/>
                <a:cs typeface="Calibri"/>
              </a:rPr>
              <a:t> </a:t>
            </a:r>
            <a:r>
              <a:rPr sz="1800" spc="-10" dirty="0">
                <a:latin typeface="Calibri"/>
                <a:cs typeface="Calibri"/>
              </a:rPr>
              <a:t>“bootstrap”</a:t>
            </a:r>
            <a:r>
              <a:rPr sz="1800" spc="-5" dirty="0">
                <a:latin typeface="Calibri"/>
                <a:cs typeface="Calibri"/>
              </a:rPr>
              <a:t> </a:t>
            </a:r>
            <a:r>
              <a:rPr sz="1800" spc="-10" dirty="0">
                <a:latin typeface="Calibri"/>
                <a:cs typeface="Calibri"/>
              </a:rPr>
              <a:t>authentication</a:t>
            </a:r>
            <a:endParaRPr sz="1800">
              <a:latin typeface="Calibri"/>
              <a:cs typeface="Calibri"/>
            </a:endParaRPr>
          </a:p>
          <a:p>
            <a:pPr marL="1202690" lvl="1" indent="-415290">
              <a:lnSpc>
                <a:spcPct val="100000"/>
              </a:lnSpc>
              <a:spcBef>
                <a:spcPts val="290"/>
              </a:spcBef>
              <a:buFont typeface="Arial"/>
              <a:buChar char="•"/>
              <a:tabLst>
                <a:tab pos="1202690" algn="l"/>
                <a:tab pos="1203325" algn="l"/>
              </a:tabLst>
            </a:pPr>
            <a:r>
              <a:rPr sz="1800" spc="-5" dirty="0">
                <a:latin typeface="Calibri"/>
                <a:cs typeface="Calibri"/>
              </a:rPr>
              <a:t>Principal</a:t>
            </a:r>
            <a:r>
              <a:rPr sz="1800" spc="20" dirty="0">
                <a:latin typeface="Calibri"/>
                <a:cs typeface="Calibri"/>
              </a:rPr>
              <a:t> </a:t>
            </a:r>
            <a:r>
              <a:rPr sz="1800" dirty="0">
                <a:latin typeface="Calibri"/>
                <a:cs typeface="Calibri"/>
              </a:rPr>
              <a:t>has</a:t>
            </a:r>
            <a:r>
              <a:rPr sz="1800" spc="10" dirty="0">
                <a:latin typeface="Calibri"/>
                <a:cs typeface="Calibri"/>
              </a:rPr>
              <a:t> </a:t>
            </a:r>
            <a:r>
              <a:rPr sz="1800" dirty="0">
                <a:latin typeface="Calibri"/>
                <a:cs typeface="Calibri"/>
              </a:rPr>
              <a:t>no</a:t>
            </a:r>
            <a:r>
              <a:rPr sz="1800" spc="15" dirty="0">
                <a:latin typeface="Calibri"/>
                <a:cs typeface="Calibri"/>
              </a:rPr>
              <a:t> </a:t>
            </a:r>
            <a:r>
              <a:rPr sz="1800" spc="-5" dirty="0">
                <a:latin typeface="Calibri"/>
                <a:cs typeface="Calibri"/>
              </a:rPr>
              <a:t>other</a:t>
            </a:r>
            <a:r>
              <a:rPr sz="1800" spc="5" dirty="0">
                <a:latin typeface="Calibri"/>
                <a:cs typeface="Calibri"/>
              </a:rPr>
              <a:t> </a:t>
            </a:r>
            <a:r>
              <a:rPr sz="1800" spc="-10" dirty="0">
                <a:latin typeface="Calibri"/>
                <a:cs typeface="Calibri"/>
              </a:rPr>
              <a:t>credentials</a:t>
            </a:r>
            <a:r>
              <a:rPr sz="1800" spc="20" dirty="0">
                <a:latin typeface="Calibri"/>
                <a:cs typeface="Calibri"/>
              </a:rPr>
              <a:t> </a:t>
            </a:r>
            <a:r>
              <a:rPr sz="1800" spc="-10" dirty="0">
                <a:latin typeface="Calibri"/>
                <a:cs typeface="Calibri"/>
              </a:rPr>
              <a:t>at</a:t>
            </a:r>
            <a:r>
              <a:rPr sz="1800" dirty="0">
                <a:latin typeface="Calibri"/>
                <a:cs typeface="Calibri"/>
              </a:rPr>
              <a:t> </a:t>
            </a:r>
            <a:r>
              <a:rPr sz="1800" spc="-5" dirty="0">
                <a:latin typeface="Calibri"/>
                <a:cs typeface="Calibri"/>
              </a:rPr>
              <a:t>this</a:t>
            </a:r>
            <a:r>
              <a:rPr sz="1800" spc="5" dirty="0">
                <a:latin typeface="Calibri"/>
                <a:cs typeface="Calibri"/>
              </a:rPr>
              <a:t> </a:t>
            </a:r>
            <a:r>
              <a:rPr sz="1800" spc="-5" dirty="0">
                <a:latin typeface="Calibri"/>
                <a:cs typeface="Calibri"/>
              </a:rPr>
              <a:t>point,</a:t>
            </a:r>
            <a:r>
              <a:rPr sz="1800" spc="10" dirty="0">
                <a:latin typeface="Calibri"/>
                <a:cs typeface="Calibri"/>
              </a:rPr>
              <a:t> </a:t>
            </a:r>
            <a:r>
              <a:rPr sz="1800" dirty="0">
                <a:latin typeface="Calibri"/>
                <a:cs typeface="Calibri"/>
              </a:rPr>
              <a:t>so</a:t>
            </a:r>
            <a:r>
              <a:rPr sz="1800" spc="5" dirty="0">
                <a:latin typeface="Calibri"/>
                <a:cs typeface="Calibri"/>
              </a:rPr>
              <a:t> </a:t>
            </a:r>
            <a:r>
              <a:rPr sz="1800" spc="-5" dirty="0">
                <a:latin typeface="Calibri"/>
                <a:cs typeface="Calibri"/>
              </a:rPr>
              <a:t>they</a:t>
            </a:r>
            <a:r>
              <a:rPr sz="1800" spc="5" dirty="0">
                <a:latin typeface="Calibri"/>
                <a:cs typeface="Calibri"/>
              </a:rPr>
              <a:t> </a:t>
            </a:r>
            <a:r>
              <a:rPr sz="1800" spc="-10" dirty="0">
                <a:latin typeface="Calibri"/>
                <a:cs typeface="Calibri"/>
              </a:rPr>
              <a:t>must</a:t>
            </a:r>
            <a:r>
              <a:rPr sz="1800" spc="-5" dirty="0">
                <a:latin typeface="Calibri"/>
                <a:cs typeface="Calibri"/>
              </a:rPr>
              <a:t> </a:t>
            </a:r>
            <a:r>
              <a:rPr sz="1800" dirty="0">
                <a:latin typeface="Calibri"/>
                <a:cs typeface="Calibri"/>
              </a:rPr>
              <a:t>use</a:t>
            </a:r>
            <a:r>
              <a:rPr sz="1800" spc="10" dirty="0">
                <a:latin typeface="Calibri"/>
                <a:cs typeface="Calibri"/>
              </a:rPr>
              <a:t> </a:t>
            </a:r>
            <a:r>
              <a:rPr sz="1800" spc="-5" dirty="0">
                <a:latin typeface="Calibri"/>
                <a:cs typeface="Calibri"/>
              </a:rPr>
              <a:t>their</a:t>
            </a:r>
            <a:r>
              <a:rPr sz="1800" spc="10" dirty="0">
                <a:latin typeface="Calibri"/>
                <a:cs typeface="Calibri"/>
              </a:rPr>
              <a:t> </a:t>
            </a:r>
            <a:r>
              <a:rPr sz="1800" spc="-10" dirty="0">
                <a:latin typeface="Calibri"/>
                <a:cs typeface="Calibri"/>
              </a:rPr>
              <a:t>secret</a:t>
            </a:r>
            <a:r>
              <a:rPr sz="1800" spc="10" dirty="0">
                <a:latin typeface="Calibri"/>
                <a:cs typeface="Calibri"/>
              </a:rPr>
              <a:t> </a:t>
            </a:r>
            <a:r>
              <a:rPr sz="1800" spc="-25" dirty="0">
                <a:latin typeface="Calibri"/>
                <a:cs typeface="Calibri"/>
              </a:rPr>
              <a:t>key</a:t>
            </a:r>
            <a:r>
              <a:rPr sz="1800" spc="5" dirty="0">
                <a:latin typeface="Calibri"/>
                <a:cs typeface="Calibri"/>
              </a:rPr>
              <a:t> </a:t>
            </a:r>
            <a:r>
              <a:rPr sz="1800" spc="-10" dirty="0">
                <a:latin typeface="Calibri"/>
                <a:cs typeface="Calibri"/>
              </a:rPr>
              <a:t>(password)</a:t>
            </a:r>
            <a:endParaRPr sz="1800">
              <a:latin typeface="Calibri"/>
              <a:cs typeface="Calibri"/>
            </a:endParaRPr>
          </a:p>
          <a:p>
            <a:pPr marL="1708785" lvl="2" indent="-229235">
              <a:lnSpc>
                <a:spcPct val="100000"/>
              </a:lnSpc>
              <a:spcBef>
                <a:spcPts val="275"/>
              </a:spcBef>
              <a:buFont typeface="Arial"/>
              <a:buChar char="•"/>
              <a:tabLst>
                <a:tab pos="1708785" algn="l"/>
                <a:tab pos="1709420" algn="l"/>
              </a:tabLst>
            </a:pPr>
            <a:r>
              <a:rPr sz="1800" spc="-10" dirty="0">
                <a:latin typeface="Calibri"/>
                <a:cs typeface="Calibri"/>
              </a:rPr>
              <a:t>More</a:t>
            </a:r>
            <a:r>
              <a:rPr sz="1800" spc="15" dirty="0">
                <a:latin typeface="Calibri"/>
                <a:cs typeface="Calibri"/>
              </a:rPr>
              <a:t> </a:t>
            </a:r>
            <a:r>
              <a:rPr sz="1800" spc="-5" dirty="0">
                <a:latin typeface="Calibri"/>
                <a:cs typeface="Calibri"/>
              </a:rPr>
              <a:t>on</a:t>
            </a:r>
            <a:r>
              <a:rPr sz="1800" spc="5" dirty="0">
                <a:latin typeface="Calibri"/>
                <a:cs typeface="Calibri"/>
              </a:rPr>
              <a:t> </a:t>
            </a:r>
            <a:r>
              <a:rPr sz="1800" spc="-5" dirty="0">
                <a:latin typeface="Calibri"/>
                <a:cs typeface="Calibri"/>
              </a:rPr>
              <a:t>this:</a:t>
            </a:r>
            <a:r>
              <a:rPr sz="1800" spc="15" dirty="0">
                <a:solidFill>
                  <a:srgbClr val="6FAC46"/>
                </a:solidFill>
                <a:latin typeface="Calibri"/>
                <a:cs typeface="Calibri"/>
              </a:rPr>
              <a:t> </a:t>
            </a:r>
            <a:r>
              <a:rPr sz="1800" u="sng" spc="-15" dirty="0">
                <a:solidFill>
                  <a:srgbClr val="6FAC46"/>
                </a:solidFill>
                <a:uFill>
                  <a:solidFill>
                    <a:srgbClr val="6FAC46"/>
                  </a:solidFill>
                </a:uFill>
                <a:latin typeface="Calibri"/>
                <a:cs typeface="Calibri"/>
                <a:hlinkClick r:id="rId2"/>
              </a:rPr>
              <a:t>https://security.stackexchange.com/a/15855</a:t>
            </a:r>
            <a:endParaRPr sz="1800">
              <a:latin typeface="Calibri"/>
              <a:cs typeface="Calibri"/>
            </a:endParaRPr>
          </a:p>
          <a:p>
            <a:pPr lvl="2">
              <a:lnSpc>
                <a:spcPct val="100000"/>
              </a:lnSpc>
              <a:buFont typeface="Arial"/>
              <a:buChar char="•"/>
            </a:pPr>
            <a:endParaRPr sz="1800">
              <a:latin typeface="Calibri"/>
              <a:cs typeface="Calibri"/>
            </a:endParaRPr>
          </a:p>
          <a:p>
            <a:pPr marL="788035" indent="-415290">
              <a:lnSpc>
                <a:spcPts val="2280"/>
              </a:lnSpc>
              <a:spcBef>
                <a:spcPts val="5"/>
              </a:spcBef>
              <a:buFont typeface="Arial"/>
              <a:buChar char="•"/>
              <a:tabLst>
                <a:tab pos="788035" algn="l"/>
                <a:tab pos="788670" algn="l"/>
              </a:tabLst>
            </a:pPr>
            <a:r>
              <a:rPr sz="2000" spc="-5" dirty="0">
                <a:latin typeface="Calibri"/>
                <a:cs typeface="Calibri"/>
              </a:rPr>
              <a:t>After</a:t>
            </a:r>
            <a:r>
              <a:rPr sz="2000" spc="15" dirty="0">
                <a:latin typeface="Calibri"/>
                <a:cs typeface="Calibri"/>
              </a:rPr>
              <a:t> </a:t>
            </a:r>
            <a:r>
              <a:rPr sz="2000" spc="-5" dirty="0">
                <a:latin typeface="Calibri"/>
                <a:cs typeface="Calibri"/>
              </a:rPr>
              <a:t>successfully</a:t>
            </a:r>
            <a:r>
              <a:rPr sz="2000" spc="30" dirty="0">
                <a:latin typeface="Calibri"/>
                <a:cs typeface="Calibri"/>
              </a:rPr>
              <a:t> </a:t>
            </a:r>
            <a:r>
              <a:rPr sz="2000" spc="-10" dirty="0">
                <a:latin typeface="Calibri"/>
                <a:cs typeface="Calibri"/>
              </a:rPr>
              <a:t>proving </a:t>
            </a:r>
            <a:r>
              <a:rPr sz="2000" spc="-5" dirty="0">
                <a:latin typeface="Calibri"/>
                <a:cs typeface="Calibri"/>
              </a:rPr>
              <a:t>their</a:t>
            </a:r>
            <a:r>
              <a:rPr sz="2000" spc="15" dirty="0">
                <a:latin typeface="Calibri"/>
                <a:cs typeface="Calibri"/>
              </a:rPr>
              <a:t> </a:t>
            </a:r>
            <a:r>
              <a:rPr sz="2000" spc="-20" dirty="0">
                <a:latin typeface="Calibri"/>
                <a:cs typeface="Calibri"/>
              </a:rPr>
              <a:t>identity,</a:t>
            </a:r>
            <a:r>
              <a:rPr sz="2000" spc="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principal</a:t>
            </a:r>
            <a:r>
              <a:rPr sz="2000" spc="5" dirty="0">
                <a:latin typeface="Calibri"/>
                <a:cs typeface="Calibri"/>
              </a:rPr>
              <a:t> </a:t>
            </a:r>
            <a:r>
              <a:rPr sz="2000" spc="-5" dirty="0">
                <a:latin typeface="Calibri"/>
                <a:cs typeface="Calibri"/>
              </a:rPr>
              <a:t>is</a:t>
            </a:r>
            <a:r>
              <a:rPr sz="2000" spc="5" dirty="0">
                <a:latin typeface="Calibri"/>
                <a:cs typeface="Calibri"/>
              </a:rPr>
              <a:t> </a:t>
            </a:r>
            <a:r>
              <a:rPr sz="2000" spc="-5" dirty="0">
                <a:latin typeface="Calibri"/>
                <a:cs typeface="Calibri"/>
              </a:rPr>
              <a:t>issued</a:t>
            </a:r>
            <a:r>
              <a:rPr sz="2000" spc="25" dirty="0">
                <a:latin typeface="Calibri"/>
                <a:cs typeface="Calibri"/>
              </a:rPr>
              <a:t> </a:t>
            </a:r>
            <a:r>
              <a:rPr sz="2000" dirty="0">
                <a:latin typeface="Calibri"/>
                <a:cs typeface="Calibri"/>
              </a:rPr>
              <a:t>a</a:t>
            </a:r>
            <a:r>
              <a:rPr sz="2000" spc="25" dirty="0">
                <a:latin typeface="Calibri"/>
                <a:cs typeface="Calibri"/>
              </a:rPr>
              <a:t> </a:t>
            </a:r>
            <a:r>
              <a:rPr sz="2000" b="1" spc="-15" dirty="0">
                <a:latin typeface="Calibri"/>
                <a:cs typeface="Calibri"/>
              </a:rPr>
              <a:t>Ticket Granting</a:t>
            </a:r>
            <a:r>
              <a:rPr sz="2000" b="1" spc="10" dirty="0">
                <a:latin typeface="Calibri"/>
                <a:cs typeface="Calibri"/>
              </a:rPr>
              <a:t> </a:t>
            </a:r>
            <a:r>
              <a:rPr sz="2000" b="1" spc="-15" dirty="0">
                <a:latin typeface="Calibri"/>
                <a:cs typeface="Calibri"/>
              </a:rPr>
              <a:t>Ticket</a:t>
            </a:r>
            <a:endParaRPr sz="2000">
              <a:latin typeface="Calibri"/>
              <a:cs typeface="Calibri"/>
            </a:endParaRPr>
          </a:p>
          <a:p>
            <a:pPr marL="788035">
              <a:lnSpc>
                <a:spcPts val="2280"/>
              </a:lnSpc>
            </a:pPr>
            <a:r>
              <a:rPr sz="2000" spc="-20" dirty="0">
                <a:latin typeface="Calibri"/>
                <a:cs typeface="Calibri"/>
              </a:rPr>
              <a:t>(TGT)</a:t>
            </a:r>
            <a:r>
              <a:rPr sz="2000" spc="-5" dirty="0">
                <a:latin typeface="Calibri"/>
                <a:cs typeface="Calibri"/>
              </a:rPr>
              <a:t> by</a:t>
            </a:r>
            <a:r>
              <a:rPr sz="2000" spc="-25" dirty="0">
                <a:latin typeface="Calibri"/>
                <a:cs typeface="Calibri"/>
              </a:rPr>
              <a:t> </a:t>
            </a:r>
            <a:r>
              <a:rPr sz="2000" dirty="0">
                <a:latin typeface="Calibri"/>
                <a:cs typeface="Calibri"/>
              </a:rPr>
              <a:t>the</a:t>
            </a:r>
            <a:r>
              <a:rPr sz="2000" spc="-30" dirty="0">
                <a:latin typeface="Calibri"/>
                <a:cs typeface="Calibri"/>
              </a:rPr>
              <a:t> </a:t>
            </a:r>
            <a:r>
              <a:rPr sz="2000" dirty="0">
                <a:latin typeface="Calibri"/>
                <a:cs typeface="Calibri"/>
              </a:rPr>
              <a:t>KDC</a:t>
            </a:r>
            <a:endParaRPr sz="2000">
              <a:latin typeface="Calibri"/>
              <a:cs typeface="Calibri"/>
            </a:endParaRPr>
          </a:p>
          <a:p>
            <a:pPr marL="1202690" lvl="1" indent="-415290">
              <a:lnSpc>
                <a:spcPct val="100000"/>
              </a:lnSpc>
              <a:spcBef>
                <a:spcPts val="295"/>
              </a:spcBef>
              <a:buFont typeface="Arial"/>
              <a:buChar char="•"/>
              <a:tabLst>
                <a:tab pos="1202690" algn="l"/>
                <a:tab pos="1203325" algn="l"/>
              </a:tabLst>
            </a:pPr>
            <a:r>
              <a:rPr sz="1800" spc="-5" dirty="0">
                <a:latin typeface="Calibri"/>
                <a:cs typeface="Calibri"/>
              </a:rPr>
              <a:t>Principal</a:t>
            </a:r>
            <a:r>
              <a:rPr sz="1800" spc="20" dirty="0">
                <a:latin typeface="Calibri"/>
                <a:cs typeface="Calibri"/>
              </a:rPr>
              <a:t> </a:t>
            </a:r>
            <a:r>
              <a:rPr sz="1800" spc="-10" dirty="0">
                <a:latin typeface="Calibri"/>
                <a:cs typeface="Calibri"/>
              </a:rPr>
              <a:t>can</a:t>
            </a:r>
            <a:r>
              <a:rPr sz="1800" spc="15" dirty="0">
                <a:latin typeface="Calibri"/>
                <a:cs typeface="Calibri"/>
              </a:rPr>
              <a:t> </a:t>
            </a:r>
            <a:r>
              <a:rPr sz="1800" spc="-5" dirty="0">
                <a:latin typeface="Calibri"/>
                <a:cs typeface="Calibri"/>
              </a:rPr>
              <a:t>now</a:t>
            </a:r>
            <a:r>
              <a:rPr sz="1800" spc="20" dirty="0">
                <a:latin typeface="Calibri"/>
                <a:cs typeface="Calibri"/>
              </a:rPr>
              <a:t> </a:t>
            </a:r>
            <a:r>
              <a:rPr sz="1800" b="1" dirty="0">
                <a:latin typeface="Calibri"/>
                <a:cs typeface="Calibri"/>
              </a:rPr>
              <a:t>use</a:t>
            </a:r>
            <a:r>
              <a:rPr sz="1800" b="1" spc="-15" dirty="0">
                <a:latin typeface="Calibri"/>
                <a:cs typeface="Calibri"/>
              </a:rPr>
              <a:t> </a:t>
            </a:r>
            <a:r>
              <a:rPr sz="1800" b="1" dirty="0">
                <a:latin typeface="Calibri"/>
                <a:cs typeface="Calibri"/>
              </a:rPr>
              <a:t>this</a:t>
            </a:r>
            <a:r>
              <a:rPr sz="1800" b="1" spc="-25" dirty="0">
                <a:latin typeface="Calibri"/>
                <a:cs typeface="Calibri"/>
              </a:rPr>
              <a:t> TGT</a:t>
            </a:r>
            <a:r>
              <a:rPr sz="1800" b="1" spc="-5" dirty="0">
                <a:latin typeface="Calibri"/>
                <a:cs typeface="Calibri"/>
              </a:rPr>
              <a:t> </a:t>
            </a:r>
            <a:r>
              <a:rPr sz="1800" spc="-5" dirty="0">
                <a:latin typeface="Calibri"/>
                <a:cs typeface="Calibri"/>
              </a:rPr>
              <a:t>in</a:t>
            </a:r>
            <a:r>
              <a:rPr sz="1800" spc="15" dirty="0">
                <a:latin typeface="Calibri"/>
                <a:cs typeface="Calibri"/>
              </a:rPr>
              <a:t> </a:t>
            </a:r>
            <a:r>
              <a:rPr sz="1800" spc="-5" dirty="0">
                <a:latin typeface="Calibri"/>
                <a:cs typeface="Calibri"/>
              </a:rPr>
              <a:t>other</a:t>
            </a:r>
            <a:r>
              <a:rPr sz="1800" spc="10" dirty="0">
                <a:latin typeface="Calibri"/>
                <a:cs typeface="Calibri"/>
              </a:rPr>
              <a:t> </a:t>
            </a:r>
            <a:r>
              <a:rPr sz="1800" b="1" spc="-15" dirty="0">
                <a:latin typeface="Calibri"/>
                <a:cs typeface="Calibri"/>
              </a:rPr>
              <a:t>exchanges</a:t>
            </a:r>
            <a:r>
              <a:rPr sz="1800" b="1" spc="-10" dirty="0">
                <a:latin typeface="Calibri"/>
                <a:cs typeface="Calibri"/>
              </a:rPr>
              <a:t> to</a:t>
            </a:r>
            <a:r>
              <a:rPr sz="1800" b="1" spc="-30" dirty="0">
                <a:latin typeface="Calibri"/>
                <a:cs typeface="Calibri"/>
              </a:rPr>
              <a:t> </a:t>
            </a:r>
            <a:r>
              <a:rPr sz="1800" b="1" spc="-10" dirty="0">
                <a:latin typeface="Calibri"/>
                <a:cs typeface="Calibri"/>
              </a:rPr>
              <a:t>prove</a:t>
            </a:r>
            <a:r>
              <a:rPr sz="1800" b="1" spc="-25" dirty="0">
                <a:latin typeface="Calibri"/>
                <a:cs typeface="Calibri"/>
              </a:rPr>
              <a:t> </a:t>
            </a:r>
            <a:r>
              <a:rPr sz="1800" b="1" dirty="0">
                <a:latin typeface="Calibri"/>
                <a:cs typeface="Calibri"/>
              </a:rPr>
              <a:t>its</a:t>
            </a:r>
            <a:r>
              <a:rPr sz="1800" b="1" spc="-10" dirty="0">
                <a:latin typeface="Calibri"/>
                <a:cs typeface="Calibri"/>
              </a:rPr>
              <a:t> </a:t>
            </a:r>
            <a:r>
              <a:rPr sz="1800" b="1" spc="-5" dirty="0">
                <a:latin typeface="Calibri"/>
                <a:cs typeface="Calibri"/>
              </a:rPr>
              <a:t>identity</a:t>
            </a:r>
            <a:r>
              <a:rPr sz="1800" spc="-5" dirty="0">
                <a:latin typeface="Calibri"/>
                <a:cs typeface="Calibri"/>
              </a:rPr>
              <a:t>:</a:t>
            </a:r>
            <a:endParaRPr sz="1800">
              <a:latin typeface="Calibri"/>
              <a:cs typeface="Calibri"/>
            </a:endParaRPr>
          </a:p>
          <a:p>
            <a:pPr marL="1708785" lvl="2" indent="-229235">
              <a:lnSpc>
                <a:spcPct val="100000"/>
              </a:lnSpc>
              <a:spcBef>
                <a:spcPts val="275"/>
              </a:spcBef>
              <a:buFont typeface="Arial"/>
              <a:buChar char="•"/>
              <a:tabLst>
                <a:tab pos="1708785" algn="l"/>
                <a:tab pos="1709420" algn="l"/>
              </a:tabLst>
            </a:pPr>
            <a:r>
              <a:rPr sz="1800" spc="-10" dirty="0">
                <a:latin typeface="Calibri"/>
                <a:cs typeface="Calibri"/>
              </a:rPr>
              <a:t>Later</a:t>
            </a:r>
            <a:r>
              <a:rPr sz="1800" dirty="0">
                <a:latin typeface="Calibri"/>
                <a:cs typeface="Calibri"/>
              </a:rPr>
              <a:t> </a:t>
            </a:r>
            <a:r>
              <a:rPr sz="1800" spc="-5" dirty="0">
                <a:latin typeface="Calibri"/>
                <a:cs typeface="Calibri"/>
              </a:rPr>
              <a:t>on,</a:t>
            </a:r>
            <a:r>
              <a:rPr sz="1800" spc="5"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principal</a:t>
            </a:r>
            <a:r>
              <a:rPr sz="1800" spc="15" dirty="0">
                <a:latin typeface="Calibri"/>
                <a:cs typeface="Calibri"/>
              </a:rPr>
              <a:t> </a:t>
            </a:r>
            <a:r>
              <a:rPr sz="1800" spc="-15" dirty="0">
                <a:latin typeface="Calibri"/>
                <a:cs typeface="Calibri"/>
              </a:rPr>
              <a:t>may</a:t>
            </a:r>
            <a:r>
              <a:rPr sz="1800" dirty="0">
                <a:latin typeface="Calibri"/>
                <a:cs typeface="Calibri"/>
              </a:rPr>
              <a:t> </a:t>
            </a:r>
            <a:r>
              <a:rPr sz="1800" spc="-10" dirty="0">
                <a:latin typeface="Calibri"/>
                <a:cs typeface="Calibri"/>
              </a:rPr>
              <a:t>want</a:t>
            </a:r>
            <a:r>
              <a:rPr sz="1800" spc="5" dirty="0">
                <a:latin typeface="Calibri"/>
                <a:cs typeface="Calibri"/>
              </a:rPr>
              <a:t> </a:t>
            </a:r>
            <a:r>
              <a:rPr sz="1800" spc="-10" dirty="0">
                <a:latin typeface="Calibri"/>
                <a:cs typeface="Calibri"/>
              </a:rPr>
              <a:t>to</a:t>
            </a:r>
            <a:r>
              <a:rPr sz="1800" dirty="0">
                <a:latin typeface="Calibri"/>
                <a:cs typeface="Calibri"/>
              </a:rPr>
              <a:t> </a:t>
            </a:r>
            <a:r>
              <a:rPr sz="1800" b="1" dirty="0">
                <a:latin typeface="Calibri"/>
                <a:cs typeface="Calibri"/>
              </a:rPr>
              <a:t>access</a:t>
            </a:r>
            <a:r>
              <a:rPr sz="1800" b="1" spc="-40" dirty="0">
                <a:latin typeface="Calibri"/>
                <a:cs typeface="Calibri"/>
              </a:rPr>
              <a:t> </a:t>
            </a:r>
            <a:r>
              <a:rPr sz="1800" b="1" dirty="0">
                <a:latin typeface="Calibri"/>
                <a:cs typeface="Calibri"/>
              </a:rPr>
              <a:t>a </a:t>
            </a:r>
            <a:r>
              <a:rPr sz="1800" b="1" spc="-5" dirty="0">
                <a:latin typeface="Calibri"/>
                <a:cs typeface="Calibri"/>
              </a:rPr>
              <a:t>file </a:t>
            </a:r>
            <a:r>
              <a:rPr sz="1800" b="1" spc="-10" dirty="0">
                <a:latin typeface="Calibri"/>
                <a:cs typeface="Calibri"/>
              </a:rPr>
              <a:t>share</a:t>
            </a:r>
            <a:endParaRPr sz="1800">
              <a:latin typeface="Calibri"/>
              <a:cs typeface="Calibri"/>
            </a:endParaRPr>
          </a:p>
          <a:p>
            <a:pPr marL="1708785" lvl="2" indent="-229235">
              <a:lnSpc>
                <a:spcPct val="100000"/>
              </a:lnSpc>
              <a:spcBef>
                <a:spcPts val="285"/>
              </a:spcBef>
              <a:buFont typeface="Arial"/>
              <a:buChar char="•"/>
              <a:tabLst>
                <a:tab pos="1708785" algn="l"/>
                <a:tab pos="1709420" algn="l"/>
              </a:tabLst>
            </a:pPr>
            <a:r>
              <a:rPr sz="1800" spc="-5" dirty="0">
                <a:latin typeface="Calibri"/>
                <a:cs typeface="Calibri"/>
              </a:rPr>
              <a:t>Principal</a:t>
            </a:r>
            <a:r>
              <a:rPr sz="1800" spc="15" dirty="0">
                <a:latin typeface="Calibri"/>
                <a:cs typeface="Calibri"/>
              </a:rPr>
              <a:t> </a:t>
            </a:r>
            <a:r>
              <a:rPr sz="1800" dirty="0">
                <a:latin typeface="Calibri"/>
                <a:cs typeface="Calibri"/>
              </a:rPr>
              <a:t>has</a:t>
            </a:r>
            <a:r>
              <a:rPr sz="1800" spc="5" dirty="0">
                <a:latin typeface="Calibri"/>
                <a:cs typeface="Calibri"/>
              </a:rPr>
              <a:t> </a:t>
            </a:r>
            <a:r>
              <a:rPr sz="1800" spc="-10" dirty="0">
                <a:latin typeface="Calibri"/>
                <a:cs typeface="Calibri"/>
              </a:rPr>
              <a:t>to</a:t>
            </a:r>
            <a:r>
              <a:rPr sz="1800" dirty="0">
                <a:latin typeface="Calibri"/>
                <a:cs typeface="Calibri"/>
              </a:rPr>
              <a:t> ask</a:t>
            </a:r>
            <a:r>
              <a:rPr sz="1800" spc="-5" dirty="0">
                <a:latin typeface="Calibri"/>
                <a:cs typeface="Calibri"/>
              </a:rPr>
              <a:t> the</a:t>
            </a:r>
            <a:r>
              <a:rPr sz="1800" spc="10" dirty="0">
                <a:latin typeface="Calibri"/>
                <a:cs typeface="Calibri"/>
              </a:rPr>
              <a:t> </a:t>
            </a:r>
            <a:r>
              <a:rPr sz="1800" spc="-20" dirty="0">
                <a:latin typeface="Calibri"/>
                <a:cs typeface="Calibri"/>
              </a:rPr>
              <a:t>TGS</a:t>
            </a:r>
            <a:r>
              <a:rPr sz="1800" dirty="0">
                <a:latin typeface="Calibri"/>
                <a:cs typeface="Calibri"/>
              </a:rPr>
              <a:t> </a:t>
            </a:r>
            <a:r>
              <a:rPr sz="1800" spc="-5" dirty="0">
                <a:latin typeface="Calibri"/>
                <a:cs typeface="Calibri"/>
              </a:rPr>
              <a:t>in</a:t>
            </a:r>
            <a:r>
              <a:rPr sz="1800" spc="2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next </a:t>
            </a:r>
            <a:r>
              <a:rPr sz="1800" spc="-10" dirty="0">
                <a:latin typeface="Calibri"/>
                <a:cs typeface="Calibri"/>
              </a:rPr>
              <a:t>exchange</a:t>
            </a:r>
            <a:r>
              <a:rPr sz="1800" spc="10" dirty="0">
                <a:latin typeface="Calibri"/>
                <a:cs typeface="Calibri"/>
              </a:rPr>
              <a:t> </a:t>
            </a:r>
            <a:r>
              <a:rPr sz="1800" spc="-15" dirty="0">
                <a:latin typeface="Calibri"/>
                <a:cs typeface="Calibri"/>
              </a:rPr>
              <a:t>for</a:t>
            </a:r>
            <a:r>
              <a:rPr sz="1800" spc="-5" dirty="0">
                <a:latin typeface="Calibri"/>
                <a:cs typeface="Calibri"/>
              </a:rPr>
              <a:t> </a:t>
            </a:r>
            <a:r>
              <a:rPr sz="1800" dirty="0">
                <a:latin typeface="Calibri"/>
                <a:cs typeface="Calibri"/>
              </a:rPr>
              <a:t>a</a:t>
            </a:r>
            <a:r>
              <a:rPr sz="1800" spc="15" dirty="0">
                <a:latin typeface="Calibri"/>
                <a:cs typeface="Calibri"/>
              </a:rPr>
              <a:t> </a:t>
            </a:r>
            <a:r>
              <a:rPr sz="1800" spc="-20" dirty="0">
                <a:latin typeface="Calibri"/>
                <a:cs typeface="Calibri"/>
              </a:rPr>
              <a:t>ticket</a:t>
            </a:r>
            <a:r>
              <a:rPr sz="1800" spc="10" dirty="0">
                <a:latin typeface="Calibri"/>
                <a:cs typeface="Calibri"/>
              </a:rPr>
              <a:t> </a:t>
            </a:r>
            <a:r>
              <a:rPr sz="1800" spc="-5" dirty="0">
                <a:latin typeface="Calibri"/>
                <a:cs typeface="Calibri"/>
              </a:rPr>
              <a:t>specific</a:t>
            </a:r>
            <a:r>
              <a:rPr sz="1800" spc="2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file</a:t>
            </a:r>
            <a:r>
              <a:rPr sz="1800" spc="20" dirty="0">
                <a:latin typeface="Calibri"/>
                <a:cs typeface="Calibri"/>
              </a:rPr>
              <a:t> </a:t>
            </a:r>
            <a:r>
              <a:rPr sz="1800" spc="-10" dirty="0">
                <a:latin typeface="Calibri"/>
                <a:cs typeface="Calibri"/>
              </a:rPr>
              <a:t>share</a:t>
            </a:r>
            <a:endParaRPr sz="1800">
              <a:latin typeface="Calibri"/>
              <a:cs typeface="Calibri"/>
            </a:endParaRPr>
          </a:p>
          <a:p>
            <a:pPr marL="1708785" lvl="2" indent="-229235">
              <a:lnSpc>
                <a:spcPct val="100000"/>
              </a:lnSpc>
              <a:spcBef>
                <a:spcPts val="290"/>
              </a:spcBef>
              <a:buFont typeface="Arial"/>
              <a:buChar char="•"/>
              <a:tabLst>
                <a:tab pos="1708785" algn="l"/>
                <a:tab pos="1709420" algn="l"/>
              </a:tabLst>
            </a:pPr>
            <a:r>
              <a:rPr sz="1800" spc="-5" dirty="0">
                <a:latin typeface="Calibri"/>
                <a:cs typeface="Calibri"/>
              </a:rPr>
              <a:t>Principal</a:t>
            </a:r>
            <a:r>
              <a:rPr sz="1800" spc="25" dirty="0">
                <a:latin typeface="Calibri"/>
                <a:cs typeface="Calibri"/>
              </a:rPr>
              <a:t> </a:t>
            </a:r>
            <a:r>
              <a:rPr sz="1800" spc="-10" dirty="0">
                <a:latin typeface="Calibri"/>
                <a:cs typeface="Calibri"/>
              </a:rPr>
              <a:t>provides</a:t>
            </a:r>
            <a:r>
              <a:rPr sz="1800" spc="20" dirty="0">
                <a:latin typeface="Calibri"/>
                <a:cs typeface="Calibri"/>
              </a:rPr>
              <a:t> </a:t>
            </a:r>
            <a:r>
              <a:rPr sz="1800" spc="-20" dirty="0">
                <a:latin typeface="Calibri"/>
                <a:cs typeface="Calibri"/>
              </a:rPr>
              <a:t>TGT</a:t>
            </a:r>
            <a:r>
              <a:rPr sz="1800" spc="5"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a:t>
            </a:r>
            <a:r>
              <a:rPr sz="1800" spc="10" dirty="0">
                <a:latin typeface="Calibri"/>
                <a:cs typeface="Calibri"/>
              </a:rPr>
              <a:t> </a:t>
            </a:r>
            <a:r>
              <a:rPr sz="1800" spc="-20" dirty="0">
                <a:latin typeface="Calibri"/>
                <a:cs typeface="Calibri"/>
              </a:rPr>
              <a:t>TGS</a:t>
            </a:r>
            <a:r>
              <a:rPr sz="1800" spc="10" dirty="0">
                <a:latin typeface="Calibri"/>
                <a:cs typeface="Calibri"/>
              </a:rPr>
              <a:t> </a:t>
            </a:r>
            <a:r>
              <a:rPr sz="1800" spc="-5" dirty="0">
                <a:latin typeface="Calibri"/>
                <a:cs typeface="Calibri"/>
              </a:rPr>
              <a:t>when</a:t>
            </a:r>
            <a:r>
              <a:rPr sz="1800" spc="20" dirty="0">
                <a:latin typeface="Calibri"/>
                <a:cs typeface="Calibri"/>
              </a:rPr>
              <a:t> </a:t>
            </a:r>
            <a:r>
              <a:rPr sz="1800" spc="-5" dirty="0">
                <a:latin typeface="Calibri"/>
                <a:cs typeface="Calibri"/>
              </a:rPr>
              <a:t>asking </a:t>
            </a:r>
            <a:r>
              <a:rPr sz="1800" spc="-15" dirty="0">
                <a:latin typeface="Calibri"/>
                <a:cs typeface="Calibri"/>
              </a:rPr>
              <a:t>for</a:t>
            </a:r>
            <a:r>
              <a:rPr sz="1800" spc="10" dirty="0">
                <a:latin typeface="Calibri"/>
                <a:cs typeface="Calibri"/>
              </a:rPr>
              <a:t> </a:t>
            </a:r>
            <a:r>
              <a:rPr sz="1800" spc="-5" dirty="0">
                <a:latin typeface="Calibri"/>
                <a:cs typeface="Calibri"/>
              </a:rPr>
              <a:t>the</a:t>
            </a:r>
            <a:r>
              <a:rPr sz="1800" spc="10" dirty="0">
                <a:latin typeface="Calibri"/>
                <a:cs typeface="Calibri"/>
              </a:rPr>
              <a:t> </a:t>
            </a:r>
            <a:r>
              <a:rPr sz="1800" spc="-20" dirty="0">
                <a:latin typeface="Calibri"/>
                <a:cs typeface="Calibri"/>
              </a:rPr>
              <a:t>ticket</a:t>
            </a:r>
            <a:r>
              <a:rPr sz="1800" spc="25" dirty="0">
                <a:latin typeface="Calibri"/>
                <a:cs typeface="Calibri"/>
              </a:rPr>
              <a:t> </a:t>
            </a:r>
            <a:r>
              <a:rPr sz="1800" spc="-10" dirty="0">
                <a:latin typeface="Calibri"/>
                <a:cs typeface="Calibri"/>
              </a:rPr>
              <a:t>to</a:t>
            </a:r>
            <a:r>
              <a:rPr sz="1800" spc="5" dirty="0">
                <a:latin typeface="Calibri"/>
                <a:cs typeface="Calibri"/>
              </a:rPr>
              <a:t> </a:t>
            </a:r>
            <a:r>
              <a:rPr sz="1800" spc="-15" dirty="0">
                <a:latin typeface="Calibri"/>
                <a:cs typeface="Calibri"/>
              </a:rPr>
              <a:t>prove</a:t>
            </a:r>
            <a:r>
              <a:rPr sz="1800" spc="15" dirty="0">
                <a:latin typeface="Calibri"/>
                <a:cs typeface="Calibri"/>
              </a:rPr>
              <a:t> </a:t>
            </a:r>
            <a:r>
              <a:rPr sz="1800" spc="-5" dirty="0">
                <a:latin typeface="Calibri"/>
                <a:cs typeface="Calibri"/>
              </a:rPr>
              <a:t>their</a:t>
            </a:r>
            <a:r>
              <a:rPr sz="1800" spc="10" dirty="0">
                <a:latin typeface="Calibri"/>
                <a:cs typeface="Calibri"/>
              </a:rPr>
              <a:t> </a:t>
            </a:r>
            <a:r>
              <a:rPr sz="1800" spc="-5" dirty="0">
                <a:latin typeface="Calibri"/>
                <a:cs typeface="Calibri"/>
              </a:rPr>
              <a:t>identity</a:t>
            </a:r>
            <a:endParaRPr sz="1800">
              <a:latin typeface="Calibri"/>
              <a:cs typeface="Calibri"/>
            </a:endParaRPr>
          </a:p>
        </p:txBody>
      </p:sp>
      <p:sp>
        <p:nvSpPr>
          <p:cNvPr id="8" name="Footer Placeholder 7">
            <a:extLst>
              <a:ext uri="{FF2B5EF4-FFF2-40B4-BE49-F238E27FC236}">
                <a16:creationId xmlns:a16="http://schemas.microsoft.com/office/drawing/2014/main" id="{35045752-8365-4581-8E87-AEADE4729DEB}"/>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733" y="397097"/>
            <a:ext cx="9193530" cy="696595"/>
          </a:xfrm>
          <a:prstGeom prst="rect">
            <a:avLst/>
          </a:prstGeom>
        </p:spPr>
        <p:txBody>
          <a:bodyPr vert="horz" wrap="square" lIns="0" tIns="13335" rIns="0" bIns="0" rtlCol="0">
            <a:spAutoFit/>
          </a:bodyPr>
          <a:lstStyle/>
          <a:p>
            <a:pPr marL="12700">
              <a:lnSpc>
                <a:spcPct val="100000"/>
              </a:lnSpc>
              <a:spcBef>
                <a:spcPts val="105"/>
              </a:spcBef>
            </a:pPr>
            <a:r>
              <a:rPr dirty="0"/>
              <a:t>#1:</a:t>
            </a:r>
            <a:r>
              <a:rPr spc="-30" dirty="0"/>
              <a:t> </a:t>
            </a:r>
            <a:r>
              <a:rPr spc="-10" dirty="0"/>
              <a:t>Authentication </a:t>
            </a:r>
            <a:r>
              <a:rPr spc="5" dirty="0"/>
              <a:t>Service</a:t>
            </a:r>
            <a:r>
              <a:rPr spc="-10" dirty="0"/>
              <a:t> </a:t>
            </a:r>
            <a:r>
              <a:rPr dirty="0"/>
              <a:t>(AS)</a:t>
            </a:r>
            <a:r>
              <a:rPr spc="-30" dirty="0"/>
              <a:t> </a:t>
            </a:r>
            <a:r>
              <a:rPr spc="-20" dirty="0"/>
              <a:t>Exchange</a:t>
            </a:r>
          </a:p>
        </p:txBody>
      </p:sp>
      <p:sp>
        <p:nvSpPr>
          <p:cNvPr id="3" name="object 3"/>
          <p:cNvSpPr txBox="1"/>
          <p:nvPr/>
        </p:nvSpPr>
        <p:spPr>
          <a:xfrm>
            <a:off x="1640109" y="1468036"/>
            <a:ext cx="8061325" cy="4656455"/>
          </a:xfrm>
          <a:prstGeom prst="rect">
            <a:avLst/>
          </a:prstGeom>
        </p:spPr>
        <p:txBody>
          <a:bodyPr vert="horz" wrap="square" lIns="0" tIns="54610" rIns="0" bIns="0" rtlCol="0">
            <a:spAutoFit/>
          </a:bodyPr>
          <a:lstStyle/>
          <a:p>
            <a:pPr marL="426720" indent="-414655">
              <a:lnSpc>
                <a:spcPct val="100000"/>
              </a:lnSpc>
              <a:spcBef>
                <a:spcPts val="430"/>
              </a:spcBef>
              <a:buFont typeface="Arial"/>
              <a:buChar char="•"/>
              <a:tabLst>
                <a:tab pos="426720" algn="l"/>
                <a:tab pos="427355" algn="l"/>
              </a:tabLst>
            </a:pPr>
            <a:r>
              <a:rPr sz="2000" spc="-40" dirty="0">
                <a:latin typeface="Calibri"/>
                <a:cs typeface="Calibri"/>
              </a:rPr>
              <a:t>Two</a:t>
            </a:r>
            <a:r>
              <a:rPr sz="2000" spc="-10" dirty="0">
                <a:latin typeface="Calibri"/>
                <a:cs typeface="Calibri"/>
              </a:rPr>
              <a:t> </a:t>
            </a:r>
            <a:r>
              <a:rPr sz="2000" spc="-5" dirty="0">
                <a:latin typeface="Calibri"/>
                <a:cs typeface="Calibri"/>
              </a:rPr>
              <a:t>message</a:t>
            </a:r>
            <a:r>
              <a:rPr sz="2000" spc="10" dirty="0">
                <a:latin typeface="Calibri"/>
                <a:cs typeface="Calibri"/>
              </a:rPr>
              <a:t> </a:t>
            </a:r>
            <a:r>
              <a:rPr sz="2000" dirty="0">
                <a:latin typeface="Calibri"/>
                <a:cs typeface="Calibri"/>
              </a:rPr>
              <a:t>types</a:t>
            </a:r>
            <a:r>
              <a:rPr sz="2000" spc="-10" dirty="0">
                <a:latin typeface="Calibri"/>
                <a:cs typeface="Calibri"/>
              </a:rPr>
              <a:t> are</a:t>
            </a:r>
            <a:r>
              <a:rPr sz="2000" spc="10" dirty="0">
                <a:latin typeface="Calibri"/>
                <a:cs typeface="Calibri"/>
              </a:rPr>
              <a:t> </a:t>
            </a:r>
            <a:r>
              <a:rPr sz="2000" spc="-15" dirty="0">
                <a:latin typeface="Calibri"/>
                <a:cs typeface="Calibri"/>
              </a:rPr>
              <a:t>involved</a:t>
            </a:r>
            <a:r>
              <a:rPr sz="2000" spc="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the</a:t>
            </a:r>
            <a:r>
              <a:rPr sz="2000" spc="-15" dirty="0">
                <a:latin typeface="Calibri"/>
                <a:cs typeface="Calibri"/>
              </a:rPr>
              <a:t> </a:t>
            </a:r>
            <a:r>
              <a:rPr sz="2000" dirty="0">
                <a:latin typeface="Calibri"/>
                <a:cs typeface="Calibri"/>
              </a:rPr>
              <a:t>AS</a:t>
            </a:r>
            <a:r>
              <a:rPr sz="2000" spc="10" dirty="0">
                <a:latin typeface="Calibri"/>
                <a:cs typeface="Calibri"/>
              </a:rPr>
              <a:t> </a:t>
            </a:r>
            <a:r>
              <a:rPr sz="2000" spc="-15" dirty="0">
                <a:latin typeface="Calibri"/>
                <a:cs typeface="Calibri"/>
              </a:rPr>
              <a:t>exchange:</a:t>
            </a:r>
            <a:endParaRPr sz="2000">
              <a:latin typeface="Calibri"/>
              <a:cs typeface="Calibri"/>
            </a:endParaRPr>
          </a:p>
          <a:p>
            <a:pPr marL="890269" lvl="1" indent="-229235">
              <a:lnSpc>
                <a:spcPct val="100000"/>
              </a:lnSpc>
              <a:spcBef>
                <a:spcPts val="295"/>
              </a:spcBef>
              <a:buFont typeface="Arial"/>
              <a:buChar char="•"/>
              <a:tabLst>
                <a:tab pos="890269" algn="l"/>
                <a:tab pos="890905" algn="l"/>
              </a:tabLst>
            </a:pPr>
            <a:r>
              <a:rPr sz="1800" spc="-5" dirty="0">
                <a:latin typeface="Calibri"/>
                <a:cs typeface="Calibri"/>
              </a:rPr>
              <a:t>KRB_AS_REQ</a:t>
            </a:r>
            <a:r>
              <a:rPr sz="1800" spc="-20" dirty="0">
                <a:latin typeface="Calibri"/>
                <a:cs typeface="Calibri"/>
              </a:rPr>
              <a:t> </a:t>
            </a:r>
            <a:r>
              <a:rPr sz="1800" spc="-5" dirty="0">
                <a:latin typeface="Calibri"/>
                <a:cs typeface="Calibri"/>
              </a:rPr>
              <a:t>(</a:t>
            </a:r>
            <a:r>
              <a:rPr sz="1800" b="1" spc="-5" dirty="0">
                <a:latin typeface="Calibri"/>
                <a:cs typeface="Calibri"/>
              </a:rPr>
              <a:t>Principal</a:t>
            </a:r>
            <a:r>
              <a:rPr sz="1800" b="1" spc="-30" dirty="0">
                <a:latin typeface="Calibri"/>
                <a:cs typeface="Calibri"/>
              </a:rPr>
              <a:t> </a:t>
            </a:r>
            <a:r>
              <a:rPr sz="1800" b="1" dirty="0">
                <a:latin typeface="Calibri"/>
                <a:cs typeface="Calibri"/>
              </a:rPr>
              <a:t>→</a:t>
            </a:r>
            <a:r>
              <a:rPr sz="1800" b="1" spc="-10" dirty="0">
                <a:latin typeface="Calibri"/>
                <a:cs typeface="Calibri"/>
              </a:rPr>
              <a:t> </a:t>
            </a:r>
            <a:r>
              <a:rPr sz="1800" b="1" spc="-5" dirty="0">
                <a:latin typeface="Calibri"/>
                <a:cs typeface="Calibri"/>
              </a:rPr>
              <a:t>KDC</a:t>
            </a:r>
            <a:r>
              <a:rPr sz="1800" spc="-5" dirty="0">
                <a:latin typeface="Calibri"/>
                <a:cs typeface="Calibri"/>
              </a:rPr>
              <a:t>)</a:t>
            </a:r>
            <a:endParaRPr sz="1800">
              <a:latin typeface="Calibri"/>
              <a:cs typeface="Calibri"/>
            </a:endParaRPr>
          </a:p>
          <a:p>
            <a:pPr marL="1347470" lvl="2" indent="-229235">
              <a:lnSpc>
                <a:spcPct val="100000"/>
              </a:lnSpc>
              <a:spcBef>
                <a:spcPts val="290"/>
              </a:spcBef>
              <a:buFont typeface="Arial"/>
              <a:buChar char="•"/>
              <a:tabLst>
                <a:tab pos="1347470" algn="l"/>
                <a:tab pos="1348105" algn="l"/>
              </a:tabLst>
            </a:pPr>
            <a:r>
              <a:rPr sz="1800" spc="-5" dirty="0">
                <a:latin typeface="Calibri"/>
                <a:cs typeface="Calibri"/>
              </a:rPr>
              <a:t>Principal's</a:t>
            </a:r>
            <a:r>
              <a:rPr sz="1800" spc="10" dirty="0">
                <a:latin typeface="Calibri"/>
                <a:cs typeface="Calibri"/>
              </a:rPr>
              <a:t> </a:t>
            </a:r>
            <a:r>
              <a:rPr sz="1800" spc="-15" dirty="0">
                <a:latin typeface="Calibri"/>
                <a:cs typeface="Calibri"/>
              </a:rPr>
              <a:t>“claimed”</a:t>
            </a:r>
            <a:r>
              <a:rPr sz="1800" dirty="0">
                <a:latin typeface="Calibri"/>
                <a:cs typeface="Calibri"/>
              </a:rPr>
              <a:t> </a:t>
            </a:r>
            <a:r>
              <a:rPr sz="1800" spc="-5" dirty="0">
                <a:latin typeface="Calibri"/>
                <a:cs typeface="Calibri"/>
              </a:rPr>
              <a:t>identity</a:t>
            </a:r>
            <a:r>
              <a:rPr sz="1800" spc="-10" dirty="0">
                <a:latin typeface="Calibri"/>
                <a:cs typeface="Calibri"/>
              </a:rPr>
              <a:t> </a:t>
            </a:r>
            <a:r>
              <a:rPr sz="1800" spc="-5" dirty="0">
                <a:latin typeface="Calibri"/>
                <a:cs typeface="Calibri"/>
              </a:rPr>
              <a:t>(plain)</a:t>
            </a:r>
            <a:endParaRPr sz="1800">
              <a:latin typeface="Calibri"/>
              <a:cs typeface="Calibri"/>
            </a:endParaRPr>
          </a:p>
          <a:p>
            <a:pPr marL="1347470" lvl="2" indent="-229235">
              <a:lnSpc>
                <a:spcPct val="100000"/>
              </a:lnSpc>
              <a:spcBef>
                <a:spcPts val="275"/>
              </a:spcBef>
              <a:buFont typeface="Arial"/>
              <a:buChar char="•"/>
              <a:tabLst>
                <a:tab pos="1347470" algn="l"/>
                <a:tab pos="1348105" algn="l"/>
              </a:tabLst>
            </a:pPr>
            <a:r>
              <a:rPr sz="1800" spc="-10" dirty="0">
                <a:latin typeface="Calibri"/>
                <a:cs typeface="Calibri"/>
              </a:rPr>
              <a:t>Realm</a:t>
            </a:r>
            <a:r>
              <a:rPr sz="1800" spc="-25" dirty="0">
                <a:latin typeface="Calibri"/>
                <a:cs typeface="Calibri"/>
              </a:rPr>
              <a:t> </a:t>
            </a:r>
            <a:r>
              <a:rPr sz="1800" spc="-5" dirty="0">
                <a:latin typeface="Calibri"/>
                <a:cs typeface="Calibri"/>
              </a:rPr>
              <a:t>(plain)</a:t>
            </a:r>
            <a:endParaRPr sz="1800">
              <a:latin typeface="Calibri"/>
              <a:cs typeface="Calibri"/>
            </a:endParaRPr>
          </a:p>
          <a:p>
            <a:pPr marL="1347470" lvl="2" indent="-229235">
              <a:lnSpc>
                <a:spcPct val="100000"/>
              </a:lnSpc>
              <a:spcBef>
                <a:spcPts val="290"/>
              </a:spcBef>
              <a:buFont typeface="Arial"/>
              <a:buChar char="•"/>
              <a:tabLst>
                <a:tab pos="1347470" algn="l"/>
                <a:tab pos="1348105" algn="l"/>
              </a:tabLst>
            </a:pPr>
            <a:r>
              <a:rPr sz="1800" spc="-5" dirty="0">
                <a:latin typeface="Calibri"/>
                <a:cs typeface="Calibri"/>
              </a:rPr>
              <a:t>Server</a:t>
            </a:r>
            <a:r>
              <a:rPr sz="1800" spc="-10" dirty="0">
                <a:latin typeface="Calibri"/>
                <a:cs typeface="Calibri"/>
              </a:rPr>
              <a:t> to</a:t>
            </a:r>
            <a:r>
              <a:rPr sz="1800" spc="-5" dirty="0">
                <a:latin typeface="Calibri"/>
                <a:cs typeface="Calibri"/>
              </a:rPr>
              <a:t> </a:t>
            </a:r>
            <a:r>
              <a:rPr sz="1800" spc="-10" dirty="0">
                <a:latin typeface="Calibri"/>
                <a:cs typeface="Calibri"/>
              </a:rPr>
              <a:t>authenticate</a:t>
            </a:r>
            <a:r>
              <a:rPr sz="1800" spc="10" dirty="0">
                <a:latin typeface="Calibri"/>
                <a:cs typeface="Calibri"/>
              </a:rPr>
              <a:t> </a:t>
            </a:r>
            <a:r>
              <a:rPr sz="1800" spc="-5" dirty="0">
                <a:latin typeface="Calibri"/>
                <a:cs typeface="Calibri"/>
              </a:rPr>
              <a:t>with</a:t>
            </a:r>
            <a:r>
              <a:rPr sz="1800" spc="10" dirty="0">
                <a:latin typeface="Calibri"/>
                <a:cs typeface="Calibri"/>
              </a:rPr>
              <a:t> </a:t>
            </a:r>
            <a:r>
              <a:rPr sz="1800" spc="-5" dirty="0">
                <a:latin typeface="Calibri"/>
                <a:cs typeface="Calibri"/>
              </a:rPr>
              <a:t>(plain)</a:t>
            </a:r>
            <a:endParaRPr sz="1800">
              <a:latin typeface="Calibri"/>
              <a:cs typeface="Calibri"/>
            </a:endParaRPr>
          </a:p>
          <a:p>
            <a:pPr marL="1347470" lvl="2" indent="-229235">
              <a:lnSpc>
                <a:spcPct val="100000"/>
              </a:lnSpc>
              <a:spcBef>
                <a:spcPts val="285"/>
              </a:spcBef>
              <a:buFont typeface="Arial"/>
              <a:buChar char="•"/>
              <a:tabLst>
                <a:tab pos="1347470" algn="l"/>
                <a:tab pos="1348105" algn="l"/>
              </a:tabLst>
            </a:pPr>
            <a:r>
              <a:rPr sz="1800" spc="-5" dirty="0">
                <a:latin typeface="Calibri"/>
                <a:cs typeface="Calibri"/>
              </a:rPr>
              <a:t>Optional</a:t>
            </a:r>
            <a:r>
              <a:rPr sz="1800" spc="-10" dirty="0">
                <a:latin typeface="Calibri"/>
                <a:cs typeface="Calibri"/>
              </a:rPr>
              <a:t> </a:t>
            </a:r>
            <a:r>
              <a:rPr sz="1800" spc="-5" dirty="0">
                <a:latin typeface="Calibri"/>
                <a:cs typeface="Calibri"/>
              </a:rPr>
              <a:t>flags/fields</a:t>
            </a:r>
            <a:endParaRPr sz="1800">
              <a:latin typeface="Calibri"/>
              <a:cs typeface="Calibri"/>
            </a:endParaRPr>
          </a:p>
          <a:p>
            <a:pPr lvl="2">
              <a:lnSpc>
                <a:spcPct val="100000"/>
              </a:lnSpc>
              <a:spcBef>
                <a:spcPts val="25"/>
              </a:spcBef>
              <a:buFont typeface="Arial"/>
              <a:buChar char="•"/>
            </a:pPr>
            <a:endParaRPr sz="1800">
              <a:latin typeface="Calibri"/>
              <a:cs typeface="Calibri"/>
            </a:endParaRPr>
          </a:p>
          <a:p>
            <a:pPr marL="890269" lvl="1" indent="-229235">
              <a:lnSpc>
                <a:spcPct val="100000"/>
              </a:lnSpc>
              <a:buFont typeface="Arial"/>
              <a:buChar char="•"/>
              <a:tabLst>
                <a:tab pos="890269" algn="l"/>
                <a:tab pos="890905" algn="l"/>
              </a:tabLst>
            </a:pPr>
            <a:r>
              <a:rPr sz="1800" spc="-5" dirty="0">
                <a:latin typeface="Calibri"/>
                <a:cs typeface="Calibri"/>
              </a:rPr>
              <a:t>KRB_AS_REP</a:t>
            </a:r>
            <a:r>
              <a:rPr sz="1800" spc="-30" dirty="0">
                <a:latin typeface="Calibri"/>
                <a:cs typeface="Calibri"/>
              </a:rPr>
              <a:t> </a:t>
            </a:r>
            <a:r>
              <a:rPr sz="1800" spc="-5" dirty="0">
                <a:latin typeface="Calibri"/>
                <a:cs typeface="Calibri"/>
              </a:rPr>
              <a:t>(</a:t>
            </a:r>
            <a:r>
              <a:rPr sz="1800" b="1" spc="-5" dirty="0">
                <a:latin typeface="Calibri"/>
                <a:cs typeface="Calibri"/>
              </a:rPr>
              <a:t>Principal</a:t>
            </a:r>
            <a:r>
              <a:rPr sz="1800" b="1" spc="-25" dirty="0">
                <a:latin typeface="Calibri"/>
                <a:cs typeface="Calibri"/>
              </a:rPr>
              <a:t> </a:t>
            </a:r>
            <a:r>
              <a:rPr sz="1800" b="1" dirty="0">
                <a:latin typeface="Calibri"/>
                <a:cs typeface="Calibri"/>
              </a:rPr>
              <a:t>←</a:t>
            </a:r>
            <a:r>
              <a:rPr sz="1800" b="1" spc="-5" dirty="0">
                <a:latin typeface="Calibri"/>
                <a:cs typeface="Calibri"/>
              </a:rPr>
              <a:t> KDC</a:t>
            </a:r>
            <a:r>
              <a:rPr sz="1800" spc="-5" dirty="0">
                <a:latin typeface="Calibri"/>
                <a:cs typeface="Calibri"/>
              </a:rPr>
              <a:t>)</a:t>
            </a:r>
            <a:endParaRPr sz="1800">
              <a:latin typeface="Calibri"/>
              <a:cs typeface="Calibri"/>
            </a:endParaRPr>
          </a:p>
          <a:p>
            <a:pPr marL="1347470" lvl="2" indent="-229235">
              <a:lnSpc>
                <a:spcPct val="100000"/>
              </a:lnSpc>
              <a:spcBef>
                <a:spcPts val="290"/>
              </a:spcBef>
              <a:buFont typeface="Arial"/>
              <a:buChar char="•"/>
              <a:tabLst>
                <a:tab pos="1347470" algn="l"/>
                <a:tab pos="1348105" algn="l"/>
              </a:tabLst>
            </a:pPr>
            <a:r>
              <a:rPr sz="1800" spc="-10" dirty="0">
                <a:latin typeface="Calibri"/>
                <a:cs typeface="Calibri"/>
              </a:rPr>
              <a:t>Realm</a:t>
            </a:r>
            <a:r>
              <a:rPr sz="1800" spc="-25" dirty="0">
                <a:latin typeface="Calibri"/>
                <a:cs typeface="Calibri"/>
              </a:rPr>
              <a:t> </a:t>
            </a:r>
            <a:r>
              <a:rPr sz="1800" spc="-5" dirty="0">
                <a:latin typeface="Calibri"/>
                <a:cs typeface="Calibri"/>
              </a:rPr>
              <a:t>(plain)</a:t>
            </a:r>
            <a:endParaRPr sz="1800">
              <a:latin typeface="Calibri"/>
              <a:cs typeface="Calibri"/>
            </a:endParaRPr>
          </a:p>
          <a:p>
            <a:pPr marL="1347470" lvl="2" indent="-229235">
              <a:lnSpc>
                <a:spcPct val="100000"/>
              </a:lnSpc>
              <a:spcBef>
                <a:spcPts val="285"/>
              </a:spcBef>
              <a:buFont typeface="Arial"/>
              <a:buChar char="•"/>
              <a:tabLst>
                <a:tab pos="1347470" algn="l"/>
                <a:tab pos="1348105" algn="l"/>
              </a:tabLst>
            </a:pPr>
            <a:r>
              <a:rPr sz="1800" spc="-5" dirty="0">
                <a:latin typeface="Calibri"/>
                <a:cs typeface="Calibri"/>
              </a:rPr>
              <a:t>Principal</a:t>
            </a:r>
            <a:r>
              <a:rPr sz="1800" spc="-15" dirty="0">
                <a:latin typeface="Calibri"/>
                <a:cs typeface="Calibri"/>
              </a:rPr>
              <a:t> </a:t>
            </a:r>
            <a:r>
              <a:rPr sz="1800" spc="-5" dirty="0">
                <a:latin typeface="Calibri"/>
                <a:cs typeface="Calibri"/>
              </a:rPr>
              <a:t>(plain)</a:t>
            </a:r>
            <a:endParaRPr sz="1800">
              <a:latin typeface="Calibri"/>
              <a:cs typeface="Calibri"/>
            </a:endParaRPr>
          </a:p>
          <a:p>
            <a:pPr marL="1347470" lvl="2" indent="-229235">
              <a:lnSpc>
                <a:spcPct val="100000"/>
              </a:lnSpc>
              <a:spcBef>
                <a:spcPts val="275"/>
              </a:spcBef>
              <a:buFont typeface="Arial"/>
              <a:buChar char="•"/>
              <a:tabLst>
                <a:tab pos="1347470" algn="l"/>
                <a:tab pos="1348105" algn="l"/>
              </a:tabLst>
            </a:pPr>
            <a:r>
              <a:rPr sz="1800" spc="-20" dirty="0">
                <a:latin typeface="Calibri"/>
                <a:cs typeface="Calibri"/>
              </a:rPr>
              <a:t>Ticket</a:t>
            </a:r>
            <a:r>
              <a:rPr sz="1800" spc="-5" dirty="0">
                <a:latin typeface="Calibri"/>
                <a:cs typeface="Calibri"/>
              </a:rPr>
              <a:t> </a:t>
            </a:r>
            <a:r>
              <a:rPr sz="1800" dirty="0">
                <a:latin typeface="Calibri"/>
                <a:cs typeface="Calibri"/>
              </a:rPr>
              <a:t>–</a:t>
            </a:r>
            <a:r>
              <a:rPr sz="1800" spc="10" dirty="0">
                <a:latin typeface="Calibri"/>
                <a:cs typeface="Calibri"/>
              </a:rPr>
              <a:t> </a:t>
            </a:r>
            <a:r>
              <a:rPr sz="1800" spc="-10" dirty="0">
                <a:latin typeface="Calibri"/>
                <a:cs typeface="Calibri"/>
              </a:rPr>
              <a:t>plaintext</a:t>
            </a:r>
            <a:r>
              <a:rPr sz="1800" spc="5" dirty="0">
                <a:latin typeface="Calibri"/>
                <a:cs typeface="Calibri"/>
              </a:rPr>
              <a:t> </a:t>
            </a:r>
            <a:r>
              <a:rPr sz="1800" spc="-5" dirty="0">
                <a:latin typeface="Calibri"/>
                <a:cs typeface="Calibri"/>
              </a:rPr>
              <a:t>part</a:t>
            </a:r>
            <a:r>
              <a:rPr sz="1800" spc="-15" dirty="0">
                <a:latin typeface="Calibri"/>
                <a:cs typeface="Calibri"/>
              </a:rPr>
              <a:t> </a:t>
            </a:r>
            <a:r>
              <a:rPr sz="1800" spc="-5" dirty="0">
                <a:latin typeface="Calibri"/>
                <a:cs typeface="Calibri"/>
              </a:rPr>
              <a:t>(plain)</a:t>
            </a:r>
            <a:endParaRPr sz="1800">
              <a:latin typeface="Calibri"/>
              <a:cs typeface="Calibri"/>
            </a:endParaRPr>
          </a:p>
          <a:p>
            <a:pPr marL="1804670" lvl="3" indent="-229235">
              <a:lnSpc>
                <a:spcPct val="100000"/>
              </a:lnSpc>
              <a:spcBef>
                <a:spcPts val="290"/>
              </a:spcBef>
              <a:buFont typeface="Arial"/>
              <a:buChar char="•"/>
              <a:tabLst>
                <a:tab pos="1804670" algn="l"/>
                <a:tab pos="1805305" algn="l"/>
              </a:tabLst>
            </a:pPr>
            <a:r>
              <a:rPr sz="1800" spc="-10" dirty="0">
                <a:latin typeface="Calibri"/>
                <a:cs typeface="Calibri"/>
              </a:rPr>
              <a:t>Realm,</a:t>
            </a:r>
            <a:r>
              <a:rPr sz="1800" spc="10" dirty="0">
                <a:latin typeface="Calibri"/>
                <a:cs typeface="Calibri"/>
              </a:rPr>
              <a:t> </a:t>
            </a:r>
            <a:r>
              <a:rPr sz="1800" dirty="0">
                <a:latin typeface="Calibri"/>
                <a:cs typeface="Calibri"/>
              </a:rPr>
              <a:t>name</a:t>
            </a:r>
            <a:r>
              <a:rPr sz="1800" spc="5" dirty="0">
                <a:latin typeface="Calibri"/>
                <a:cs typeface="Calibri"/>
              </a:rPr>
              <a:t> </a:t>
            </a:r>
            <a:r>
              <a:rPr sz="1800" spc="-5" dirty="0">
                <a:latin typeface="Calibri"/>
                <a:cs typeface="Calibri"/>
              </a:rPr>
              <a:t>of server the</a:t>
            </a:r>
            <a:r>
              <a:rPr sz="1800" dirty="0">
                <a:latin typeface="Calibri"/>
                <a:cs typeface="Calibri"/>
              </a:rPr>
              <a:t> </a:t>
            </a:r>
            <a:r>
              <a:rPr sz="1800" spc="-20" dirty="0">
                <a:latin typeface="Calibri"/>
                <a:cs typeface="Calibri"/>
              </a:rPr>
              <a:t>ticket</a:t>
            </a:r>
            <a:r>
              <a:rPr sz="1800" spc="15" dirty="0">
                <a:latin typeface="Calibri"/>
                <a:cs typeface="Calibri"/>
              </a:rPr>
              <a:t> </a:t>
            </a:r>
            <a:r>
              <a:rPr sz="1800" spc="-5" dirty="0">
                <a:latin typeface="Calibri"/>
                <a:cs typeface="Calibri"/>
              </a:rPr>
              <a:t>is</a:t>
            </a:r>
            <a:r>
              <a:rPr sz="1800" dirty="0">
                <a:latin typeface="Calibri"/>
                <a:cs typeface="Calibri"/>
              </a:rPr>
              <a:t> </a:t>
            </a:r>
            <a:r>
              <a:rPr sz="1800" spc="-15" dirty="0">
                <a:latin typeface="Calibri"/>
                <a:cs typeface="Calibri"/>
              </a:rPr>
              <a:t>for</a:t>
            </a:r>
            <a:endParaRPr sz="1800">
              <a:latin typeface="Calibri"/>
              <a:cs typeface="Calibri"/>
            </a:endParaRPr>
          </a:p>
          <a:p>
            <a:pPr marL="1347470" lvl="2" indent="-229235">
              <a:lnSpc>
                <a:spcPct val="100000"/>
              </a:lnSpc>
              <a:spcBef>
                <a:spcPts val="290"/>
              </a:spcBef>
              <a:buFont typeface="Arial"/>
              <a:buChar char="•"/>
              <a:tabLst>
                <a:tab pos="1347470" algn="l"/>
                <a:tab pos="1348105" algn="l"/>
              </a:tabLst>
            </a:pPr>
            <a:r>
              <a:rPr sz="1800" spc="-20" dirty="0">
                <a:latin typeface="Calibri"/>
                <a:cs typeface="Calibri"/>
              </a:rPr>
              <a:t>Ticket</a:t>
            </a:r>
            <a:r>
              <a:rPr sz="1800" spc="5" dirty="0">
                <a:latin typeface="Calibri"/>
                <a:cs typeface="Calibri"/>
              </a:rPr>
              <a:t> </a:t>
            </a:r>
            <a:r>
              <a:rPr sz="1800" dirty="0">
                <a:latin typeface="Calibri"/>
                <a:cs typeface="Calibri"/>
              </a:rPr>
              <a:t>–</a:t>
            </a:r>
            <a:r>
              <a:rPr sz="1800" spc="20" dirty="0">
                <a:latin typeface="Calibri"/>
                <a:cs typeface="Calibri"/>
              </a:rPr>
              <a:t> </a:t>
            </a:r>
            <a:r>
              <a:rPr sz="1800" spc="-5" dirty="0">
                <a:latin typeface="Calibri"/>
                <a:cs typeface="Calibri"/>
              </a:rPr>
              <a:t>encrypted</a:t>
            </a:r>
            <a:r>
              <a:rPr sz="1800" spc="15" dirty="0">
                <a:latin typeface="Calibri"/>
                <a:cs typeface="Calibri"/>
              </a:rPr>
              <a:t> </a:t>
            </a:r>
            <a:r>
              <a:rPr sz="1800" spc="-5" dirty="0">
                <a:latin typeface="Calibri"/>
                <a:cs typeface="Calibri"/>
              </a:rPr>
              <a:t>part</a:t>
            </a:r>
            <a:r>
              <a:rPr sz="1800" spc="10" dirty="0">
                <a:latin typeface="Calibri"/>
                <a:cs typeface="Calibri"/>
              </a:rPr>
              <a:t> </a:t>
            </a:r>
            <a:r>
              <a:rPr sz="1800" spc="-5" dirty="0">
                <a:latin typeface="Calibri"/>
                <a:cs typeface="Calibri"/>
              </a:rPr>
              <a:t>(</a:t>
            </a:r>
            <a:r>
              <a:rPr sz="1800" b="1" spc="-5" dirty="0">
                <a:latin typeface="Calibri"/>
                <a:cs typeface="Calibri"/>
              </a:rPr>
              <a:t>encrypted</a:t>
            </a:r>
            <a:r>
              <a:rPr sz="1800" b="1" spc="-40" dirty="0">
                <a:latin typeface="Calibri"/>
                <a:cs typeface="Calibri"/>
              </a:rPr>
              <a:t> </a:t>
            </a:r>
            <a:r>
              <a:rPr sz="1800" b="1" dirty="0">
                <a:latin typeface="Calibri"/>
                <a:cs typeface="Calibri"/>
              </a:rPr>
              <a:t>with </a:t>
            </a:r>
            <a:r>
              <a:rPr sz="1800" b="1" spc="-5" dirty="0">
                <a:latin typeface="Calibri"/>
                <a:cs typeface="Calibri"/>
              </a:rPr>
              <a:t>principal's</a:t>
            </a:r>
            <a:r>
              <a:rPr sz="1800" b="1" spc="-10" dirty="0">
                <a:latin typeface="Calibri"/>
                <a:cs typeface="Calibri"/>
              </a:rPr>
              <a:t> </a:t>
            </a:r>
            <a:r>
              <a:rPr sz="1800" b="1" spc="-5" dirty="0">
                <a:latin typeface="Calibri"/>
                <a:cs typeface="Calibri"/>
              </a:rPr>
              <a:t>long</a:t>
            </a:r>
            <a:r>
              <a:rPr sz="1800" b="1" spc="-35" dirty="0">
                <a:latin typeface="Calibri"/>
                <a:cs typeface="Calibri"/>
              </a:rPr>
              <a:t> </a:t>
            </a:r>
            <a:r>
              <a:rPr sz="1800" b="1" spc="-10" dirty="0">
                <a:latin typeface="Calibri"/>
                <a:cs typeface="Calibri"/>
              </a:rPr>
              <a:t>term</a:t>
            </a:r>
            <a:r>
              <a:rPr sz="1800" b="1" dirty="0">
                <a:latin typeface="Calibri"/>
                <a:cs typeface="Calibri"/>
              </a:rPr>
              <a:t> </a:t>
            </a:r>
            <a:r>
              <a:rPr sz="1800" b="1" spc="-20" dirty="0">
                <a:latin typeface="Calibri"/>
                <a:cs typeface="Calibri"/>
              </a:rPr>
              <a:t>key</a:t>
            </a:r>
            <a:r>
              <a:rPr sz="1800" spc="-20" dirty="0">
                <a:latin typeface="Calibri"/>
                <a:cs typeface="Calibri"/>
              </a:rPr>
              <a:t>)</a:t>
            </a:r>
            <a:endParaRPr sz="1800">
              <a:latin typeface="Calibri"/>
              <a:cs typeface="Calibri"/>
            </a:endParaRPr>
          </a:p>
          <a:p>
            <a:pPr marL="1804670" lvl="3" indent="-229235">
              <a:lnSpc>
                <a:spcPct val="100000"/>
              </a:lnSpc>
              <a:spcBef>
                <a:spcPts val="275"/>
              </a:spcBef>
              <a:buFont typeface="Arial"/>
              <a:buChar char="•"/>
              <a:tabLst>
                <a:tab pos="1804670" algn="l"/>
                <a:tab pos="1805305" algn="l"/>
              </a:tabLst>
            </a:pPr>
            <a:r>
              <a:rPr sz="1800" b="1" spc="-5" dirty="0">
                <a:latin typeface="Calibri"/>
                <a:cs typeface="Calibri"/>
              </a:rPr>
              <a:t>Session </a:t>
            </a:r>
            <a:r>
              <a:rPr sz="1800" b="1" spc="-20" dirty="0">
                <a:latin typeface="Calibri"/>
                <a:cs typeface="Calibri"/>
              </a:rPr>
              <a:t>key</a:t>
            </a:r>
            <a:r>
              <a:rPr sz="1800" spc="-20" dirty="0">
                <a:latin typeface="Calibri"/>
                <a:cs typeface="Calibri"/>
              </a:rPr>
              <a:t>,</a:t>
            </a:r>
            <a:r>
              <a:rPr sz="1800" spc="-25" dirty="0">
                <a:latin typeface="Calibri"/>
                <a:cs typeface="Calibri"/>
              </a:rPr>
              <a:t> </a:t>
            </a:r>
            <a:r>
              <a:rPr sz="1800" spc="-10" dirty="0">
                <a:latin typeface="Calibri"/>
                <a:cs typeface="Calibri"/>
              </a:rPr>
              <a:t>realm,</a:t>
            </a:r>
            <a:r>
              <a:rPr sz="1800" spc="10" dirty="0">
                <a:latin typeface="Calibri"/>
                <a:cs typeface="Calibri"/>
              </a:rPr>
              <a:t> </a:t>
            </a:r>
            <a:r>
              <a:rPr sz="1800" spc="-5" dirty="0">
                <a:latin typeface="Calibri"/>
                <a:cs typeface="Calibri"/>
              </a:rPr>
              <a:t>principal,</a:t>
            </a:r>
            <a:r>
              <a:rPr sz="1800" spc="35" dirty="0">
                <a:latin typeface="Calibri"/>
                <a:cs typeface="Calibri"/>
              </a:rPr>
              <a:t> </a:t>
            </a:r>
            <a:r>
              <a:rPr sz="1800" spc="-15" dirty="0">
                <a:latin typeface="Calibri"/>
                <a:cs typeface="Calibri"/>
              </a:rPr>
              <a:t>start/expiration</a:t>
            </a:r>
            <a:r>
              <a:rPr sz="1800" spc="15" dirty="0">
                <a:latin typeface="Calibri"/>
                <a:cs typeface="Calibri"/>
              </a:rPr>
              <a:t> </a:t>
            </a:r>
            <a:r>
              <a:rPr sz="1800" spc="-5" dirty="0">
                <a:latin typeface="Calibri"/>
                <a:cs typeface="Calibri"/>
              </a:rPr>
              <a:t>times,</a:t>
            </a:r>
            <a:r>
              <a:rPr sz="1800" dirty="0">
                <a:latin typeface="Calibri"/>
                <a:cs typeface="Calibri"/>
              </a:rPr>
              <a:t> …</a:t>
            </a:r>
            <a:endParaRPr sz="1800">
              <a:latin typeface="Calibri"/>
              <a:cs typeface="Calibri"/>
            </a:endParaRPr>
          </a:p>
          <a:p>
            <a:pPr marL="1804670" lvl="3" indent="-229235">
              <a:lnSpc>
                <a:spcPct val="100000"/>
              </a:lnSpc>
              <a:spcBef>
                <a:spcPts val="285"/>
              </a:spcBef>
              <a:buFont typeface="Arial"/>
              <a:buChar char="•"/>
              <a:tabLst>
                <a:tab pos="1804670" algn="l"/>
                <a:tab pos="1805305" algn="l"/>
              </a:tabLst>
            </a:pPr>
            <a:r>
              <a:rPr sz="1800" b="1" spc="-5" dirty="0">
                <a:latin typeface="Calibri"/>
                <a:cs typeface="Calibri"/>
              </a:rPr>
              <a:t>Session</a:t>
            </a:r>
            <a:r>
              <a:rPr sz="1800" b="1" dirty="0">
                <a:latin typeface="Calibri"/>
                <a:cs typeface="Calibri"/>
              </a:rPr>
              <a:t> </a:t>
            </a:r>
            <a:r>
              <a:rPr sz="1800" b="1" spc="-25" dirty="0">
                <a:latin typeface="Calibri"/>
                <a:cs typeface="Calibri"/>
              </a:rPr>
              <a:t>key</a:t>
            </a:r>
            <a:r>
              <a:rPr sz="1800" b="1" spc="-30" dirty="0">
                <a:latin typeface="Calibri"/>
                <a:cs typeface="Calibri"/>
              </a:rPr>
              <a:t> </a:t>
            </a:r>
            <a:r>
              <a:rPr sz="1800" spc="-5" dirty="0">
                <a:latin typeface="Calibri"/>
                <a:cs typeface="Calibri"/>
              </a:rPr>
              <a:t>is</a:t>
            </a:r>
            <a:r>
              <a:rPr sz="1800" spc="20" dirty="0">
                <a:latin typeface="Calibri"/>
                <a:cs typeface="Calibri"/>
              </a:rPr>
              <a:t> </a:t>
            </a:r>
            <a:r>
              <a:rPr sz="1800" dirty="0">
                <a:latin typeface="Calibri"/>
                <a:cs typeface="Calibri"/>
              </a:rPr>
              <a:t>used</a:t>
            </a:r>
            <a:r>
              <a:rPr sz="1800" spc="5" dirty="0">
                <a:latin typeface="Calibri"/>
                <a:cs typeface="Calibri"/>
              </a:rPr>
              <a:t> </a:t>
            </a:r>
            <a:r>
              <a:rPr sz="1800" spc="-10" dirty="0">
                <a:latin typeface="Calibri"/>
                <a:cs typeface="Calibri"/>
              </a:rPr>
              <a:t>to</a:t>
            </a:r>
            <a:r>
              <a:rPr sz="1800" spc="5" dirty="0">
                <a:latin typeface="Calibri"/>
                <a:cs typeface="Calibri"/>
              </a:rPr>
              <a:t> </a:t>
            </a:r>
            <a:r>
              <a:rPr sz="1800" spc="-10" dirty="0">
                <a:latin typeface="Calibri"/>
                <a:cs typeface="Calibri"/>
              </a:rPr>
              <a:t>secure</a:t>
            </a:r>
            <a:r>
              <a:rPr sz="1800" spc="10" dirty="0">
                <a:latin typeface="Calibri"/>
                <a:cs typeface="Calibri"/>
              </a:rPr>
              <a:t> </a:t>
            </a:r>
            <a:r>
              <a:rPr sz="1800" spc="-5" dirty="0">
                <a:latin typeface="Calibri"/>
                <a:cs typeface="Calibri"/>
              </a:rPr>
              <a:t>further</a:t>
            </a:r>
            <a:r>
              <a:rPr sz="1800" spc="10" dirty="0">
                <a:latin typeface="Calibri"/>
                <a:cs typeface="Calibri"/>
              </a:rPr>
              <a:t> </a:t>
            </a:r>
            <a:r>
              <a:rPr sz="1800" spc="-10" dirty="0">
                <a:latin typeface="Calibri"/>
                <a:cs typeface="Calibri"/>
              </a:rPr>
              <a:t>communications</a:t>
            </a:r>
            <a:r>
              <a:rPr sz="1800" spc="20" dirty="0">
                <a:latin typeface="Calibri"/>
                <a:cs typeface="Calibri"/>
              </a:rPr>
              <a:t> </a:t>
            </a:r>
            <a:r>
              <a:rPr sz="1800" spc="-5" dirty="0">
                <a:latin typeface="Calibri"/>
                <a:cs typeface="Calibri"/>
              </a:rPr>
              <a:t>with</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KDC</a:t>
            </a:r>
            <a:endParaRPr sz="1800">
              <a:latin typeface="Calibri"/>
              <a:cs typeface="Calibri"/>
            </a:endParaRPr>
          </a:p>
        </p:txBody>
      </p:sp>
      <p:sp>
        <p:nvSpPr>
          <p:cNvPr id="8" name="Footer Placeholder 7">
            <a:extLst>
              <a:ext uri="{FF2B5EF4-FFF2-40B4-BE49-F238E27FC236}">
                <a16:creationId xmlns:a16="http://schemas.microsoft.com/office/drawing/2014/main" id="{DF4998F2-2B87-47A4-9D76-F418E46095BA}"/>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90" dirty="0"/>
              <a:t>K</a:t>
            </a:r>
            <a:r>
              <a:rPr spc="-5" dirty="0"/>
              <a:t>e</a:t>
            </a:r>
            <a:r>
              <a:rPr dirty="0"/>
              <a:t>rb</a:t>
            </a:r>
            <a:r>
              <a:rPr spc="-5" dirty="0"/>
              <a:t>e</a:t>
            </a:r>
            <a:r>
              <a:rPr spc="-80" dirty="0"/>
              <a:t>r</a:t>
            </a:r>
            <a:r>
              <a:rPr spc="-10" dirty="0"/>
              <a:t>os</a:t>
            </a:r>
          </a:p>
        </p:txBody>
      </p:sp>
      <p:sp>
        <p:nvSpPr>
          <p:cNvPr id="3" name="object 3"/>
          <p:cNvSpPr txBox="1"/>
          <p:nvPr/>
        </p:nvSpPr>
        <p:spPr>
          <a:xfrm>
            <a:off x="1639316" y="1851151"/>
            <a:ext cx="6985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hlinkClick r:id="rId2"/>
              </a:rPr>
              <a:t>•</a:t>
            </a:r>
            <a:endParaRPr sz="1000">
              <a:latin typeface="Arial"/>
              <a:cs typeface="Arial"/>
            </a:endParaRPr>
          </a:p>
        </p:txBody>
      </p:sp>
      <p:sp>
        <p:nvSpPr>
          <p:cNvPr id="4" name="object 4"/>
          <p:cNvSpPr txBox="1"/>
          <p:nvPr/>
        </p:nvSpPr>
        <p:spPr>
          <a:xfrm>
            <a:off x="1278127" y="1277540"/>
            <a:ext cx="8319770" cy="751205"/>
          </a:xfrm>
          <a:prstGeom prst="rect">
            <a:avLst/>
          </a:prstGeom>
        </p:spPr>
        <p:txBody>
          <a:bodyPr vert="horz" wrap="square" lIns="0" tIns="159385" rIns="0" bIns="0" rtlCol="0">
            <a:spAutoFit/>
          </a:bodyPr>
          <a:lstStyle/>
          <a:p>
            <a:pPr marL="425450" indent="-413384">
              <a:lnSpc>
                <a:spcPct val="100000"/>
              </a:lnSpc>
              <a:spcBef>
                <a:spcPts val="1255"/>
              </a:spcBef>
              <a:buFont typeface="Arial"/>
              <a:buChar char="•"/>
              <a:tabLst>
                <a:tab pos="425450" algn="l"/>
                <a:tab pos="426084" algn="l"/>
              </a:tabLst>
            </a:pPr>
            <a:r>
              <a:rPr sz="2400" b="1" spc="-5" dirty="0">
                <a:latin typeface="Calibri"/>
                <a:cs typeface="Calibri"/>
              </a:rPr>
              <a:t>#1:</a:t>
            </a:r>
            <a:r>
              <a:rPr sz="2400" b="1" dirty="0">
                <a:latin typeface="Calibri"/>
                <a:cs typeface="Calibri"/>
              </a:rPr>
              <a:t> </a:t>
            </a:r>
            <a:r>
              <a:rPr sz="2400" b="1" spc="-10" dirty="0">
                <a:latin typeface="Calibri"/>
                <a:cs typeface="Calibri"/>
              </a:rPr>
              <a:t>Authentication</a:t>
            </a:r>
            <a:r>
              <a:rPr sz="2400" b="1" spc="20" dirty="0">
                <a:latin typeface="Calibri"/>
                <a:cs typeface="Calibri"/>
              </a:rPr>
              <a:t> </a:t>
            </a:r>
            <a:r>
              <a:rPr sz="2400" b="1" dirty="0">
                <a:latin typeface="Calibri"/>
                <a:cs typeface="Calibri"/>
              </a:rPr>
              <a:t>Service</a:t>
            </a:r>
            <a:r>
              <a:rPr sz="2400" b="1" spc="-20" dirty="0">
                <a:latin typeface="Calibri"/>
                <a:cs typeface="Calibri"/>
              </a:rPr>
              <a:t> </a:t>
            </a:r>
            <a:r>
              <a:rPr sz="2400" b="1" spc="-5" dirty="0">
                <a:latin typeface="Calibri"/>
                <a:cs typeface="Calibri"/>
              </a:rPr>
              <a:t>(AS)</a:t>
            </a:r>
            <a:r>
              <a:rPr sz="2400" b="1" spc="10" dirty="0">
                <a:latin typeface="Calibri"/>
                <a:cs typeface="Calibri"/>
              </a:rPr>
              <a:t> </a:t>
            </a:r>
            <a:r>
              <a:rPr sz="2400" b="1" spc="-15" dirty="0">
                <a:latin typeface="Calibri"/>
                <a:cs typeface="Calibri"/>
              </a:rPr>
              <a:t>Exchange</a:t>
            </a:r>
            <a:r>
              <a:rPr sz="2400" b="1" spc="-5" dirty="0">
                <a:latin typeface="Calibri"/>
                <a:cs typeface="Calibri"/>
              </a:rPr>
              <a:t> </a:t>
            </a:r>
            <a:r>
              <a:rPr sz="2400" b="1" dirty="0">
                <a:latin typeface="Calibri"/>
                <a:cs typeface="Calibri"/>
              </a:rPr>
              <a:t>–</a:t>
            </a:r>
            <a:r>
              <a:rPr sz="2400" b="1" spc="5" dirty="0">
                <a:latin typeface="Calibri"/>
                <a:cs typeface="Calibri"/>
              </a:rPr>
              <a:t> </a:t>
            </a:r>
            <a:r>
              <a:rPr sz="2400" b="1" dirty="0">
                <a:latin typeface="Calibri"/>
                <a:cs typeface="Calibri"/>
              </a:rPr>
              <a:t>a</a:t>
            </a:r>
            <a:r>
              <a:rPr sz="2400" b="1" spc="-5" dirty="0">
                <a:latin typeface="Calibri"/>
                <a:cs typeface="Calibri"/>
              </a:rPr>
              <a:t> bit</a:t>
            </a:r>
            <a:r>
              <a:rPr sz="2400" b="1" spc="10" dirty="0">
                <a:latin typeface="Calibri"/>
                <a:cs typeface="Calibri"/>
              </a:rPr>
              <a:t> </a:t>
            </a:r>
            <a:r>
              <a:rPr sz="2400" b="1" spc="-10" dirty="0">
                <a:latin typeface="Calibri"/>
                <a:cs typeface="Calibri"/>
              </a:rPr>
              <a:t>more </a:t>
            </a:r>
            <a:r>
              <a:rPr sz="2400" b="1" spc="-5" dirty="0">
                <a:latin typeface="Calibri"/>
                <a:cs typeface="Calibri"/>
              </a:rPr>
              <a:t>in </a:t>
            </a:r>
            <a:r>
              <a:rPr sz="2400" b="1" spc="-10" dirty="0">
                <a:latin typeface="Calibri"/>
                <a:cs typeface="Calibri"/>
              </a:rPr>
              <a:t>depth</a:t>
            </a:r>
            <a:endParaRPr sz="2400">
              <a:latin typeface="Calibri"/>
              <a:cs typeface="Calibri"/>
            </a:endParaRPr>
          </a:p>
          <a:p>
            <a:pPr marL="788035">
              <a:lnSpc>
                <a:spcPct val="100000"/>
              </a:lnSpc>
              <a:spcBef>
                <a:spcPts val="475"/>
              </a:spcBef>
            </a:pPr>
            <a:r>
              <a:rPr sz="1000" u="sng" spc="-5" dirty="0">
                <a:solidFill>
                  <a:srgbClr val="6FAC46"/>
                </a:solidFill>
                <a:uFill>
                  <a:solidFill>
                    <a:srgbClr val="6FAC46"/>
                  </a:solidFill>
                </a:uFill>
                <a:latin typeface="Calibri"/>
                <a:cs typeface="Calibri"/>
                <a:hlinkClick r:id="rId2"/>
              </a:rPr>
              <a:t>https://courses.cs.washington.edu/courses/csep590e/16au/slides/lecture5.pptx</a:t>
            </a:r>
            <a:r>
              <a:rPr sz="1000" spc="-5" dirty="0">
                <a:latin typeface="Calibri"/>
                <a:cs typeface="Calibri"/>
              </a:rPr>
              <a:t>,</a:t>
            </a:r>
            <a:r>
              <a:rPr sz="1000" dirty="0">
                <a:latin typeface="Calibri"/>
                <a:cs typeface="Calibri"/>
              </a:rPr>
              <a:t> </a:t>
            </a:r>
            <a:r>
              <a:rPr sz="1000" spc="-10" dirty="0">
                <a:latin typeface="Calibri"/>
                <a:cs typeface="Calibri"/>
              </a:rPr>
              <a:t>slide</a:t>
            </a:r>
            <a:r>
              <a:rPr sz="1000" dirty="0">
                <a:latin typeface="Calibri"/>
                <a:cs typeface="Calibri"/>
              </a:rPr>
              <a:t> </a:t>
            </a:r>
            <a:r>
              <a:rPr sz="1000" spc="-10" dirty="0">
                <a:latin typeface="Calibri"/>
                <a:cs typeface="Calibri"/>
              </a:rPr>
              <a:t>20:</a:t>
            </a:r>
            <a:endParaRPr sz="1000">
              <a:latin typeface="Calibri"/>
              <a:cs typeface="Calibri"/>
            </a:endParaRPr>
          </a:p>
        </p:txBody>
      </p:sp>
      <p:pic>
        <p:nvPicPr>
          <p:cNvPr id="5" name="object 5"/>
          <p:cNvPicPr/>
          <p:nvPr/>
        </p:nvPicPr>
        <p:blipFill>
          <a:blip r:embed="rId3" cstate="print"/>
          <a:stretch>
            <a:fillRect/>
          </a:stretch>
        </p:blipFill>
        <p:spPr>
          <a:xfrm>
            <a:off x="734568" y="2276856"/>
            <a:ext cx="6711695" cy="3808475"/>
          </a:xfrm>
          <a:prstGeom prst="rect">
            <a:avLst/>
          </a:prstGeom>
        </p:spPr>
      </p:pic>
      <p:pic>
        <p:nvPicPr>
          <p:cNvPr id="6" name="object 6"/>
          <p:cNvPicPr/>
          <p:nvPr/>
        </p:nvPicPr>
        <p:blipFill>
          <a:blip r:embed="rId4" cstate="print"/>
          <a:stretch>
            <a:fillRect/>
          </a:stretch>
        </p:blipFill>
        <p:spPr>
          <a:xfrm>
            <a:off x="7517892" y="2734055"/>
            <a:ext cx="3351275" cy="2531363"/>
          </a:xfrm>
          <a:prstGeom prst="rect">
            <a:avLst/>
          </a:prstGeom>
        </p:spPr>
      </p:pic>
      <p:sp>
        <p:nvSpPr>
          <p:cNvPr id="11" name="Footer Placeholder 10">
            <a:extLst>
              <a:ext uri="{FF2B5EF4-FFF2-40B4-BE49-F238E27FC236}">
                <a16:creationId xmlns:a16="http://schemas.microsoft.com/office/drawing/2014/main" id="{8771D2AC-13A6-47AD-BA57-0BD0ECCA6703}"/>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82797"/>
            <a:ext cx="9863455" cy="696595"/>
          </a:xfrm>
          <a:prstGeom prst="rect">
            <a:avLst/>
          </a:prstGeom>
        </p:spPr>
        <p:txBody>
          <a:bodyPr vert="horz" wrap="square" lIns="0" tIns="12700" rIns="0" bIns="0" rtlCol="0">
            <a:spAutoFit/>
          </a:bodyPr>
          <a:lstStyle/>
          <a:p>
            <a:pPr marL="12700">
              <a:lnSpc>
                <a:spcPct val="100000"/>
              </a:lnSpc>
              <a:spcBef>
                <a:spcPts val="100"/>
              </a:spcBef>
            </a:pPr>
            <a:r>
              <a:rPr b="1" dirty="0">
                <a:latin typeface="Calibri"/>
                <a:cs typeface="Calibri"/>
              </a:rPr>
              <a:t>#2:</a:t>
            </a:r>
            <a:r>
              <a:rPr b="1" spc="-5" dirty="0">
                <a:latin typeface="Calibri"/>
                <a:cs typeface="Calibri"/>
              </a:rPr>
              <a:t> </a:t>
            </a:r>
            <a:r>
              <a:rPr b="1" spc="-25" dirty="0">
                <a:latin typeface="Calibri"/>
                <a:cs typeface="Calibri"/>
              </a:rPr>
              <a:t>Ticket-Granting</a:t>
            </a:r>
            <a:r>
              <a:rPr b="1" spc="-5" dirty="0">
                <a:latin typeface="Calibri"/>
                <a:cs typeface="Calibri"/>
              </a:rPr>
              <a:t> </a:t>
            </a:r>
            <a:r>
              <a:rPr b="1" dirty="0">
                <a:latin typeface="Calibri"/>
                <a:cs typeface="Calibri"/>
              </a:rPr>
              <a:t>Service</a:t>
            </a:r>
            <a:r>
              <a:rPr b="1" spc="-5" dirty="0">
                <a:latin typeface="Calibri"/>
                <a:cs typeface="Calibri"/>
              </a:rPr>
              <a:t> </a:t>
            </a:r>
            <a:r>
              <a:rPr b="1" spc="-30" dirty="0">
                <a:latin typeface="Calibri"/>
                <a:cs typeface="Calibri"/>
              </a:rPr>
              <a:t>(TGS)</a:t>
            </a:r>
            <a:r>
              <a:rPr b="1" spc="10" dirty="0">
                <a:latin typeface="Calibri"/>
                <a:cs typeface="Calibri"/>
              </a:rPr>
              <a:t> </a:t>
            </a:r>
            <a:r>
              <a:rPr b="1" spc="-20" dirty="0">
                <a:latin typeface="Calibri"/>
                <a:cs typeface="Calibri"/>
              </a:rPr>
              <a:t>Exchange</a:t>
            </a:r>
          </a:p>
        </p:txBody>
      </p:sp>
      <p:sp>
        <p:nvSpPr>
          <p:cNvPr id="3" name="object 3"/>
          <p:cNvSpPr txBox="1"/>
          <p:nvPr/>
        </p:nvSpPr>
        <p:spPr>
          <a:xfrm>
            <a:off x="1374139" y="1229963"/>
            <a:ext cx="9767570" cy="5072380"/>
          </a:xfrm>
          <a:prstGeom prst="rect">
            <a:avLst/>
          </a:prstGeom>
        </p:spPr>
        <p:txBody>
          <a:bodyPr vert="horz" wrap="square" lIns="0" tIns="53975" rIns="0" bIns="0" rtlCol="0">
            <a:spAutoFit/>
          </a:bodyPr>
          <a:lstStyle/>
          <a:p>
            <a:pPr marL="241300" marR="467995" indent="-228600">
              <a:lnSpc>
                <a:spcPts val="2590"/>
              </a:lnSpc>
              <a:spcBef>
                <a:spcPts val="425"/>
              </a:spcBef>
              <a:buFont typeface="Arial"/>
              <a:buChar char="•"/>
              <a:tabLst>
                <a:tab pos="241300" algn="l"/>
              </a:tabLst>
            </a:pPr>
            <a:r>
              <a:rPr sz="2400" spc="-5" dirty="0">
                <a:latin typeface="Calibri"/>
                <a:cs typeface="Calibri"/>
              </a:rPr>
              <a:t>Used </a:t>
            </a:r>
            <a:r>
              <a:rPr sz="2400" dirty="0">
                <a:latin typeface="Calibri"/>
                <a:cs typeface="Calibri"/>
              </a:rPr>
              <a:t>when a </a:t>
            </a:r>
            <a:r>
              <a:rPr sz="2400" spc="-5" dirty="0">
                <a:latin typeface="Calibri"/>
                <a:cs typeface="Calibri"/>
              </a:rPr>
              <a:t>principal </a:t>
            </a:r>
            <a:r>
              <a:rPr sz="2400" spc="-10" dirty="0">
                <a:latin typeface="Calibri"/>
                <a:cs typeface="Calibri"/>
              </a:rPr>
              <a:t>wants </a:t>
            </a:r>
            <a:r>
              <a:rPr sz="2400" spc="-15" dirty="0">
                <a:latin typeface="Calibri"/>
                <a:cs typeface="Calibri"/>
              </a:rPr>
              <a:t>to </a:t>
            </a:r>
            <a:r>
              <a:rPr sz="2400" b="1" spc="-10" dirty="0">
                <a:latin typeface="Calibri"/>
                <a:cs typeface="Calibri"/>
              </a:rPr>
              <a:t>authenticate </a:t>
            </a:r>
            <a:r>
              <a:rPr sz="2400" b="1" spc="-15" dirty="0">
                <a:latin typeface="Calibri"/>
                <a:cs typeface="Calibri"/>
              </a:rPr>
              <a:t>to </a:t>
            </a:r>
            <a:r>
              <a:rPr sz="2400" b="1" dirty="0">
                <a:latin typeface="Calibri"/>
                <a:cs typeface="Calibri"/>
              </a:rPr>
              <a:t>some </a:t>
            </a:r>
            <a:r>
              <a:rPr sz="2400" b="1" spc="-10" dirty="0">
                <a:latin typeface="Calibri"/>
                <a:cs typeface="Calibri"/>
              </a:rPr>
              <a:t>resource </a:t>
            </a:r>
            <a:r>
              <a:rPr sz="2400" spc="-5" dirty="0">
                <a:latin typeface="Calibri"/>
                <a:cs typeface="Calibri"/>
              </a:rPr>
              <a:t>AND they </a:t>
            </a:r>
            <a:r>
              <a:rPr sz="2400" spc="-530" dirty="0">
                <a:latin typeface="Calibri"/>
                <a:cs typeface="Calibri"/>
              </a:rPr>
              <a:t> </a:t>
            </a:r>
            <a:r>
              <a:rPr sz="2400" spc="-5" dirty="0">
                <a:latin typeface="Calibri"/>
                <a:cs typeface="Calibri"/>
              </a:rPr>
              <a:t>already</a:t>
            </a:r>
            <a:r>
              <a:rPr sz="2400" spc="-20" dirty="0">
                <a:latin typeface="Calibri"/>
                <a:cs typeface="Calibri"/>
              </a:rPr>
              <a:t> </a:t>
            </a:r>
            <a:r>
              <a:rPr sz="2400" b="1" spc="-15" dirty="0">
                <a:latin typeface="Calibri"/>
                <a:cs typeface="Calibri"/>
              </a:rPr>
              <a:t>have</a:t>
            </a:r>
            <a:r>
              <a:rPr sz="2400" b="1" dirty="0">
                <a:latin typeface="Calibri"/>
                <a:cs typeface="Calibri"/>
              </a:rPr>
              <a:t> a </a:t>
            </a:r>
            <a:r>
              <a:rPr sz="2400" b="1" spc="-10" dirty="0">
                <a:latin typeface="Calibri"/>
                <a:cs typeface="Calibri"/>
              </a:rPr>
              <a:t>valid </a:t>
            </a:r>
            <a:r>
              <a:rPr sz="2400" b="1" spc="-30" dirty="0">
                <a:latin typeface="Calibri"/>
                <a:cs typeface="Calibri"/>
              </a:rPr>
              <a:t>TGT</a:t>
            </a:r>
            <a:r>
              <a:rPr sz="2400" b="1" spc="-20" dirty="0">
                <a:latin typeface="Calibri"/>
                <a:cs typeface="Calibri"/>
              </a:rPr>
              <a:t> </a:t>
            </a:r>
            <a:r>
              <a:rPr sz="2400" spc="-10" dirty="0">
                <a:latin typeface="Calibri"/>
                <a:cs typeface="Calibri"/>
              </a:rPr>
              <a:t>(went</a:t>
            </a:r>
            <a:r>
              <a:rPr sz="2400" spc="-5" dirty="0">
                <a:latin typeface="Calibri"/>
                <a:cs typeface="Calibri"/>
              </a:rPr>
              <a:t> </a:t>
            </a:r>
            <a:r>
              <a:rPr sz="2400" spc="-10" dirty="0">
                <a:latin typeface="Calibri"/>
                <a:cs typeface="Calibri"/>
              </a:rPr>
              <a:t>through</a:t>
            </a:r>
            <a:r>
              <a:rPr sz="2400" spc="-25" dirty="0">
                <a:latin typeface="Calibri"/>
                <a:cs typeface="Calibri"/>
              </a:rPr>
              <a:t> </a:t>
            </a:r>
            <a:r>
              <a:rPr sz="2400" dirty="0">
                <a:latin typeface="Calibri"/>
                <a:cs typeface="Calibri"/>
              </a:rPr>
              <a:t>the AS</a:t>
            </a:r>
            <a:r>
              <a:rPr sz="2400" spc="-15" dirty="0">
                <a:latin typeface="Calibri"/>
                <a:cs typeface="Calibri"/>
              </a:rPr>
              <a:t> exchange</a:t>
            </a:r>
            <a:r>
              <a:rPr sz="2400" spc="-25" dirty="0">
                <a:latin typeface="Calibri"/>
                <a:cs typeface="Calibri"/>
              </a:rPr>
              <a:t> </a:t>
            </a:r>
            <a:r>
              <a:rPr sz="2400" spc="-10" dirty="0">
                <a:latin typeface="Calibri"/>
                <a:cs typeface="Calibri"/>
              </a:rPr>
              <a:t>previously)</a:t>
            </a:r>
            <a:endParaRPr sz="2400">
              <a:latin typeface="Calibri"/>
              <a:cs typeface="Calibri"/>
            </a:endParaRPr>
          </a:p>
          <a:p>
            <a:pPr>
              <a:lnSpc>
                <a:spcPct val="100000"/>
              </a:lnSpc>
              <a:spcBef>
                <a:spcPts val="25"/>
              </a:spcBef>
              <a:buFont typeface="Arial"/>
              <a:buChar char="•"/>
            </a:pPr>
            <a:endParaRPr sz="2250">
              <a:latin typeface="Calibri"/>
              <a:cs typeface="Calibri"/>
            </a:endParaRPr>
          </a:p>
          <a:p>
            <a:pPr marL="241300" indent="-228600">
              <a:lnSpc>
                <a:spcPct val="100000"/>
              </a:lnSpc>
              <a:buFont typeface="Arial"/>
              <a:buChar char="•"/>
              <a:tabLst>
                <a:tab pos="241300" algn="l"/>
              </a:tabLst>
            </a:pPr>
            <a:r>
              <a:rPr sz="2400" spc="-10" dirty="0">
                <a:latin typeface="Calibri"/>
                <a:cs typeface="Calibri"/>
              </a:rPr>
              <a:t>Occurs</a:t>
            </a:r>
            <a:r>
              <a:rPr sz="2400" spc="-25" dirty="0">
                <a:latin typeface="Calibri"/>
                <a:cs typeface="Calibri"/>
              </a:rPr>
              <a:t> </a:t>
            </a:r>
            <a:r>
              <a:rPr sz="2400" spc="-5" dirty="0">
                <a:latin typeface="Calibri"/>
                <a:cs typeface="Calibri"/>
              </a:rPr>
              <a:t>between</a:t>
            </a:r>
            <a:r>
              <a:rPr sz="2400" spc="-25"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principal</a:t>
            </a:r>
            <a:r>
              <a:rPr sz="2400" spc="-20" dirty="0">
                <a:latin typeface="Calibri"/>
                <a:cs typeface="Calibri"/>
              </a:rPr>
              <a:t> </a:t>
            </a:r>
            <a:r>
              <a:rPr sz="2400" spc="-5" dirty="0">
                <a:latin typeface="Calibri"/>
                <a:cs typeface="Calibri"/>
              </a:rPr>
              <a:t>and</a:t>
            </a:r>
            <a:r>
              <a:rPr sz="2400" spc="-1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KDC</a:t>
            </a:r>
            <a:endParaRPr sz="2400">
              <a:latin typeface="Calibri"/>
              <a:cs typeface="Calibri"/>
            </a:endParaRPr>
          </a:p>
          <a:p>
            <a:pPr>
              <a:lnSpc>
                <a:spcPct val="100000"/>
              </a:lnSpc>
              <a:buFont typeface="Arial"/>
              <a:buChar char="•"/>
            </a:pPr>
            <a:endParaRPr sz="2300">
              <a:latin typeface="Calibri"/>
              <a:cs typeface="Calibri"/>
            </a:endParaRPr>
          </a:p>
          <a:p>
            <a:pPr marL="241300" indent="-228600">
              <a:lnSpc>
                <a:spcPct val="100000"/>
              </a:lnSpc>
              <a:buFont typeface="Arial"/>
              <a:buChar char="•"/>
              <a:tabLst>
                <a:tab pos="241300" algn="l"/>
              </a:tabLst>
            </a:pPr>
            <a:r>
              <a:rPr sz="2400" spc="-5" dirty="0">
                <a:latin typeface="Calibri"/>
                <a:cs typeface="Calibri"/>
              </a:rPr>
              <a:t>If</a:t>
            </a:r>
            <a:r>
              <a:rPr sz="2400" spc="-10" dirty="0">
                <a:latin typeface="Calibri"/>
                <a:cs typeface="Calibri"/>
              </a:rPr>
              <a:t> </a:t>
            </a:r>
            <a:r>
              <a:rPr sz="2400" spc="-5" dirty="0">
                <a:latin typeface="Calibri"/>
                <a:cs typeface="Calibri"/>
              </a:rPr>
              <a:t>successful,</a:t>
            </a:r>
            <a:r>
              <a:rPr sz="2400" spc="-10" dirty="0">
                <a:latin typeface="Calibri"/>
                <a:cs typeface="Calibri"/>
              </a:rPr>
              <a:t> </a:t>
            </a:r>
            <a:r>
              <a:rPr sz="2400" dirty="0">
                <a:latin typeface="Calibri"/>
                <a:cs typeface="Calibri"/>
              </a:rPr>
              <a:t>the</a:t>
            </a:r>
            <a:r>
              <a:rPr sz="2400" spc="-5" dirty="0">
                <a:latin typeface="Calibri"/>
                <a:cs typeface="Calibri"/>
              </a:rPr>
              <a:t> principal</a:t>
            </a:r>
            <a:r>
              <a:rPr sz="2400" spc="-20" dirty="0">
                <a:latin typeface="Calibri"/>
                <a:cs typeface="Calibri"/>
              </a:rPr>
              <a:t> </a:t>
            </a:r>
            <a:r>
              <a:rPr sz="2400" dirty="0">
                <a:latin typeface="Calibri"/>
                <a:cs typeface="Calibri"/>
              </a:rPr>
              <a:t>will</a:t>
            </a:r>
            <a:r>
              <a:rPr sz="2400" spc="-15" dirty="0">
                <a:latin typeface="Calibri"/>
                <a:cs typeface="Calibri"/>
              </a:rPr>
              <a:t> </a:t>
            </a:r>
            <a:r>
              <a:rPr sz="2400" dirty="0">
                <a:latin typeface="Calibri"/>
                <a:cs typeface="Calibri"/>
              </a:rPr>
              <a:t>end</a:t>
            </a:r>
            <a:r>
              <a:rPr sz="2400" spc="-10" dirty="0">
                <a:latin typeface="Calibri"/>
                <a:cs typeface="Calibri"/>
              </a:rPr>
              <a:t> </a:t>
            </a:r>
            <a:r>
              <a:rPr sz="2400" spc="-5" dirty="0">
                <a:latin typeface="Calibri"/>
                <a:cs typeface="Calibri"/>
              </a:rPr>
              <a:t>up</a:t>
            </a:r>
            <a:r>
              <a:rPr sz="2400" spc="-1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a</a:t>
            </a:r>
            <a:r>
              <a:rPr sz="2400" spc="-10" dirty="0">
                <a:latin typeface="Calibri"/>
                <a:cs typeface="Calibri"/>
              </a:rPr>
              <a:t> </a:t>
            </a:r>
            <a:r>
              <a:rPr sz="2400" spc="-30" dirty="0">
                <a:latin typeface="Calibri"/>
                <a:cs typeface="Calibri"/>
              </a:rPr>
              <a:t>TGS</a:t>
            </a:r>
            <a:r>
              <a:rPr sz="2400" spc="10" dirty="0">
                <a:latin typeface="Calibri"/>
                <a:cs typeface="Calibri"/>
              </a:rPr>
              <a:t> </a:t>
            </a:r>
            <a:r>
              <a:rPr sz="2400" spc="-15" dirty="0">
                <a:latin typeface="Calibri"/>
                <a:cs typeface="Calibri"/>
              </a:rPr>
              <a:t>Ticket</a:t>
            </a:r>
            <a:endParaRPr sz="2400">
              <a:latin typeface="Calibri"/>
              <a:cs typeface="Calibri"/>
            </a:endParaRPr>
          </a:p>
          <a:p>
            <a:pPr marL="692150" marR="385445" lvl="1" indent="-414655">
              <a:lnSpc>
                <a:spcPts val="2160"/>
              </a:lnSpc>
              <a:spcBef>
                <a:spcPts val="555"/>
              </a:spcBef>
              <a:buFont typeface="Arial"/>
              <a:buChar char="•"/>
              <a:tabLst>
                <a:tab pos="692150" algn="l"/>
                <a:tab pos="692785" algn="l"/>
              </a:tabLst>
            </a:pPr>
            <a:r>
              <a:rPr sz="2000" b="1" dirty="0">
                <a:latin typeface="Calibri"/>
                <a:cs typeface="Calibri"/>
              </a:rPr>
              <a:t>The </a:t>
            </a:r>
            <a:r>
              <a:rPr sz="2000" b="1" spc="-20" dirty="0">
                <a:latin typeface="Calibri"/>
                <a:cs typeface="Calibri"/>
              </a:rPr>
              <a:t>TGS </a:t>
            </a:r>
            <a:r>
              <a:rPr sz="2000" b="1" spc="-15" dirty="0">
                <a:latin typeface="Calibri"/>
                <a:cs typeface="Calibri"/>
              </a:rPr>
              <a:t>ticket </a:t>
            </a:r>
            <a:r>
              <a:rPr sz="2000" b="1" spc="-5" dirty="0">
                <a:latin typeface="Calibri"/>
                <a:cs typeface="Calibri"/>
              </a:rPr>
              <a:t>will allow </a:t>
            </a:r>
            <a:r>
              <a:rPr sz="2000" b="1" dirty="0">
                <a:latin typeface="Calibri"/>
                <a:cs typeface="Calibri"/>
              </a:rPr>
              <a:t>the </a:t>
            </a:r>
            <a:r>
              <a:rPr sz="2000" b="1" spc="-5" dirty="0">
                <a:latin typeface="Calibri"/>
                <a:cs typeface="Calibri"/>
              </a:rPr>
              <a:t>principal </a:t>
            </a:r>
            <a:r>
              <a:rPr sz="2000" b="1" spc="-15" dirty="0">
                <a:latin typeface="Calibri"/>
                <a:cs typeface="Calibri"/>
              </a:rPr>
              <a:t>to </a:t>
            </a:r>
            <a:r>
              <a:rPr sz="2000" b="1" spc="-10" dirty="0">
                <a:latin typeface="Calibri"/>
                <a:cs typeface="Calibri"/>
              </a:rPr>
              <a:t>contact </a:t>
            </a:r>
            <a:r>
              <a:rPr sz="2000" b="1" dirty="0">
                <a:latin typeface="Calibri"/>
                <a:cs typeface="Calibri"/>
              </a:rPr>
              <a:t>the </a:t>
            </a:r>
            <a:r>
              <a:rPr sz="2000" b="1" spc="-5" dirty="0">
                <a:latin typeface="Calibri"/>
                <a:cs typeface="Calibri"/>
              </a:rPr>
              <a:t>network </a:t>
            </a:r>
            <a:r>
              <a:rPr sz="2000" b="1" spc="-10" dirty="0">
                <a:latin typeface="Calibri"/>
                <a:cs typeface="Calibri"/>
              </a:rPr>
              <a:t>resource </a:t>
            </a:r>
            <a:r>
              <a:rPr sz="2000" b="1" spc="-5" dirty="0">
                <a:latin typeface="Calibri"/>
                <a:cs typeface="Calibri"/>
              </a:rPr>
              <a:t>directly and </a:t>
            </a:r>
            <a:r>
              <a:rPr sz="2000" b="1" spc="-440" dirty="0">
                <a:latin typeface="Calibri"/>
                <a:cs typeface="Calibri"/>
              </a:rPr>
              <a:t> </a:t>
            </a:r>
            <a:r>
              <a:rPr sz="2000" b="1" spc="-10" dirty="0">
                <a:latin typeface="Calibri"/>
                <a:cs typeface="Calibri"/>
              </a:rPr>
              <a:t>prove</a:t>
            </a:r>
            <a:r>
              <a:rPr sz="2000" b="1" spc="-15" dirty="0">
                <a:latin typeface="Calibri"/>
                <a:cs typeface="Calibri"/>
              </a:rPr>
              <a:t> </a:t>
            </a:r>
            <a:r>
              <a:rPr sz="2000" b="1" spc="-5" dirty="0">
                <a:latin typeface="Calibri"/>
                <a:cs typeface="Calibri"/>
              </a:rPr>
              <a:t>its identity</a:t>
            </a:r>
            <a:r>
              <a:rPr sz="2000" b="1" spc="-35" dirty="0">
                <a:latin typeface="Calibri"/>
                <a:cs typeface="Calibri"/>
              </a:rPr>
              <a:t> </a:t>
            </a:r>
            <a:r>
              <a:rPr sz="2000" b="1" spc="-15" dirty="0">
                <a:latin typeface="Calibri"/>
                <a:cs typeface="Calibri"/>
              </a:rPr>
              <a:t>to</a:t>
            </a:r>
            <a:r>
              <a:rPr sz="2000" b="1" spc="-5" dirty="0">
                <a:latin typeface="Calibri"/>
                <a:cs typeface="Calibri"/>
              </a:rPr>
              <a:t> </a:t>
            </a:r>
            <a:r>
              <a:rPr sz="2000" b="1" spc="-10" dirty="0">
                <a:latin typeface="Calibri"/>
                <a:cs typeface="Calibri"/>
              </a:rPr>
              <a:t>that</a:t>
            </a:r>
            <a:r>
              <a:rPr sz="2000" b="1" spc="-25" dirty="0">
                <a:latin typeface="Calibri"/>
                <a:cs typeface="Calibri"/>
              </a:rPr>
              <a:t> </a:t>
            </a:r>
            <a:r>
              <a:rPr sz="2000" b="1" spc="-10" dirty="0">
                <a:latin typeface="Calibri"/>
                <a:cs typeface="Calibri"/>
              </a:rPr>
              <a:t>resource</a:t>
            </a:r>
            <a:endParaRPr sz="2000">
              <a:latin typeface="Calibri"/>
              <a:cs typeface="Calibri"/>
            </a:endParaRPr>
          </a:p>
          <a:p>
            <a:pPr lvl="1">
              <a:lnSpc>
                <a:spcPct val="100000"/>
              </a:lnSpc>
              <a:spcBef>
                <a:spcPts val="10"/>
              </a:spcBef>
              <a:buFont typeface="Arial"/>
              <a:buChar char="•"/>
            </a:pPr>
            <a:endParaRPr sz="2300">
              <a:latin typeface="Calibri"/>
              <a:cs typeface="Calibri"/>
            </a:endParaRPr>
          </a:p>
          <a:p>
            <a:pPr marL="241300" indent="-228600">
              <a:lnSpc>
                <a:spcPct val="100000"/>
              </a:lnSpc>
              <a:buFont typeface="Arial"/>
              <a:buChar char="•"/>
              <a:tabLst>
                <a:tab pos="241300" algn="l"/>
              </a:tabLst>
            </a:pPr>
            <a:r>
              <a:rPr sz="2400" spc="-5" dirty="0">
                <a:latin typeface="Calibri"/>
                <a:cs typeface="Calibri"/>
              </a:rPr>
              <a:t>The</a:t>
            </a:r>
            <a:r>
              <a:rPr sz="2400" spc="5" dirty="0">
                <a:latin typeface="Calibri"/>
                <a:cs typeface="Calibri"/>
              </a:rPr>
              <a:t> </a:t>
            </a:r>
            <a:r>
              <a:rPr sz="2400" spc="-30" dirty="0">
                <a:latin typeface="Calibri"/>
                <a:cs typeface="Calibri"/>
              </a:rPr>
              <a:t>TGS</a:t>
            </a:r>
            <a:r>
              <a:rPr sz="2400" spc="5" dirty="0">
                <a:latin typeface="Calibri"/>
                <a:cs typeface="Calibri"/>
              </a:rPr>
              <a:t> </a:t>
            </a:r>
            <a:r>
              <a:rPr sz="2400" spc="-15" dirty="0">
                <a:latin typeface="Calibri"/>
                <a:cs typeface="Calibri"/>
              </a:rPr>
              <a:t>exchange</a:t>
            </a:r>
            <a:r>
              <a:rPr sz="2400" spc="-25" dirty="0">
                <a:latin typeface="Calibri"/>
                <a:cs typeface="Calibri"/>
              </a:rPr>
              <a:t> </a:t>
            </a:r>
            <a:r>
              <a:rPr sz="2400" spc="-5" dirty="0">
                <a:latin typeface="Calibri"/>
                <a:cs typeface="Calibri"/>
              </a:rPr>
              <a:t>uses</a:t>
            </a:r>
            <a:r>
              <a:rPr sz="2400" spc="-1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concept</a:t>
            </a:r>
            <a:r>
              <a:rPr sz="2400" spc="-15" dirty="0">
                <a:latin typeface="Calibri"/>
                <a:cs typeface="Calibri"/>
              </a:rPr>
              <a:t> </a:t>
            </a:r>
            <a:r>
              <a:rPr sz="2400" spc="-5" dirty="0">
                <a:latin typeface="Calibri"/>
                <a:cs typeface="Calibri"/>
              </a:rPr>
              <a:t>of</a:t>
            </a:r>
            <a:r>
              <a:rPr sz="2400" dirty="0">
                <a:latin typeface="Calibri"/>
                <a:cs typeface="Calibri"/>
              </a:rPr>
              <a:t> an</a:t>
            </a:r>
            <a:r>
              <a:rPr sz="2400" spc="-5" dirty="0">
                <a:latin typeface="Calibri"/>
                <a:cs typeface="Calibri"/>
              </a:rPr>
              <a:t> </a:t>
            </a:r>
            <a:r>
              <a:rPr sz="2400" b="1" spc="-10" dirty="0">
                <a:latin typeface="Calibri"/>
                <a:cs typeface="Calibri"/>
              </a:rPr>
              <a:t>authenticator</a:t>
            </a:r>
            <a:endParaRPr sz="2400">
              <a:latin typeface="Calibri"/>
              <a:cs typeface="Calibri"/>
            </a:endParaRPr>
          </a:p>
          <a:p>
            <a:pPr marL="692150" lvl="1" indent="-415290">
              <a:lnSpc>
                <a:spcPct val="100000"/>
              </a:lnSpc>
              <a:spcBef>
                <a:spcPts val="280"/>
              </a:spcBef>
              <a:buFont typeface="Arial"/>
              <a:buChar char="•"/>
              <a:tabLst>
                <a:tab pos="692150" algn="l"/>
                <a:tab pos="692785" algn="l"/>
              </a:tabLst>
            </a:pPr>
            <a:r>
              <a:rPr sz="2000" spc="-5" dirty="0">
                <a:latin typeface="Calibri"/>
                <a:cs typeface="Calibri"/>
              </a:rPr>
              <a:t>This is</a:t>
            </a:r>
            <a:r>
              <a:rPr sz="2000" spc="10" dirty="0">
                <a:latin typeface="Calibri"/>
                <a:cs typeface="Calibri"/>
              </a:rPr>
              <a:t> </a:t>
            </a:r>
            <a:r>
              <a:rPr sz="2000" spc="-5" dirty="0">
                <a:latin typeface="Calibri"/>
                <a:cs typeface="Calibri"/>
              </a:rPr>
              <a:t>basically</a:t>
            </a:r>
            <a:r>
              <a:rPr sz="2000" spc="5" dirty="0">
                <a:latin typeface="Calibri"/>
                <a:cs typeface="Calibri"/>
              </a:rPr>
              <a:t> </a:t>
            </a:r>
            <a:r>
              <a:rPr sz="2000" dirty="0">
                <a:latin typeface="Calibri"/>
                <a:cs typeface="Calibri"/>
              </a:rPr>
              <a:t>an</a:t>
            </a:r>
            <a:r>
              <a:rPr sz="2000" spc="-5" dirty="0">
                <a:latin typeface="Calibri"/>
                <a:cs typeface="Calibri"/>
              </a:rPr>
              <a:t> encrypted </a:t>
            </a:r>
            <a:r>
              <a:rPr sz="2000" spc="-10" dirty="0">
                <a:latin typeface="Calibri"/>
                <a:cs typeface="Calibri"/>
              </a:rPr>
              <a:t>timestamp</a:t>
            </a:r>
            <a:endParaRPr sz="2000">
              <a:latin typeface="Calibri"/>
              <a:cs typeface="Calibri"/>
            </a:endParaRPr>
          </a:p>
          <a:p>
            <a:pPr marL="692150" marR="5080" lvl="1" indent="-414655">
              <a:lnSpc>
                <a:spcPts val="2160"/>
              </a:lnSpc>
              <a:spcBef>
                <a:spcPts val="540"/>
              </a:spcBef>
              <a:buFont typeface="Arial"/>
              <a:buChar char="•"/>
              <a:tabLst>
                <a:tab pos="692150" algn="l"/>
                <a:tab pos="692785" algn="l"/>
              </a:tabLst>
            </a:pPr>
            <a:r>
              <a:rPr sz="2000" spc="-5" dirty="0">
                <a:latin typeface="Calibri"/>
                <a:cs typeface="Calibri"/>
              </a:rPr>
              <a:t>Principals</a:t>
            </a:r>
            <a:r>
              <a:rPr sz="2000" spc="25" dirty="0">
                <a:latin typeface="Calibri"/>
                <a:cs typeface="Calibri"/>
              </a:rPr>
              <a:t> </a:t>
            </a:r>
            <a:r>
              <a:rPr sz="2000" spc="-5" dirty="0">
                <a:latin typeface="Calibri"/>
                <a:cs typeface="Calibri"/>
              </a:rPr>
              <a:t>in</a:t>
            </a:r>
            <a:r>
              <a:rPr sz="2000" dirty="0">
                <a:latin typeface="Calibri"/>
                <a:cs typeface="Calibri"/>
              </a:rPr>
              <a:t> a</a:t>
            </a:r>
            <a:r>
              <a:rPr sz="2000" spc="10" dirty="0">
                <a:latin typeface="Calibri"/>
                <a:cs typeface="Calibri"/>
              </a:rPr>
              <a:t> </a:t>
            </a:r>
            <a:r>
              <a:rPr sz="2000" spc="-10" dirty="0">
                <a:latin typeface="Calibri"/>
                <a:cs typeface="Calibri"/>
              </a:rPr>
              <a:t>Kerberos</a:t>
            </a:r>
            <a:r>
              <a:rPr sz="2000" spc="5" dirty="0">
                <a:latin typeface="Calibri"/>
                <a:cs typeface="Calibri"/>
              </a:rPr>
              <a:t> </a:t>
            </a:r>
            <a:r>
              <a:rPr sz="2000" spc="-10" dirty="0">
                <a:latin typeface="Calibri"/>
                <a:cs typeface="Calibri"/>
              </a:rPr>
              <a:t>realm</a:t>
            </a:r>
            <a:r>
              <a:rPr sz="2000" spc="10" dirty="0">
                <a:latin typeface="Calibri"/>
                <a:cs typeface="Calibri"/>
              </a:rPr>
              <a:t> </a:t>
            </a:r>
            <a:r>
              <a:rPr sz="2000" b="1" dirty="0">
                <a:latin typeface="Calibri"/>
                <a:cs typeface="Calibri"/>
              </a:rPr>
              <a:t>use </a:t>
            </a:r>
            <a:r>
              <a:rPr sz="2000" b="1" spc="-5" dirty="0">
                <a:latin typeface="Calibri"/>
                <a:cs typeface="Calibri"/>
              </a:rPr>
              <a:t>an</a:t>
            </a:r>
            <a:r>
              <a:rPr sz="2000" b="1" spc="10" dirty="0">
                <a:latin typeface="Calibri"/>
                <a:cs typeface="Calibri"/>
              </a:rPr>
              <a:t> </a:t>
            </a:r>
            <a:r>
              <a:rPr sz="2000" b="1" spc="-10" dirty="0">
                <a:latin typeface="Calibri"/>
                <a:cs typeface="Calibri"/>
              </a:rPr>
              <a:t>authenticator</a:t>
            </a:r>
            <a:r>
              <a:rPr sz="2000" b="1" spc="-30" dirty="0">
                <a:latin typeface="Calibri"/>
                <a:cs typeface="Calibri"/>
              </a:rPr>
              <a:t> </a:t>
            </a:r>
            <a:r>
              <a:rPr sz="2000" b="1" spc="-15" dirty="0">
                <a:latin typeface="Calibri"/>
                <a:cs typeface="Calibri"/>
              </a:rPr>
              <a:t>to</a:t>
            </a:r>
            <a:r>
              <a:rPr sz="2000" b="1" dirty="0">
                <a:latin typeface="Calibri"/>
                <a:cs typeface="Calibri"/>
              </a:rPr>
              <a:t> </a:t>
            </a:r>
            <a:r>
              <a:rPr sz="2000" b="1" spc="-10" dirty="0">
                <a:latin typeface="Calibri"/>
                <a:cs typeface="Calibri"/>
              </a:rPr>
              <a:t>prove</a:t>
            </a:r>
            <a:r>
              <a:rPr sz="2000" b="1" spc="10" dirty="0">
                <a:latin typeface="Calibri"/>
                <a:cs typeface="Calibri"/>
              </a:rPr>
              <a:t> </a:t>
            </a:r>
            <a:r>
              <a:rPr sz="2000" b="1" spc="-5" dirty="0">
                <a:latin typeface="Calibri"/>
                <a:cs typeface="Calibri"/>
              </a:rPr>
              <a:t>they </a:t>
            </a:r>
            <a:r>
              <a:rPr sz="2000" b="1" spc="-15" dirty="0">
                <a:latin typeface="Calibri"/>
                <a:cs typeface="Calibri"/>
              </a:rPr>
              <a:t>have</a:t>
            </a:r>
            <a:r>
              <a:rPr sz="2000" b="1" spc="5" dirty="0">
                <a:latin typeface="Calibri"/>
                <a:cs typeface="Calibri"/>
              </a:rPr>
              <a:t> </a:t>
            </a:r>
            <a:r>
              <a:rPr sz="2000" b="1" spc="-10" dirty="0">
                <a:latin typeface="Calibri"/>
                <a:cs typeface="Calibri"/>
              </a:rPr>
              <a:t>recent</a:t>
            </a:r>
            <a:r>
              <a:rPr sz="2000" b="1" spc="15" dirty="0">
                <a:latin typeface="Calibri"/>
                <a:cs typeface="Calibri"/>
              </a:rPr>
              <a:t> </a:t>
            </a:r>
            <a:r>
              <a:rPr sz="2000" b="1" spc="-5" dirty="0">
                <a:latin typeface="Calibri"/>
                <a:cs typeface="Calibri"/>
              </a:rPr>
              <a:t>access</a:t>
            </a:r>
            <a:r>
              <a:rPr sz="2000" b="1" dirty="0">
                <a:latin typeface="Calibri"/>
                <a:cs typeface="Calibri"/>
              </a:rPr>
              <a:t> </a:t>
            </a:r>
            <a:r>
              <a:rPr sz="2000" b="1" spc="-15" dirty="0">
                <a:latin typeface="Calibri"/>
                <a:cs typeface="Calibri"/>
              </a:rPr>
              <a:t>to </a:t>
            </a:r>
            <a:r>
              <a:rPr sz="2000" b="1" spc="-434" dirty="0">
                <a:latin typeface="Calibri"/>
                <a:cs typeface="Calibri"/>
              </a:rPr>
              <a:t> </a:t>
            </a:r>
            <a:r>
              <a:rPr sz="2000" b="1" dirty="0">
                <a:latin typeface="Calibri"/>
                <a:cs typeface="Calibri"/>
              </a:rPr>
              <a:t>a</a:t>
            </a:r>
            <a:r>
              <a:rPr sz="2000" b="1" spc="-10" dirty="0">
                <a:latin typeface="Calibri"/>
                <a:cs typeface="Calibri"/>
              </a:rPr>
              <a:t> </a:t>
            </a:r>
            <a:r>
              <a:rPr sz="2000" b="1" spc="-5" dirty="0">
                <a:latin typeface="Calibri"/>
                <a:cs typeface="Calibri"/>
              </a:rPr>
              <a:t>particular</a:t>
            </a:r>
            <a:r>
              <a:rPr sz="2000" b="1" spc="-25" dirty="0">
                <a:latin typeface="Calibri"/>
                <a:cs typeface="Calibri"/>
              </a:rPr>
              <a:t> </a:t>
            </a:r>
            <a:r>
              <a:rPr sz="2000" b="1" spc="-10" dirty="0">
                <a:latin typeface="Calibri"/>
                <a:cs typeface="Calibri"/>
              </a:rPr>
              <a:t>secret</a:t>
            </a:r>
            <a:r>
              <a:rPr sz="2000" b="1" dirty="0">
                <a:latin typeface="Calibri"/>
                <a:cs typeface="Calibri"/>
              </a:rPr>
              <a:t> </a:t>
            </a:r>
            <a:r>
              <a:rPr sz="2000" b="1" spc="-30" dirty="0">
                <a:latin typeface="Calibri"/>
                <a:cs typeface="Calibri"/>
              </a:rPr>
              <a:t>key</a:t>
            </a:r>
            <a:endParaRPr sz="2000">
              <a:latin typeface="Calibri"/>
              <a:cs typeface="Calibri"/>
            </a:endParaRPr>
          </a:p>
          <a:p>
            <a:pPr marL="692150" lvl="1" indent="-415290">
              <a:lnSpc>
                <a:spcPts val="2280"/>
              </a:lnSpc>
              <a:spcBef>
                <a:spcPts val="219"/>
              </a:spcBef>
              <a:buFont typeface="Arial"/>
              <a:buChar char="•"/>
              <a:tabLst>
                <a:tab pos="692150" algn="l"/>
                <a:tab pos="692785" algn="l"/>
              </a:tabLst>
            </a:pPr>
            <a:r>
              <a:rPr sz="2000" dirty="0">
                <a:latin typeface="Calibri"/>
                <a:cs typeface="Calibri"/>
              </a:rPr>
              <a:t>An</a:t>
            </a:r>
            <a:r>
              <a:rPr sz="2000" spc="5" dirty="0">
                <a:latin typeface="Calibri"/>
                <a:cs typeface="Calibri"/>
              </a:rPr>
              <a:t> </a:t>
            </a:r>
            <a:r>
              <a:rPr sz="2000" spc="-10" dirty="0">
                <a:latin typeface="Calibri"/>
                <a:cs typeface="Calibri"/>
              </a:rPr>
              <a:t>authenticator</a:t>
            </a:r>
            <a:r>
              <a:rPr sz="2000" spc="20" dirty="0">
                <a:latin typeface="Calibri"/>
                <a:cs typeface="Calibri"/>
              </a:rPr>
              <a:t> </a:t>
            </a:r>
            <a:r>
              <a:rPr sz="2000" spc="-5" dirty="0">
                <a:latin typeface="Calibri"/>
                <a:cs typeface="Calibri"/>
              </a:rPr>
              <a:t>is</a:t>
            </a:r>
            <a:r>
              <a:rPr sz="2000" spc="5" dirty="0">
                <a:latin typeface="Calibri"/>
                <a:cs typeface="Calibri"/>
              </a:rPr>
              <a:t> </a:t>
            </a:r>
            <a:r>
              <a:rPr sz="2000" spc="-10" dirty="0">
                <a:latin typeface="Calibri"/>
                <a:cs typeface="Calibri"/>
              </a:rPr>
              <a:t>verified</a:t>
            </a:r>
            <a:r>
              <a:rPr sz="2000" spc="45" dirty="0">
                <a:latin typeface="Calibri"/>
                <a:cs typeface="Calibri"/>
              </a:rPr>
              <a:t> </a:t>
            </a:r>
            <a:r>
              <a:rPr sz="2000" spc="-5" dirty="0">
                <a:latin typeface="Calibri"/>
                <a:cs typeface="Calibri"/>
              </a:rPr>
              <a:t>by</a:t>
            </a:r>
            <a:r>
              <a:rPr sz="2000" spc="-10" dirty="0">
                <a:latin typeface="Calibri"/>
                <a:cs typeface="Calibri"/>
              </a:rPr>
              <a:t> </a:t>
            </a:r>
            <a:r>
              <a:rPr sz="2000" b="1" spc="-5" dirty="0">
                <a:latin typeface="Calibri"/>
                <a:cs typeface="Calibri"/>
              </a:rPr>
              <a:t>decrypting</a:t>
            </a:r>
            <a:r>
              <a:rPr sz="2000" b="1" spc="-15" dirty="0">
                <a:latin typeface="Calibri"/>
                <a:cs typeface="Calibri"/>
              </a:rPr>
              <a:t> </a:t>
            </a:r>
            <a:r>
              <a:rPr sz="2000" spc="-5" dirty="0">
                <a:latin typeface="Calibri"/>
                <a:cs typeface="Calibri"/>
              </a:rPr>
              <a:t>it</a:t>
            </a:r>
            <a:r>
              <a:rPr sz="2000" spc="10" dirty="0">
                <a:latin typeface="Calibri"/>
                <a:cs typeface="Calibri"/>
              </a:rPr>
              <a:t> </a:t>
            </a:r>
            <a:r>
              <a:rPr sz="2000" dirty="0">
                <a:latin typeface="Calibri"/>
                <a:cs typeface="Calibri"/>
              </a:rPr>
              <a:t>and</a:t>
            </a:r>
            <a:r>
              <a:rPr sz="2000" spc="5" dirty="0">
                <a:latin typeface="Calibri"/>
                <a:cs typeface="Calibri"/>
              </a:rPr>
              <a:t> </a:t>
            </a:r>
            <a:r>
              <a:rPr sz="2000" b="1" spc="-5" dirty="0">
                <a:latin typeface="Calibri"/>
                <a:cs typeface="Calibri"/>
              </a:rPr>
              <a:t>verifying</a:t>
            </a:r>
            <a:r>
              <a:rPr sz="2000" b="1" spc="10" dirty="0">
                <a:latin typeface="Calibri"/>
                <a:cs typeface="Calibri"/>
              </a:rPr>
              <a:t> </a:t>
            </a:r>
            <a:r>
              <a:rPr sz="2000" b="1" dirty="0">
                <a:latin typeface="Calibri"/>
                <a:cs typeface="Calibri"/>
              </a:rPr>
              <a:t>the</a:t>
            </a:r>
            <a:r>
              <a:rPr sz="2000" b="1" spc="5" dirty="0">
                <a:latin typeface="Calibri"/>
                <a:cs typeface="Calibri"/>
              </a:rPr>
              <a:t> </a:t>
            </a:r>
            <a:r>
              <a:rPr sz="2000" b="1" spc="-10" dirty="0">
                <a:latin typeface="Calibri"/>
                <a:cs typeface="Calibri"/>
              </a:rPr>
              <a:t>timestamp</a:t>
            </a:r>
            <a:r>
              <a:rPr sz="2000" b="1" spc="-20" dirty="0">
                <a:latin typeface="Calibri"/>
                <a:cs typeface="Calibri"/>
              </a:rPr>
              <a:t> </a:t>
            </a:r>
            <a:r>
              <a:rPr sz="2000" b="1" spc="-5" dirty="0">
                <a:latin typeface="Calibri"/>
                <a:cs typeface="Calibri"/>
              </a:rPr>
              <a:t>is</a:t>
            </a:r>
            <a:r>
              <a:rPr sz="2000" b="1" spc="-10" dirty="0">
                <a:latin typeface="Calibri"/>
                <a:cs typeface="Calibri"/>
              </a:rPr>
              <a:t> recent</a:t>
            </a:r>
            <a:endParaRPr sz="2000">
              <a:latin typeface="Calibri"/>
              <a:cs typeface="Calibri"/>
            </a:endParaRPr>
          </a:p>
          <a:p>
            <a:pPr marL="692150">
              <a:lnSpc>
                <a:spcPts val="2280"/>
              </a:lnSpc>
            </a:pPr>
            <a:r>
              <a:rPr sz="2000" spc="-5" dirty="0">
                <a:latin typeface="Calibri"/>
                <a:cs typeface="Calibri"/>
              </a:rPr>
              <a:t>(usually</a:t>
            </a:r>
            <a:r>
              <a:rPr sz="2000" spc="-10" dirty="0">
                <a:latin typeface="Calibri"/>
                <a:cs typeface="Calibri"/>
              </a:rPr>
              <a:t> </a:t>
            </a:r>
            <a:r>
              <a:rPr sz="2000" spc="-5" dirty="0">
                <a:latin typeface="Calibri"/>
                <a:cs typeface="Calibri"/>
              </a:rPr>
              <a:t>less</a:t>
            </a:r>
            <a:r>
              <a:rPr sz="2000" spc="15" dirty="0">
                <a:latin typeface="Calibri"/>
                <a:cs typeface="Calibri"/>
              </a:rPr>
              <a:t> </a:t>
            </a:r>
            <a:r>
              <a:rPr sz="2000" dirty="0">
                <a:latin typeface="Calibri"/>
                <a:cs typeface="Calibri"/>
              </a:rPr>
              <a:t>then</a:t>
            </a:r>
            <a:r>
              <a:rPr sz="2000" spc="-5" dirty="0">
                <a:latin typeface="Calibri"/>
                <a:cs typeface="Calibri"/>
              </a:rPr>
              <a:t> </a:t>
            </a:r>
            <a:r>
              <a:rPr sz="2000" dirty="0">
                <a:latin typeface="Calibri"/>
                <a:cs typeface="Calibri"/>
              </a:rPr>
              <a:t>a</a:t>
            </a:r>
            <a:r>
              <a:rPr sz="2000" spc="-5" dirty="0">
                <a:latin typeface="Calibri"/>
                <a:cs typeface="Calibri"/>
              </a:rPr>
              <a:t> </a:t>
            </a:r>
            <a:r>
              <a:rPr sz="2000" spc="-20" dirty="0">
                <a:latin typeface="Calibri"/>
                <a:cs typeface="Calibri"/>
              </a:rPr>
              <a:t>few</a:t>
            </a:r>
            <a:r>
              <a:rPr sz="2000" dirty="0">
                <a:latin typeface="Calibri"/>
                <a:cs typeface="Calibri"/>
              </a:rPr>
              <a:t> </a:t>
            </a:r>
            <a:r>
              <a:rPr sz="2000" spc="-5" dirty="0">
                <a:latin typeface="Calibri"/>
                <a:cs typeface="Calibri"/>
              </a:rPr>
              <a:t>minutes old)</a:t>
            </a:r>
            <a:endParaRPr sz="2000">
              <a:latin typeface="Calibri"/>
              <a:cs typeface="Calibri"/>
            </a:endParaRPr>
          </a:p>
        </p:txBody>
      </p:sp>
      <p:sp>
        <p:nvSpPr>
          <p:cNvPr id="8" name="Footer Placeholder 7">
            <a:extLst>
              <a:ext uri="{FF2B5EF4-FFF2-40B4-BE49-F238E27FC236}">
                <a16:creationId xmlns:a16="http://schemas.microsoft.com/office/drawing/2014/main" id="{B5232E09-B005-4FB4-92AE-64852422F85B}"/>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733" y="316052"/>
            <a:ext cx="2021839" cy="696595"/>
          </a:xfrm>
          <a:prstGeom prst="rect">
            <a:avLst/>
          </a:prstGeom>
        </p:spPr>
        <p:txBody>
          <a:bodyPr vert="horz" wrap="square" lIns="0" tIns="12700" rIns="0" bIns="0" rtlCol="0">
            <a:spAutoFit/>
          </a:bodyPr>
          <a:lstStyle/>
          <a:p>
            <a:pPr marL="12700">
              <a:lnSpc>
                <a:spcPct val="100000"/>
              </a:lnSpc>
              <a:spcBef>
                <a:spcPts val="100"/>
              </a:spcBef>
            </a:pPr>
            <a:r>
              <a:rPr spc="-90" dirty="0"/>
              <a:t>K</a:t>
            </a:r>
            <a:r>
              <a:rPr spc="-5" dirty="0"/>
              <a:t>e</a:t>
            </a:r>
            <a:r>
              <a:rPr dirty="0"/>
              <a:t>rb</a:t>
            </a:r>
            <a:r>
              <a:rPr spc="-5" dirty="0"/>
              <a:t>e</a:t>
            </a:r>
            <a:r>
              <a:rPr spc="-80" dirty="0"/>
              <a:t>r</a:t>
            </a:r>
            <a:r>
              <a:rPr spc="-10" dirty="0"/>
              <a:t>os</a:t>
            </a:r>
          </a:p>
        </p:txBody>
      </p:sp>
      <p:sp>
        <p:nvSpPr>
          <p:cNvPr id="3" name="object 3"/>
          <p:cNvSpPr txBox="1"/>
          <p:nvPr/>
        </p:nvSpPr>
        <p:spPr>
          <a:xfrm>
            <a:off x="175911" y="1222749"/>
            <a:ext cx="7658100" cy="4916805"/>
          </a:xfrm>
          <a:prstGeom prst="rect">
            <a:avLst/>
          </a:prstGeom>
        </p:spPr>
        <p:txBody>
          <a:bodyPr vert="horz" wrap="square" lIns="0" tIns="13335" rIns="0" bIns="0" rtlCol="0">
            <a:spAutoFit/>
          </a:bodyPr>
          <a:lstStyle/>
          <a:p>
            <a:pPr marL="12700">
              <a:lnSpc>
                <a:spcPct val="100000"/>
              </a:lnSpc>
              <a:spcBef>
                <a:spcPts val="105"/>
              </a:spcBef>
            </a:pPr>
            <a:r>
              <a:rPr sz="2600" spc="-5" dirty="0">
                <a:latin typeface="Calibri"/>
                <a:cs typeface="Calibri"/>
              </a:rPr>
              <a:t>Objectives</a:t>
            </a:r>
            <a:endParaRPr sz="2600" dirty="0">
              <a:latin typeface="Calibri"/>
              <a:cs typeface="Calibri"/>
            </a:endParaRPr>
          </a:p>
          <a:p>
            <a:pPr marL="660400" indent="-285115">
              <a:lnSpc>
                <a:spcPct val="100000"/>
              </a:lnSpc>
              <a:spcBef>
                <a:spcPts val="60"/>
              </a:spcBef>
              <a:buFont typeface="Times New Roman"/>
              <a:buChar char="–"/>
              <a:tabLst>
                <a:tab pos="660400" algn="l"/>
              </a:tabLst>
            </a:pPr>
            <a:r>
              <a:rPr sz="2600" spc="-5" dirty="0">
                <a:latin typeface="Calibri"/>
                <a:cs typeface="Calibri"/>
              </a:rPr>
              <a:t>Give</a:t>
            </a:r>
            <a:r>
              <a:rPr sz="2600" spc="-30" dirty="0">
                <a:latin typeface="Calibri"/>
                <a:cs typeface="Calibri"/>
              </a:rPr>
              <a:t> </a:t>
            </a:r>
            <a:r>
              <a:rPr sz="2600" spc="-15" dirty="0">
                <a:latin typeface="Calibri"/>
                <a:cs typeface="Calibri"/>
              </a:rPr>
              <a:t>you</a:t>
            </a:r>
            <a:r>
              <a:rPr sz="2600" spc="5" dirty="0">
                <a:latin typeface="Calibri"/>
                <a:cs typeface="Calibri"/>
              </a:rPr>
              <a:t> </a:t>
            </a:r>
            <a:r>
              <a:rPr sz="2600" spc="-5" dirty="0">
                <a:latin typeface="Calibri"/>
                <a:cs typeface="Calibri"/>
              </a:rPr>
              <a:t>“</a:t>
            </a:r>
            <a:r>
              <a:rPr sz="2600" b="1" spc="-5" dirty="0">
                <a:latin typeface="Calibri"/>
                <a:cs typeface="Calibri"/>
              </a:rPr>
              <a:t>the</a:t>
            </a:r>
            <a:r>
              <a:rPr sz="2600" b="1" spc="5" dirty="0">
                <a:latin typeface="Calibri"/>
                <a:cs typeface="Calibri"/>
              </a:rPr>
              <a:t> </a:t>
            </a:r>
            <a:r>
              <a:rPr sz="2600" b="1" spc="-5" dirty="0">
                <a:latin typeface="Calibri"/>
                <a:cs typeface="Calibri"/>
              </a:rPr>
              <a:t>good</a:t>
            </a:r>
            <a:r>
              <a:rPr sz="2600" b="1" spc="-10" dirty="0">
                <a:latin typeface="Calibri"/>
                <a:cs typeface="Calibri"/>
              </a:rPr>
              <a:t> </a:t>
            </a:r>
            <a:r>
              <a:rPr sz="2600" b="1" spc="-5" dirty="0">
                <a:latin typeface="Calibri"/>
                <a:cs typeface="Calibri"/>
              </a:rPr>
              <a:t>parts</a:t>
            </a:r>
            <a:r>
              <a:rPr sz="2600" spc="-5" dirty="0">
                <a:latin typeface="Calibri"/>
                <a:cs typeface="Calibri"/>
              </a:rPr>
              <a:t>” of </a:t>
            </a:r>
            <a:r>
              <a:rPr sz="2600" spc="-15" dirty="0">
                <a:latin typeface="Calibri"/>
                <a:cs typeface="Calibri"/>
              </a:rPr>
              <a:t>Kerberos</a:t>
            </a:r>
            <a:endParaRPr sz="2600" dirty="0">
              <a:latin typeface="Calibri"/>
              <a:cs typeface="Calibri"/>
            </a:endParaRPr>
          </a:p>
          <a:p>
            <a:pPr marL="1061085" marR="5080" lvl="1" indent="-228600">
              <a:lnSpc>
                <a:spcPct val="70000"/>
              </a:lnSpc>
              <a:spcBef>
                <a:spcPts val="994"/>
              </a:spcBef>
              <a:buFont typeface="Times New Roman"/>
              <a:buChar char="•"/>
              <a:tabLst>
                <a:tab pos="1061720" algn="l"/>
              </a:tabLst>
            </a:pPr>
            <a:r>
              <a:rPr sz="2600" dirty="0">
                <a:latin typeface="Calibri"/>
                <a:cs typeface="Calibri"/>
              </a:rPr>
              <a:t>The </a:t>
            </a:r>
            <a:r>
              <a:rPr sz="2600" spc="-5" dirty="0">
                <a:latin typeface="Calibri"/>
                <a:cs typeface="Calibri"/>
              </a:rPr>
              <a:t>full </a:t>
            </a:r>
            <a:r>
              <a:rPr sz="2600" spc="-15" dirty="0">
                <a:latin typeface="Calibri"/>
                <a:cs typeface="Calibri"/>
              </a:rPr>
              <a:t>extent </a:t>
            </a:r>
            <a:r>
              <a:rPr sz="2600" spc="-5" dirty="0">
                <a:latin typeface="Calibri"/>
                <a:cs typeface="Calibri"/>
              </a:rPr>
              <a:t>of </a:t>
            </a:r>
            <a:r>
              <a:rPr sz="2600" dirty="0">
                <a:latin typeface="Calibri"/>
                <a:cs typeface="Calibri"/>
              </a:rPr>
              <a:t>the </a:t>
            </a:r>
            <a:r>
              <a:rPr sz="2600" spc="-15" dirty="0">
                <a:latin typeface="Calibri"/>
                <a:cs typeface="Calibri"/>
              </a:rPr>
              <a:t>protocol </a:t>
            </a:r>
            <a:r>
              <a:rPr sz="2600" dirty="0">
                <a:latin typeface="Calibri"/>
                <a:cs typeface="Calibri"/>
              </a:rPr>
              <a:t>+ </a:t>
            </a:r>
            <a:r>
              <a:rPr sz="2600" spc="-15" dirty="0">
                <a:latin typeface="Calibri"/>
                <a:cs typeface="Calibri"/>
              </a:rPr>
              <a:t>related </a:t>
            </a:r>
            <a:r>
              <a:rPr sz="2600" spc="-5" dirty="0">
                <a:latin typeface="Calibri"/>
                <a:cs typeface="Calibri"/>
              </a:rPr>
              <a:t>RFCs </a:t>
            </a:r>
            <a:r>
              <a:rPr sz="2600" spc="-25" dirty="0">
                <a:latin typeface="Calibri"/>
                <a:cs typeface="Calibri"/>
              </a:rPr>
              <a:t>way </a:t>
            </a:r>
            <a:r>
              <a:rPr sz="2600" spc="-575" dirty="0">
                <a:latin typeface="Calibri"/>
                <a:cs typeface="Calibri"/>
              </a:rPr>
              <a:t> </a:t>
            </a:r>
            <a:r>
              <a:rPr sz="2600" spc="-10" dirty="0">
                <a:latin typeface="Calibri"/>
                <a:cs typeface="Calibri"/>
              </a:rPr>
              <a:t>too</a:t>
            </a:r>
            <a:r>
              <a:rPr sz="2600" dirty="0">
                <a:latin typeface="Calibri"/>
                <a:cs typeface="Calibri"/>
              </a:rPr>
              <a:t> </a:t>
            </a:r>
            <a:r>
              <a:rPr sz="2600" spc="-5" dirty="0">
                <a:latin typeface="Calibri"/>
                <a:cs typeface="Calibri"/>
              </a:rPr>
              <a:t>much</a:t>
            </a:r>
            <a:r>
              <a:rPr sz="2600" spc="-15" dirty="0">
                <a:latin typeface="Calibri"/>
                <a:cs typeface="Calibri"/>
              </a:rPr>
              <a:t> to</a:t>
            </a:r>
            <a:r>
              <a:rPr sz="2600" spc="-10" dirty="0">
                <a:latin typeface="Calibri"/>
                <a:cs typeface="Calibri"/>
              </a:rPr>
              <a:t> </a:t>
            </a:r>
            <a:r>
              <a:rPr sz="2600" spc="-15" dirty="0">
                <a:latin typeface="Calibri"/>
                <a:cs typeface="Calibri"/>
              </a:rPr>
              <a:t>cover</a:t>
            </a:r>
            <a:r>
              <a:rPr sz="2600" spc="-10" dirty="0">
                <a:latin typeface="Calibri"/>
                <a:cs typeface="Calibri"/>
              </a:rPr>
              <a:t> </a:t>
            </a:r>
            <a:r>
              <a:rPr sz="2600" dirty="0">
                <a:latin typeface="Calibri"/>
                <a:cs typeface="Calibri"/>
              </a:rPr>
              <a:t>in</a:t>
            </a:r>
            <a:r>
              <a:rPr sz="2600" spc="-10" dirty="0">
                <a:latin typeface="Calibri"/>
                <a:cs typeface="Calibri"/>
              </a:rPr>
              <a:t> </a:t>
            </a:r>
            <a:r>
              <a:rPr sz="2600" spc="-5" dirty="0">
                <a:latin typeface="Calibri"/>
                <a:cs typeface="Calibri"/>
              </a:rPr>
              <a:t>one</a:t>
            </a:r>
            <a:r>
              <a:rPr sz="2600" spc="-15" dirty="0">
                <a:latin typeface="Calibri"/>
                <a:cs typeface="Calibri"/>
              </a:rPr>
              <a:t> </a:t>
            </a:r>
            <a:r>
              <a:rPr sz="2600" spc="-5" dirty="0">
                <a:latin typeface="Calibri"/>
                <a:cs typeface="Calibri"/>
              </a:rPr>
              <a:t>lecture</a:t>
            </a:r>
            <a:endParaRPr sz="2600" dirty="0">
              <a:latin typeface="Calibri"/>
              <a:cs typeface="Calibri"/>
            </a:endParaRPr>
          </a:p>
          <a:p>
            <a:pPr marL="1061085" lvl="1" indent="-229235">
              <a:lnSpc>
                <a:spcPct val="100000"/>
              </a:lnSpc>
              <a:spcBef>
                <a:spcPts val="70"/>
              </a:spcBef>
              <a:buFont typeface="Times New Roman"/>
              <a:buChar char="•"/>
              <a:tabLst>
                <a:tab pos="1061720" algn="l"/>
              </a:tabLst>
            </a:pPr>
            <a:r>
              <a:rPr sz="2600" dirty="0">
                <a:latin typeface="Calibri"/>
                <a:cs typeface="Calibri"/>
              </a:rPr>
              <a:t>Aim</a:t>
            </a:r>
            <a:r>
              <a:rPr sz="2600" spc="-25" dirty="0">
                <a:latin typeface="Calibri"/>
                <a:cs typeface="Calibri"/>
              </a:rPr>
              <a:t> for</a:t>
            </a:r>
            <a:r>
              <a:rPr sz="2600" spc="15" dirty="0">
                <a:latin typeface="Calibri"/>
                <a:cs typeface="Calibri"/>
              </a:rPr>
              <a:t> </a:t>
            </a:r>
            <a:r>
              <a:rPr sz="2600" dirty="0">
                <a:latin typeface="Calibri"/>
                <a:cs typeface="Calibri"/>
              </a:rPr>
              <a:t>a</a:t>
            </a:r>
            <a:r>
              <a:rPr sz="2600" spc="-5" dirty="0">
                <a:latin typeface="Calibri"/>
                <a:cs typeface="Calibri"/>
              </a:rPr>
              <a:t> solid</a:t>
            </a:r>
            <a:r>
              <a:rPr sz="2600" spc="-15" dirty="0">
                <a:latin typeface="Calibri"/>
                <a:cs typeface="Calibri"/>
              </a:rPr>
              <a:t> </a:t>
            </a:r>
            <a:r>
              <a:rPr sz="2600" spc="-10" dirty="0">
                <a:latin typeface="Calibri"/>
                <a:cs typeface="Calibri"/>
              </a:rPr>
              <a:t>understanding</a:t>
            </a:r>
            <a:r>
              <a:rPr sz="2600" spc="-40" dirty="0">
                <a:latin typeface="Calibri"/>
                <a:cs typeface="Calibri"/>
              </a:rPr>
              <a:t> </a:t>
            </a:r>
            <a:r>
              <a:rPr sz="2600" spc="-5" dirty="0">
                <a:latin typeface="Calibri"/>
                <a:cs typeface="Calibri"/>
              </a:rPr>
              <a:t>of</a:t>
            </a:r>
            <a:r>
              <a:rPr sz="2600" spc="10" dirty="0">
                <a:latin typeface="Calibri"/>
                <a:cs typeface="Calibri"/>
              </a:rPr>
              <a:t> </a:t>
            </a:r>
            <a:r>
              <a:rPr sz="2600" b="1" spc="-10" dirty="0">
                <a:latin typeface="Calibri"/>
                <a:cs typeface="Calibri"/>
              </a:rPr>
              <a:t>fundamentals</a:t>
            </a:r>
            <a:endParaRPr sz="2600" dirty="0">
              <a:latin typeface="Calibri"/>
              <a:cs typeface="Calibri"/>
            </a:endParaRPr>
          </a:p>
          <a:p>
            <a:pPr marL="660400" indent="-285115">
              <a:lnSpc>
                <a:spcPts val="2650"/>
              </a:lnSpc>
              <a:spcBef>
                <a:spcPts val="2245"/>
              </a:spcBef>
              <a:buFont typeface="Times New Roman"/>
              <a:buChar char="–"/>
              <a:tabLst>
                <a:tab pos="660400" algn="l"/>
              </a:tabLst>
            </a:pPr>
            <a:r>
              <a:rPr sz="2600" spc="-5" dirty="0">
                <a:latin typeface="Calibri"/>
                <a:cs typeface="Calibri"/>
              </a:rPr>
              <a:t>Give</a:t>
            </a:r>
            <a:r>
              <a:rPr sz="2600" spc="-35" dirty="0">
                <a:latin typeface="Calibri"/>
                <a:cs typeface="Calibri"/>
              </a:rPr>
              <a:t> </a:t>
            </a:r>
            <a:r>
              <a:rPr sz="2600" spc="-15" dirty="0">
                <a:latin typeface="Calibri"/>
                <a:cs typeface="Calibri"/>
              </a:rPr>
              <a:t>you</a:t>
            </a:r>
            <a:r>
              <a:rPr sz="2600" spc="5" dirty="0">
                <a:latin typeface="Calibri"/>
                <a:cs typeface="Calibri"/>
              </a:rPr>
              <a:t> </a:t>
            </a:r>
            <a:r>
              <a:rPr sz="2600" dirty="0">
                <a:latin typeface="Calibri"/>
                <a:cs typeface="Calibri"/>
              </a:rPr>
              <a:t>a</a:t>
            </a:r>
            <a:r>
              <a:rPr sz="2600" spc="-15" dirty="0">
                <a:latin typeface="Calibri"/>
                <a:cs typeface="Calibri"/>
              </a:rPr>
              <a:t> </a:t>
            </a:r>
            <a:r>
              <a:rPr lang="en-US" sz="2600" b="1" spc="-10" dirty="0">
                <a:latin typeface="Calibri"/>
                <a:cs typeface="Calibri"/>
              </a:rPr>
              <a:t>revisit</a:t>
            </a:r>
            <a:r>
              <a:rPr sz="2600" b="1" spc="10" dirty="0">
                <a:latin typeface="Calibri"/>
                <a:cs typeface="Calibri"/>
              </a:rPr>
              <a:t> </a:t>
            </a:r>
            <a:r>
              <a:rPr lang="en-US" sz="2600" spc="10" dirty="0">
                <a:latin typeface="Calibri"/>
                <a:cs typeface="Calibri"/>
              </a:rPr>
              <a:t>our</a:t>
            </a:r>
            <a:r>
              <a:rPr lang="en-US" sz="2600" b="1" spc="10" dirty="0">
                <a:latin typeface="Calibri"/>
                <a:cs typeface="Calibri"/>
              </a:rPr>
              <a:t> </a:t>
            </a:r>
            <a:r>
              <a:rPr sz="2600" spc="-10" dirty="0">
                <a:latin typeface="Calibri"/>
                <a:cs typeface="Calibri"/>
              </a:rPr>
              <a:t>understanding</a:t>
            </a:r>
            <a:r>
              <a:rPr sz="2600" spc="-45" dirty="0">
                <a:latin typeface="Calibri"/>
                <a:cs typeface="Calibri"/>
              </a:rPr>
              <a:t> </a:t>
            </a:r>
            <a:r>
              <a:rPr sz="2600" spc="-5" dirty="0">
                <a:latin typeface="Calibri"/>
                <a:cs typeface="Calibri"/>
              </a:rPr>
              <a:t>of</a:t>
            </a:r>
            <a:endParaRPr sz="2600" dirty="0">
              <a:latin typeface="Calibri"/>
              <a:cs typeface="Calibri"/>
            </a:endParaRPr>
          </a:p>
          <a:p>
            <a:pPr marL="660400">
              <a:lnSpc>
                <a:spcPts val="2650"/>
              </a:lnSpc>
            </a:pPr>
            <a:r>
              <a:rPr lang="en-US" sz="2600" b="1" spc="-15" dirty="0">
                <a:latin typeface="Calibri"/>
                <a:cs typeface="Calibri"/>
              </a:rPr>
              <a:t>C</a:t>
            </a:r>
            <a:r>
              <a:rPr sz="2600" b="1" spc="-15" dirty="0">
                <a:latin typeface="Calibri"/>
                <a:cs typeface="Calibri"/>
              </a:rPr>
              <a:t>ryptography</a:t>
            </a:r>
            <a:r>
              <a:rPr lang="en-US" sz="2600" b="1" spc="-15" dirty="0">
                <a:latin typeface="Calibri"/>
                <a:cs typeface="Calibri"/>
              </a:rPr>
              <a:t>,</a:t>
            </a:r>
            <a:r>
              <a:rPr lang="en-US" sz="2600" spc="-15" dirty="0">
                <a:latin typeface="Calibri"/>
                <a:cs typeface="Calibri"/>
              </a:rPr>
              <a:t> necessary for next concepts</a:t>
            </a:r>
            <a:endParaRPr sz="2600" dirty="0">
              <a:latin typeface="Calibri"/>
              <a:cs typeface="Calibri"/>
            </a:endParaRPr>
          </a:p>
          <a:p>
            <a:pPr marL="660400" indent="-285115">
              <a:lnSpc>
                <a:spcPct val="100000"/>
              </a:lnSpc>
              <a:spcBef>
                <a:spcPts val="2240"/>
              </a:spcBef>
              <a:buFont typeface="Times New Roman"/>
              <a:buChar char="–"/>
              <a:tabLst>
                <a:tab pos="660400" algn="l"/>
              </a:tabLst>
            </a:pPr>
            <a:r>
              <a:rPr sz="2600" spc="-5" dirty="0">
                <a:latin typeface="Calibri"/>
                <a:cs typeface="Calibri"/>
              </a:rPr>
              <a:t>Microsoft</a:t>
            </a:r>
            <a:r>
              <a:rPr sz="2600" dirty="0">
                <a:latin typeface="Calibri"/>
                <a:cs typeface="Calibri"/>
              </a:rPr>
              <a:t> </a:t>
            </a:r>
            <a:r>
              <a:rPr sz="2600" spc="-5" dirty="0">
                <a:latin typeface="Calibri"/>
                <a:cs typeface="Calibri"/>
              </a:rPr>
              <a:t>domain specifics</a:t>
            </a:r>
            <a:r>
              <a:rPr sz="2600" spc="-30" dirty="0">
                <a:latin typeface="Calibri"/>
                <a:cs typeface="Calibri"/>
              </a:rPr>
              <a:t> </a:t>
            </a:r>
            <a:r>
              <a:rPr sz="2600" spc="-15" dirty="0">
                <a:latin typeface="Calibri"/>
                <a:cs typeface="Calibri"/>
              </a:rPr>
              <a:t>related to</a:t>
            </a:r>
            <a:r>
              <a:rPr sz="2600" spc="-5" dirty="0">
                <a:latin typeface="Calibri"/>
                <a:cs typeface="Calibri"/>
              </a:rPr>
              <a:t> </a:t>
            </a:r>
            <a:r>
              <a:rPr sz="2600" spc="-15" dirty="0">
                <a:latin typeface="Calibri"/>
                <a:cs typeface="Calibri"/>
              </a:rPr>
              <a:t>Kerberos</a:t>
            </a:r>
            <a:endParaRPr sz="2600" dirty="0">
              <a:latin typeface="Calibri"/>
              <a:cs typeface="Calibri"/>
            </a:endParaRPr>
          </a:p>
          <a:p>
            <a:pPr marL="660400" indent="-285115">
              <a:lnSpc>
                <a:spcPct val="100000"/>
              </a:lnSpc>
              <a:spcBef>
                <a:spcPts val="2260"/>
              </a:spcBef>
              <a:buFont typeface="Times New Roman"/>
              <a:buChar char="–"/>
              <a:tabLst>
                <a:tab pos="660400" algn="l"/>
              </a:tabLst>
            </a:pPr>
            <a:r>
              <a:rPr sz="2600" spc="-10" dirty="0">
                <a:latin typeface="Calibri"/>
                <a:cs typeface="Calibri"/>
              </a:rPr>
              <a:t>Vulnerabilities</a:t>
            </a:r>
            <a:r>
              <a:rPr sz="2600" spc="-45" dirty="0">
                <a:latin typeface="Calibri"/>
                <a:cs typeface="Calibri"/>
              </a:rPr>
              <a:t> </a:t>
            </a:r>
            <a:r>
              <a:rPr sz="2600" dirty="0">
                <a:latin typeface="Calibri"/>
                <a:cs typeface="Calibri"/>
              </a:rPr>
              <a:t>and</a:t>
            </a:r>
            <a:r>
              <a:rPr sz="2600" spc="-10" dirty="0">
                <a:latin typeface="Calibri"/>
                <a:cs typeface="Calibri"/>
              </a:rPr>
              <a:t> </a:t>
            </a:r>
            <a:r>
              <a:rPr sz="2600" spc="-15" dirty="0">
                <a:latin typeface="Calibri"/>
                <a:cs typeface="Calibri"/>
              </a:rPr>
              <a:t>attacks</a:t>
            </a:r>
            <a:r>
              <a:rPr sz="2600" spc="-10" dirty="0">
                <a:latin typeface="Calibri"/>
                <a:cs typeface="Calibri"/>
              </a:rPr>
              <a:t> </a:t>
            </a:r>
            <a:r>
              <a:rPr sz="2600" spc="-15" dirty="0">
                <a:latin typeface="Calibri"/>
                <a:cs typeface="Calibri"/>
              </a:rPr>
              <a:t>related</a:t>
            </a:r>
            <a:r>
              <a:rPr sz="2600" spc="-20" dirty="0">
                <a:latin typeface="Calibri"/>
                <a:cs typeface="Calibri"/>
              </a:rPr>
              <a:t> </a:t>
            </a:r>
            <a:r>
              <a:rPr sz="2600" spc="-15" dirty="0">
                <a:latin typeface="Calibri"/>
                <a:cs typeface="Calibri"/>
              </a:rPr>
              <a:t>to</a:t>
            </a:r>
            <a:r>
              <a:rPr sz="2600" spc="5" dirty="0">
                <a:latin typeface="Calibri"/>
                <a:cs typeface="Calibri"/>
              </a:rPr>
              <a:t> </a:t>
            </a:r>
            <a:r>
              <a:rPr sz="2600" spc="-15" dirty="0">
                <a:latin typeface="Calibri"/>
                <a:cs typeface="Calibri"/>
              </a:rPr>
              <a:t>Kerberos</a:t>
            </a:r>
            <a:endParaRPr sz="2600" dirty="0">
              <a:latin typeface="Calibri"/>
              <a:cs typeface="Calibri"/>
            </a:endParaRPr>
          </a:p>
          <a:p>
            <a:pPr marL="660400" indent="-285115">
              <a:lnSpc>
                <a:spcPct val="100000"/>
              </a:lnSpc>
              <a:spcBef>
                <a:spcPts val="2240"/>
              </a:spcBef>
              <a:buFont typeface="Times New Roman"/>
              <a:buChar char="–"/>
              <a:tabLst>
                <a:tab pos="660400" algn="l"/>
              </a:tabLst>
            </a:pPr>
            <a:r>
              <a:rPr sz="2600" spc="-50" dirty="0">
                <a:latin typeface="Calibri"/>
                <a:cs typeface="Calibri"/>
              </a:rPr>
              <a:t>Tools</a:t>
            </a:r>
            <a:r>
              <a:rPr sz="2600" spc="-20" dirty="0">
                <a:latin typeface="Calibri"/>
                <a:cs typeface="Calibri"/>
              </a:rPr>
              <a:t> </a:t>
            </a:r>
            <a:r>
              <a:rPr sz="2600" spc="-15" dirty="0">
                <a:latin typeface="Calibri"/>
                <a:cs typeface="Calibri"/>
              </a:rPr>
              <a:t>related</a:t>
            </a:r>
            <a:r>
              <a:rPr sz="2600" spc="-30" dirty="0">
                <a:latin typeface="Calibri"/>
                <a:cs typeface="Calibri"/>
              </a:rPr>
              <a:t> </a:t>
            </a:r>
            <a:r>
              <a:rPr sz="2600" spc="-15" dirty="0">
                <a:latin typeface="Calibri"/>
                <a:cs typeface="Calibri"/>
              </a:rPr>
              <a:t>to</a:t>
            </a:r>
            <a:r>
              <a:rPr sz="2600" spc="5" dirty="0">
                <a:latin typeface="Calibri"/>
                <a:cs typeface="Calibri"/>
              </a:rPr>
              <a:t> </a:t>
            </a:r>
            <a:r>
              <a:rPr sz="2600" spc="-15" dirty="0">
                <a:latin typeface="Calibri"/>
                <a:cs typeface="Calibri"/>
              </a:rPr>
              <a:t>Kerberos</a:t>
            </a:r>
            <a:endParaRPr sz="2600" dirty="0">
              <a:latin typeface="Calibri"/>
              <a:cs typeface="Calibri"/>
            </a:endParaRPr>
          </a:p>
        </p:txBody>
      </p:sp>
      <p:pic>
        <p:nvPicPr>
          <p:cNvPr id="4" name="object 4"/>
          <p:cNvPicPr/>
          <p:nvPr/>
        </p:nvPicPr>
        <p:blipFill>
          <a:blip r:embed="rId2" cstate="print"/>
          <a:stretch>
            <a:fillRect/>
          </a:stretch>
        </p:blipFill>
        <p:spPr>
          <a:xfrm>
            <a:off x="7850123" y="0"/>
            <a:ext cx="4343399" cy="2452115"/>
          </a:xfrm>
          <a:prstGeom prst="rect">
            <a:avLst/>
          </a:prstGeom>
        </p:spPr>
      </p:pic>
      <p:sp>
        <p:nvSpPr>
          <p:cNvPr id="9" name="Footer Placeholder 8">
            <a:extLst>
              <a:ext uri="{FF2B5EF4-FFF2-40B4-BE49-F238E27FC236}">
                <a16:creationId xmlns:a16="http://schemas.microsoft.com/office/drawing/2014/main" id="{998D830E-1399-46A2-9021-67143552A5BB}"/>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9582150" cy="696595"/>
          </a:xfrm>
          <a:prstGeom prst="rect">
            <a:avLst/>
          </a:prstGeom>
        </p:spPr>
        <p:txBody>
          <a:bodyPr vert="horz" wrap="square" lIns="0" tIns="13335" rIns="0" bIns="0" rtlCol="0">
            <a:spAutoFit/>
          </a:bodyPr>
          <a:lstStyle/>
          <a:p>
            <a:pPr marL="12700">
              <a:lnSpc>
                <a:spcPct val="100000"/>
              </a:lnSpc>
              <a:spcBef>
                <a:spcPts val="105"/>
              </a:spcBef>
            </a:pPr>
            <a:r>
              <a:rPr dirty="0"/>
              <a:t>#2:</a:t>
            </a:r>
            <a:r>
              <a:rPr spc="-35" dirty="0"/>
              <a:t> </a:t>
            </a:r>
            <a:r>
              <a:rPr spc="-20" dirty="0"/>
              <a:t>Ticket-Granting</a:t>
            </a:r>
            <a:r>
              <a:rPr spc="-10" dirty="0"/>
              <a:t> </a:t>
            </a:r>
            <a:r>
              <a:rPr spc="5" dirty="0"/>
              <a:t>Service</a:t>
            </a:r>
            <a:r>
              <a:rPr spc="-15" dirty="0"/>
              <a:t> </a:t>
            </a:r>
            <a:r>
              <a:rPr spc="-30" dirty="0"/>
              <a:t>(TGS)</a:t>
            </a:r>
            <a:r>
              <a:rPr spc="-15" dirty="0"/>
              <a:t> </a:t>
            </a:r>
            <a:r>
              <a:rPr spc="-20" dirty="0"/>
              <a:t>Exchange</a:t>
            </a:r>
          </a:p>
        </p:txBody>
      </p:sp>
      <p:sp>
        <p:nvSpPr>
          <p:cNvPr id="3" name="object 3"/>
          <p:cNvSpPr txBox="1">
            <a:spLocks noGrp="1"/>
          </p:cNvSpPr>
          <p:nvPr>
            <p:ph type="body" idx="1"/>
          </p:nvPr>
        </p:nvSpPr>
        <p:spPr>
          <a:prstGeom prst="rect">
            <a:avLst/>
          </a:prstGeom>
        </p:spPr>
        <p:txBody>
          <a:bodyPr vert="horz" wrap="square" lIns="0" tIns="54610" rIns="0" bIns="0" rtlCol="0">
            <a:spAutoFit/>
          </a:bodyPr>
          <a:lstStyle/>
          <a:p>
            <a:pPr marL="581660" indent="-287020">
              <a:lnSpc>
                <a:spcPct val="100000"/>
              </a:lnSpc>
              <a:spcBef>
                <a:spcPts val="430"/>
              </a:spcBef>
              <a:buFont typeface="Arial"/>
              <a:buChar char="•"/>
              <a:tabLst>
                <a:tab pos="582295" algn="l"/>
                <a:tab pos="582930" algn="l"/>
              </a:tabLst>
            </a:pPr>
            <a:r>
              <a:rPr spc="-40" dirty="0"/>
              <a:t>Two</a:t>
            </a:r>
            <a:r>
              <a:rPr spc="-10" dirty="0"/>
              <a:t> </a:t>
            </a:r>
            <a:r>
              <a:rPr spc="-5" dirty="0"/>
              <a:t>message</a:t>
            </a:r>
            <a:r>
              <a:rPr spc="10" dirty="0"/>
              <a:t> </a:t>
            </a:r>
            <a:r>
              <a:rPr dirty="0"/>
              <a:t>types</a:t>
            </a:r>
            <a:r>
              <a:rPr spc="-10" dirty="0"/>
              <a:t> are</a:t>
            </a:r>
            <a:r>
              <a:rPr spc="10" dirty="0"/>
              <a:t> </a:t>
            </a:r>
            <a:r>
              <a:rPr spc="-15" dirty="0"/>
              <a:t>involved</a:t>
            </a:r>
            <a:r>
              <a:rPr spc="10" dirty="0"/>
              <a:t> </a:t>
            </a:r>
            <a:r>
              <a:rPr spc="-5" dirty="0"/>
              <a:t>in</a:t>
            </a:r>
            <a:r>
              <a:rPr spc="5" dirty="0"/>
              <a:t> </a:t>
            </a:r>
            <a:r>
              <a:rPr dirty="0"/>
              <a:t>the</a:t>
            </a:r>
            <a:r>
              <a:rPr spc="-15" dirty="0"/>
              <a:t> </a:t>
            </a:r>
            <a:r>
              <a:rPr spc="-25" dirty="0"/>
              <a:t>TGS</a:t>
            </a:r>
            <a:r>
              <a:rPr spc="10" dirty="0"/>
              <a:t> </a:t>
            </a:r>
            <a:r>
              <a:rPr spc="-15" dirty="0"/>
              <a:t>exchange:</a:t>
            </a:r>
          </a:p>
          <a:p>
            <a:pPr marL="974725" lvl="1" indent="-415290">
              <a:lnSpc>
                <a:spcPct val="100000"/>
              </a:lnSpc>
              <a:spcBef>
                <a:spcPts val="295"/>
              </a:spcBef>
              <a:buFont typeface="Arial"/>
              <a:buChar char="•"/>
              <a:tabLst>
                <a:tab pos="975360" algn="l"/>
                <a:tab pos="975994" algn="l"/>
              </a:tabLst>
            </a:pPr>
            <a:r>
              <a:rPr sz="1800" spc="-10" dirty="0">
                <a:latin typeface="Calibri"/>
                <a:cs typeface="Calibri"/>
              </a:rPr>
              <a:t>KRB_TGS_REQ</a:t>
            </a:r>
            <a:r>
              <a:rPr sz="1800" spc="-25" dirty="0">
                <a:latin typeface="Calibri"/>
                <a:cs typeface="Calibri"/>
              </a:rPr>
              <a:t> </a:t>
            </a:r>
            <a:r>
              <a:rPr sz="1800" spc="-5" dirty="0">
                <a:latin typeface="Calibri"/>
                <a:cs typeface="Calibri"/>
              </a:rPr>
              <a:t>(</a:t>
            </a:r>
            <a:r>
              <a:rPr sz="1800" b="1" spc="-5" dirty="0">
                <a:latin typeface="Calibri"/>
                <a:cs typeface="Calibri"/>
              </a:rPr>
              <a:t>Principal</a:t>
            </a:r>
            <a:r>
              <a:rPr sz="1800" b="1" spc="-25" dirty="0">
                <a:latin typeface="Calibri"/>
                <a:cs typeface="Calibri"/>
              </a:rPr>
              <a:t> </a:t>
            </a:r>
            <a:r>
              <a:rPr sz="1800" b="1" dirty="0">
                <a:latin typeface="Calibri"/>
                <a:cs typeface="Calibri"/>
              </a:rPr>
              <a:t>→</a:t>
            </a:r>
            <a:r>
              <a:rPr sz="1800" b="1" spc="-5" dirty="0">
                <a:latin typeface="Calibri"/>
                <a:cs typeface="Calibri"/>
              </a:rPr>
              <a:t> KDC</a:t>
            </a:r>
            <a:r>
              <a:rPr sz="1800" spc="-5" dirty="0">
                <a:latin typeface="Calibri"/>
                <a:cs typeface="Calibri"/>
              </a:rPr>
              <a:t>)</a:t>
            </a:r>
            <a:endParaRPr sz="1800">
              <a:latin typeface="Calibri"/>
              <a:cs typeface="Calibri"/>
            </a:endParaRPr>
          </a:p>
          <a:p>
            <a:pPr marL="1438275" lvl="2" indent="-229235">
              <a:lnSpc>
                <a:spcPct val="100000"/>
              </a:lnSpc>
              <a:spcBef>
                <a:spcPts val="290"/>
              </a:spcBef>
              <a:buFont typeface="Arial"/>
              <a:buChar char="•"/>
              <a:tabLst>
                <a:tab pos="1438275" algn="l"/>
                <a:tab pos="1438910" algn="l"/>
              </a:tabLst>
            </a:pPr>
            <a:r>
              <a:rPr sz="1800" spc="-5" dirty="0">
                <a:latin typeface="Calibri"/>
                <a:cs typeface="Calibri"/>
              </a:rPr>
              <a:t>Principal</a:t>
            </a:r>
            <a:r>
              <a:rPr sz="1800" spc="20" dirty="0">
                <a:latin typeface="Calibri"/>
                <a:cs typeface="Calibri"/>
              </a:rPr>
              <a:t> </a:t>
            </a:r>
            <a:r>
              <a:rPr sz="1800" dirty="0">
                <a:latin typeface="Calibri"/>
                <a:cs typeface="Calibri"/>
              </a:rPr>
              <a:t>uses</a:t>
            </a:r>
            <a:r>
              <a:rPr sz="1800" spc="10" dirty="0">
                <a:latin typeface="Calibri"/>
                <a:cs typeface="Calibri"/>
              </a:rPr>
              <a:t> </a:t>
            </a:r>
            <a:r>
              <a:rPr sz="1800" spc="-5" dirty="0">
                <a:latin typeface="Calibri"/>
                <a:cs typeface="Calibri"/>
              </a:rPr>
              <a:t>their</a:t>
            </a:r>
            <a:r>
              <a:rPr sz="1800" spc="5" dirty="0">
                <a:latin typeface="Calibri"/>
                <a:cs typeface="Calibri"/>
              </a:rPr>
              <a:t> </a:t>
            </a:r>
            <a:r>
              <a:rPr sz="1800" spc="-15" dirty="0">
                <a:latin typeface="Calibri"/>
                <a:cs typeface="Calibri"/>
              </a:rPr>
              <a:t>TGT's</a:t>
            </a:r>
            <a:r>
              <a:rPr sz="1800" spc="-5" dirty="0">
                <a:latin typeface="Calibri"/>
                <a:cs typeface="Calibri"/>
              </a:rPr>
              <a:t> session</a:t>
            </a:r>
            <a:r>
              <a:rPr sz="1800" spc="-10" dirty="0">
                <a:latin typeface="Calibri"/>
                <a:cs typeface="Calibri"/>
              </a:rPr>
              <a:t> </a:t>
            </a:r>
            <a:r>
              <a:rPr sz="1800" spc="-25" dirty="0">
                <a:latin typeface="Calibri"/>
                <a:cs typeface="Calibri"/>
              </a:rPr>
              <a:t>key</a:t>
            </a:r>
            <a:r>
              <a:rPr sz="1800" spc="5"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encrypt</a:t>
            </a:r>
            <a:r>
              <a:rPr sz="1800" spc="20" dirty="0">
                <a:latin typeface="Calibri"/>
                <a:cs typeface="Calibri"/>
              </a:rPr>
              <a:t> </a:t>
            </a:r>
            <a:r>
              <a:rPr sz="1800" spc="-5" dirty="0">
                <a:latin typeface="Calibri"/>
                <a:cs typeface="Calibri"/>
              </a:rPr>
              <a:t>their</a:t>
            </a:r>
            <a:r>
              <a:rPr sz="1800" spc="10" dirty="0">
                <a:latin typeface="Calibri"/>
                <a:cs typeface="Calibri"/>
              </a:rPr>
              <a:t> </a:t>
            </a:r>
            <a:r>
              <a:rPr sz="1800" spc="-10" dirty="0">
                <a:latin typeface="Calibri"/>
                <a:cs typeface="Calibri"/>
              </a:rPr>
              <a:t>request</a:t>
            </a:r>
            <a:r>
              <a:rPr sz="1800" spc="-5"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KDC</a:t>
            </a:r>
            <a:endParaRPr sz="1800">
              <a:latin typeface="Calibri"/>
              <a:cs typeface="Calibri"/>
            </a:endParaRPr>
          </a:p>
          <a:p>
            <a:pPr marL="1438275" lvl="2" indent="-229235">
              <a:lnSpc>
                <a:spcPct val="100000"/>
              </a:lnSpc>
              <a:spcBef>
                <a:spcPts val="275"/>
              </a:spcBef>
              <a:buFont typeface="Arial"/>
              <a:buChar char="•"/>
              <a:tabLst>
                <a:tab pos="1438275" algn="l"/>
                <a:tab pos="1438910" algn="l"/>
              </a:tabLst>
            </a:pPr>
            <a:r>
              <a:rPr sz="1800" spc="-10" dirty="0">
                <a:latin typeface="Calibri"/>
                <a:cs typeface="Calibri"/>
              </a:rPr>
              <a:t>Request</a:t>
            </a:r>
            <a:r>
              <a:rPr sz="1800" spc="5" dirty="0">
                <a:latin typeface="Calibri"/>
                <a:cs typeface="Calibri"/>
              </a:rPr>
              <a:t> </a:t>
            </a:r>
            <a:r>
              <a:rPr sz="1800" spc="-10" dirty="0">
                <a:latin typeface="Calibri"/>
                <a:cs typeface="Calibri"/>
              </a:rPr>
              <a:t>contains</a:t>
            </a:r>
            <a:r>
              <a:rPr sz="1800" spc="20" dirty="0">
                <a:latin typeface="Calibri"/>
                <a:cs typeface="Calibri"/>
              </a:rPr>
              <a:t> </a:t>
            </a:r>
            <a:r>
              <a:rPr sz="1800" spc="-5" dirty="0">
                <a:latin typeface="Calibri"/>
                <a:cs typeface="Calibri"/>
              </a:rPr>
              <a:t>things</a:t>
            </a:r>
            <a:r>
              <a:rPr sz="1800" spc="5" dirty="0">
                <a:latin typeface="Calibri"/>
                <a:cs typeface="Calibri"/>
              </a:rPr>
              <a:t> </a:t>
            </a:r>
            <a:r>
              <a:rPr sz="1800" spc="-20" dirty="0">
                <a:latin typeface="Calibri"/>
                <a:cs typeface="Calibri"/>
              </a:rPr>
              <a:t>like</a:t>
            </a:r>
            <a:r>
              <a:rPr sz="1800" spc="20" dirty="0">
                <a:latin typeface="Calibri"/>
                <a:cs typeface="Calibri"/>
              </a:rPr>
              <a:t> </a:t>
            </a:r>
            <a:r>
              <a:rPr sz="1800" spc="-10" dirty="0">
                <a:latin typeface="Calibri"/>
                <a:cs typeface="Calibri"/>
              </a:rPr>
              <a:t>realm,</a:t>
            </a:r>
            <a:r>
              <a:rPr sz="1800" spc="1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SPN</a:t>
            </a:r>
            <a:r>
              <a:rPr sz="1800" spc="5" dirty="0">
                <a:latin typeface="Calibri"/>
                <a:cs typeface="Calibri"/>
              </a:rPr>
              <a:t> </a:t>
            </a:r>
            <a:r>
              <a:rPr sz="1800" spc="-5" dirty="0">
                <a:latin typeface="Calibri"/>
                <a:cs typeface="Calibri"/>
              </a:rPr>
              <a:t>of</a:t>
            </a:r>
            <a:r>
              <a:rPr sz="1800" spc="2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service</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principal</a:t>
            </a:r>
            <a:r>
              <a:rPr sz="1800" spc="20" dirty="0">
                <a:latin typeface="Calibri"/>
                <a:cs typeface="Calibri"/>
              </a:rPr>
              <a:t> </a:t>
            </a:r>
            <a:r>
              <a:rPr sz="1800" spc="-10" dirty="0">
                <a:latin typeface="Calibri"/>
                <a:cs typeface="Calibri"/>
              </a:rPr>
              <a:t>wants</a:t>
            </a:r>
            <a:r>
              <a:rPr sz="1800" spc="1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access</a:t>
            </a:r>
            <a:endParaRPr sz="1800">
              <a:latin typeface="Calibri"/>
              <a:cs typeface="Calibri"/>
            </a:endParaRPr>
          </a:p>
          <a:p>
            <a:pPr marL="1437640" marR="27305" lvl="2" indent="-228600">
              <a:lnSpc>
                <a:spcPts val="1939"/>
              </a:lnSpc>
              <a:spcBef>
                <a:spcPts val="535"/>
              </a:spcBef>
              <a:buFont typeface="Arial"/>
              <a:buChar char="•"/>
              <a:tabLst>
                <a:tab pos="1438275" algn="l"/>
                <a:tab pos="1438910" algn="l"/>
              </a:tabLst>
            </a:pPr>
            <a:r>
              <a:rPr sz="1800" dirty="0">
                <a:latin typeface="Calibri"/>
                <a:cs typeface="Calibri"/>
              </a:rPr>
              <a:t>An </a:t>
            </a:r>
            <a:r>
              <a:rPr sz="1800" b="1" spc="-10" dirty="0">
                <a:latin typeface="Calibri"/>
                <a:cs typeface="Calibri"/>
              </a:rPr>
              <a:t>authenticator</a:t>
            </a:r>
            <a:r>
              <a:rPr sz="1800" b="1" spc="-40" dirty="0">
                <a:latin typeface="Calibri"/>
                <a:cs typeface="Calibri"/>
              </a:rPr>
              <a:t> </a:t>
            </a:r>
            <a:r>
              <a:rPr sz="1800" spc="-5" dirty="0">
                <a:latin typeface="Calibri"/>
                <a:cs typeface="Calibri"/>
              </a:rPr>
              <a:t>which</a:t>
            </a:r>
            <a:r>
              <a:rPr sz="1800" spc="30" dirty="0">
                <a:latin typeface="Calibri"/>
                <a:cs typeface="Calibri"/>
              </a:rPr>
              <a:t> </a:t>
            </a:r>
            <a:r>
              <a:rPr sz="1800" spc="-10" dirty="0">
                <a:latin typeface="Calibri"/>
                <a:cs typeface="Calibri"/>
              </a:rPr>
              <a:t>proves</a:t>
            </a:r>
            <a:r>
              <a:rPr sz="1800" spc="10" dirty="0">
                <a:latin typeface="Calibri"/>
                <a:cs typeface="Calibri"/>
              </a:rPr>
              <a:t> </a:t>
            </a:r>
            <a:r>
              <a:rPr sz="1800" spc="-5" dirty="0">
                <a:latin typeface="Calibri"/>
                <a:cs typeface="Calibri"/>
              </a:rPr>
              <a:t>the</a:t>
            </a:r>
            <a:r>
              <a:rPr sz="1800" spc="5" dirty="0">
                <a:latin typeface="Calibri"/>
                <a:cs typeface="Calibri"/>
              </a:rPr>
              <a:t> </a:t>
            </a:r>
            <a:r>
              <a:rPr sz="1800" dirty="0">
                <a:latin typeface="Calibri"/>
                <a:cs typeface="Calibri"/>
              </a:rPr>
              <a:t>sender </a:t>
            </a:r>
            <a:r>
              <a:rPr sz="1800" spc="-5" dirty="0">
                <a:latin typeface="Calibri"/>
                <a:cs typeface="Calibri"/>
              </a:rPr>
              <a:t>of</a:t>
            </a:r>
            <a:r>
              <a:rPr sz="1800" spc="20" dirty="0">
                <a:latin typeface="Calibri"/>
                <a:cs typeface="Calibri"/>
              </a:rPr>
              <a:t> </a:t>
            </a:r>
            <a:r>
              <a:rPr sz="1800" spc="-5" dirty="0">
                <a:latin typeface="Calibri"/>
                <a:cs typeface="Calibri"/>
              </a:rPr>
              <a:t>this</a:t>
            </a:r>
            <a:r>
              <a:rPr sz="1800" spc="5" dirty="0">
                <a:latin typeface="Calibri"/>
                <a:cs typeface="Calibri"/>
              </a:rPr>
              <a:t> </a:t>
            </a:r>
            <a:r>
              <a:rPr sz="1800" spc="-10" dirty="0">
                <a:latin typeface="Calibri"/>
                <a:cs typeface="Calibri"/>
              </a:rPr>
              <a:t>request</a:t>
            </a:r>
            <a:r>
              <a:rPr sz="1800" dirty="0">
                <a:latin typeface="Calibri"/>
                <a:cs typeface="Calibri"/>
              </a:rPr>
              <a:t> has</a:t>
            </a:r>
            <a:r>
              <a:rPr sz="1800" spc="5" dirty="0">
                <a:latin typeface="Calibri"/>
                <a:cs typeface="Calibri"/>
              </a:rPr>
              <a:t> </a:t>
            </a:r>
            <a:r>
              <a:rPr sz="1800" spc="-5" dirty="0">
                <a:latin typeface="Calibri"/>
                <a:cs typeface="Calibri"/>
              </a:rPr>
              <a:t>access</a:t>
            </a:r>
            <a:r>
              <a:rPr sz="1800" spc="10"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session </a:t>
            </a:r>
            <a:r>
              <a:rPr sz="1800" spc="-25" dirty="0">
                <a:latin typeface="Calibri"/>
                <a:cs typeface="Calibri"/>
              </a:rPr>
              <a:t>key</a:t>
            </a:r>
            <a:r>
              <a:rPr sz="1800" spc="5" dirty="0">
                <a:latin typeface="Calibri"/>
                <a:cs typeface="Calibri"/>
              </a:rPr>
              <a:t> </a:t>
            </a:r>
            <a:r>
              <a:rPr sz="1800" dirty="0">
                <a:latin typeface="Calibri"/>
                <a:cs typeface="Calibri"/>
              </a:rPr>
              <a:t>used </a:t>
            </a:r>
            <a:r>
              <a:rPr sz="1800" spc="-39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encrypt</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request</a:t>
            </a:r>
            <a:r>
              <a:rPr sz="1800" dirty="0">
                <a:latin typeface="Calibri"/>
                <a:cs typeface="Calibri"/>
              </a:rPr>
              <a:t> </a:t>
            </a:r>
            <a:r>
              <a:rPr sz="1800" spc="-10" dirty="0">
                <a:latin typeface="Calibri"/>
                <a:cs typeface="Calibri"/>
              </a:rPr>
              <a:t>(instead</a:t>
            </a:r>
            <a:r>
              <a:rPr sz="1800" spc="25" dirty="0">
                <a:latin typeface="Calibri"/>
                <a:cs typeface="Calibri"/>
              </a:rPr>
              <a:t> </a:t>
            </a:r>
            <a:r>
              <a:rPr sz="1800" spc="-5" dirty="0">
                <a:latin typeface="Calibri"/>
                <a:cs typeface="Calibri"/>
              </a:rPr>
              <a:t>of</a:t>
            </a:r>
            <a:r>
              <a:rPr sz="1800" dirty="0">
                <a:latin typeface="Calibri"/>
                <a:cs typeface="Calibri"/>
              </a:rPr>
              <a:t> </a:t>
            </a:r>
            <a:r>
              <a:rPr sz="1800" spc="-5" dirty="0">
                <a:latin typeface="Calibri"/>
                <a:cs typeface="Calibri"/>
              </a:rPr>
              <a:t>sniffing</a:t>
            </a:r>
            <a:r>
              <a:rPr sz="1800" spc="5" dirty="0">
                <a:latin typeface="Calibri"/>
                <a:cs typeface="Calibri"/>
              </a:rPr>
              <a:t> </a:t>
            </a:r>
            <a:r>
              <a:rPr sz="1800" spc="-5" dirty="0">
                <a:latin typeface="Calibri"/>
                <a:cs typeface="Calibri"/>
              </a:rPr>
              <a:t>someone's</a:t>
            </a:r>
            <a:r>
              <a:rPr sz="1800" spc="10" dirty="0">
                <a:latin typeface="Calibri"/>
                <a:cs typeface="Calibri"/>
              </a:rPr>
              <a:t> </a:t>
            </a:r>
            <a:r>
              <a:rPr sz="1800" spc="-15" dirty="0">
                <a:latin typeface="Calibri"/>
                <a:cs typeface="Calibri"/>
              </a:rPr>
              <a:t>traffic</a:t>
            </a:r>
            <a:r>
              <a:rPr sz="1800" spc="-5" dirty="0">
                <a:latin typeface="Calibri"/>
                <a:cs typeface="Calibri"/>
              </a:rPr>
              <a:t> </a:t>
            </a:r>
            <a:r>
              <a:rPr sz="1800" dirty="0">
                <a:latin typeface="Calibri"/>
                <a:cs typeface="Calibri"/>
              </a:rPr>
              <a:t>and</a:t>
            </a:r>
            <a:r>
              <a:rPr sz="1800" spc="15" dirty="0">
                <a:latin typeface="Calibri"/>
                <a:cs typeface="Calibri"/>
              </a:rPr>
              <a:t> </a:t>
            </a:r>
            <a:r>
              <a:rPr sz="1800" spc="-10" dirty="0">
                <a:latin typeface="Calibri"/>
                <a:cs typeface="Calibri"/>
              </a:rPr>
              <a:t>stealing</a:t>
            </a:r>
            <a:r>
              <a:rPr sz="1800" spc="15" dirty="0">
                <a:latin typeface="Calibri"/>
                <a:cs typeface="Calibri"/>
              </a:rPr>
              <a:t> </a:t>
            </a:r>
            <a:r>
              <a:rPr sz="1800" spc="-5" dirty="0">
                <a:latin typeface="Calibri"/>
                <a:cs typeface="Calibri"/>
              </a:rPr>
              <a:t>it)</a:t>
            </a:r>
            <a:endParaRPr sz="1800">
              <a:latin typeface="Calibri"/>
              <a:cs typeface="Calibri"/>
            </a:endParaRPr>
          </a:p>
          <a:p>
            <a:pPr marL="1438275" lvl="2" indent="-229235">
              <a:lnSpc>
                <a:spcPct val="100000"/>
              </a:lnSpc>
              <a:spcBef>
                <a:spcPts val="265"/>
              </a:spcBef>
              <a:buFont typeface="Arial"/>
              <a:buChar char="•"/>
              <a:tabLst>
                <a:tab pos="1438275" algn="l"/>
                <a:tab pos="1438910" algn="l"/>
              </a:tabLst>
            </a:pPr>
            <a:r>
              <a:rPr sz="1800" spc="-5" dirty="0">
                <a:latin typeface="Calibri"/>
                <a:cs typeface="Calibri"/>
              </a:rPr>
              <a:t>Optional</a:t>
            </a:r>
            <a:r>
              <a:rPr sz="1800" spc="-10" dirty="0">
                <a:latin typeface="Calibri"/>
                <a:cs typeface="Calibri"/>
              </a:rPr>
              <a:t> </a:t>
            </a:r>
            <a:r>
              <a:rPr sz="1800" spc="-5" dirty="0">
                <a:latin typeface="Calibri"/>
                <a:cs typeface="Calibri"/>
              </a:rPr>
              <a:t>flags/fields</a:t>
            </a:r>
            <a:endParaRPr sz="1800">
              <a:latin typeface="Calibri"/>
              <a:cs typeface="Calibri"/>
            </a:endParaRPr>
          </a:p>
          <a:p>
            <a:pPr marL="282575" lvl="2">
              <a:lnSpc>
                <a:spcPct val="100000"/>
              </a:lnSpc>
              <a:spcBef>
                <a:spcPts val="25"/>
              </a:spcBef>
              <a:buFont typeface="Arial"/>
              <a:buChar char="•"/>
            </a:pPr>
            <a:endParaRPr sz="1800"/>
          </a:p>
          <a:p>
            <a:pPr marL="974725" lvl="1" indent="-415290">
              <a:lnSpc>
                <a:spcPct val="100000"/>
              </a:lnSpc>
              <a:buFont typeface="Arial"/>
              <a:buChar char="•"/>
              <a:tabLst>
                <a:tab pos="975360" algn="l"/>
                <a:tab pos="975994" algn="l"/>
              </a:tabLst>
            </a:pPr>
            <a:r>
              <a:rPr sz="1800" spc="-10" dirty="0">
                <a:latin typeface="Calibri"/>
                <a:cs typeface="Calibri"/>
              </a:rPr>
              <a:t>KRB_TGS_REP</a:t>
            </a:r>
            <a:r>
              <a:rPr sz="1800" spc="-25" dirty="0">
                <a:latin typeface="Calibri"/>
                <a:cs typeface="Calibri"/>
              </a:rPr>
              <a:t> </a:t>
            </a:r>
            <a:r>
              <a:rPr sz="1800" spc="-5" dirty="0">
                <a:latin typeface="Calibri"/>
                <a:cs typeface="Calibri"/>
              </a:rPr>
              <a:t>(</a:t>
            </a:r>
            <a:r>
              <a:rPr sz="1800" b="1" spc="-5" dirty="0">
                <a:latin typeface="Calibri"/>
                <a:cs typeface="Calibri"/>
              </a:rPr>
              <a:t>Principal</a:t>
            </a:r>
            <a:r>
              <a:rPr sz="1800" b="1" spc="-25" dirty="0">
                <a:latin typeface="Calibri"/>
                <a:cs typeface="Calibri"/>
              </a:rPr>
              <a:t> </a:t>
            </a:r>
            <a:r>
              <a:rPr sz="1800" b="1" dirty="0">
                <a:latin typeface="Calibri"/>
                <a:cs typeface="Calibri"/>
              </a:rPr>
              <a:t>← </a:t>
            </a:r>
            <a:r>
              <a:rPr sz="1800" b="1" spc="-5" dirty="0">
                <a:latin typeface="Calibri"/>
                <a:cs typeface="Calibri"/>
              </a:rPr>
              <a:t>KDC</a:t>
            </a:r>
            <a:r>
              <a:rPr sz="1800" spc="-5" dirty="0">
                <a:latin typeface="Calibri"/>
                <a:cs typeface="Calibri"/>
              </a:rPr>
              <a:t>)</a:t>
            </a:r>
            <a:endParaRPr sz="1800">
              <a:latin typeface="Calibri"/>
              <a:cs typeface="Calibri"/>
            </a:endParaRPr>
          </a:p>
          <a:p>
            <a:pPr marL="1437640" marR="5080" lvl="2" indent="-228600">
              <a:lnSpc>
                <a:spcPts val="1939"/>
              </a:lnSpc>
              <a:spcBef>
                <a:spcPts val="535"/>
              </a:spcBef>
              <a:buFont typeface="Arial"/>
              <a:buChar char="•"/>
              <a:tabLst>
                <a:tab pos="1438275" algn="l"/>
                <a:tab pos="1438910" algn="l"/>
              </a:tabLst>
            </a:pPr>
            <a:r>
              <a:rPr sz="1800" dirty="0">
                <a:latin typeface="Calibri"/>
                <a:cs typeface="Calibri"/>
              </a:rPr>
              <a:t>If</a:t>
            </a:r>
            <a:r>
              <a:rPr sz="1800" spc="5" dirty="0">
                <a:latin typeface="Calibri"/>
                <a:cs typeface="Calibri"/>
              </a:rPr>
              <a:t> </a:t>
            </a:r>
            <a:r>
              <a:rPr sz="1800" spc="-5" dirty="0">
                <a:latin typeface="Calibri"/>
                <a:cs typeface="Calibri"/>
              </a:rPr>
              <a:t>everything</a:t>
            </a:r>
            <a:r>
              <a:rPr sz="1800" dirty="0">
                <a:latin typeface="Calibri"/>
                <a:cs typeface="Calibri"/>
              </a:rPr>
              <a:t> </a:t>
            </a:r>
            <a:r>
              <a:rPr sz="1800" spc="-10" dirty="0">
                <a:latin typeface="Calibri"/>
                <a:cs typeface="Calibri"/>
              </a:rPr>
              <a:t>checks</a:t>
            </a:r>
            <a:r>
              <a:rPr sz="1800" spc="20" dirty="0">
                <a:latin typeface="Calibri"/>
                <a:cs typeface="Calibri"/>
              </a:rPr>
              <a:t> </a:t>
            </a:r>
            <a:r>
              <a:rPr sz="1800" spc="-5" dirty="0">
                <a:latin typeface="Calibri"/>
                <a:cs typeface="Calibri"/>
              </a:rPr>
              <a:t>out</a:t>
            </a:r>
            <a:r>
              <a:rPr sz="1800" spc="5" dirty="0">
                <a:latin typeface="Calibri"/>
                <a:cs typeface="Calibri"/>
              </a:rPr>
              <a:t> </a:t>
            </a:r>
            <a:r>
              <a:rPr sz="1800" spc="-5" dirty="0">
                <a:latin typeface="Calibri"/>
                <a:cs typeface="Calibri"/>
              </a:rPr>
              <a:t>with</a:t>
            </a:r>
            <a:r>
              <a:rPr sz="1800" spc="3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request</a:t>
            </a:r>
            <a:r>
              <a:rPr sz="1800" spc="15" dirty="0">
                <a:latin typeface="Calibri"/>
                <a:cs typeface="Calibri"/>
              </a:rPr>
              <a:t> </a:t>
            </a:r>
            <a:r>
              <a:rPr sz="1800" spc="-5" dirty="0">
                <a:latin typeface="Calibri"/>
                <a:cs typeface="Calibri"/>
              </a:rPr>
              <a:t>(encryption</a:t>
            </a:r>
            <a:r>
              <a:rPr sz="1800" spc="35"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OK,</a:t>
            </a:r>
            <a:r>
              <a:rPr sz="1800" spc="15" dirty="0">
                <a:latin typeface="Calibri"/>
                <a:cs typeface="Calibri"/>
              </a:rPr>
              <a:t> </a:t>
            </a:r>
            <a:r>
              <a:rPr sz="1800" spc="-10" dirty="0">
                <a:latin typeface="Calibri"/>
                <a:cs typeface="Calibri"/>
              </a:rPr>
              <a:t>authenticator</a:t>
            </a:r>
            <a:r>
              <a:rPr sz="1800" spc="15"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OK,</a:t>
            </a:r>
            <a:r>
              <a:rPr sz="1800" spc="15" dirty="0">
                <a:latin typeface="Calibri"/>
                <a:cs typeface="Calibri"/>
              </a:rPr>
              <a:t> </a:t>
            </a:r>
            <a:r>
              <a:rPr sz="1800" spc="-5" dirty="0">
                <a:latin typeface="Calibri"/>
                <a:cs typeface="Calibri"/>
              </a:rPr>
              <a:t>SPN</a:t>
            </a:r>
            <a:r>
              <a:rPr sz="1800" spc="10" dirty="0">
                <a:latin typeface="Calibri"/>
                <a:cs typeface="Calibri"/>
              </a:rPr>
              <a:t> </a:t>
            </a:r>
            <a:r>
              <a:rPr sz="1800" spc="-5" dirty="0">
                <a:latin typeface="Calibri"/>
                <a:cs typeface="Calibri"/>
              </a:rPr>
              <a:t>is</a:t>
            </a:r>
            <a:r>
              <a:rPr sz="1800" spc="15" dirty="0">
                <a:latin typeface="Calibri"/>
                <a:cs typeface="Calibri"/>
              </a:rPr>
              <a:t> </a:t>
            </a:r>
            <a:r>
              <a:rPr sz="1800" spc="-10" dirty="0">
                <a:latin typeface="Calibri"/>
                <a:cs typeface="Calibri"/>
              </a:rPr>
              <a:t>valid) </a:t>
            </a:r>
            <a:r>
              <a:rPr sz="1800" spc="-395"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KDC</a:t>
            </a:r>
            <a:r>
              <a:rPr sz="1800" spc="10" dirty="0">
                <a:latin typeface="Calibri"/>
                <a:cs typeface="Calibri"/>
              </a:rPr>
              <a:t> </a:t>
            </a:r>
            <a:r>
              <a:rPr sz="1800" spc="-5" dirty="0">
                <a:latin typeface="Calibri"/>
                <a:cs typeface="Calibri"/>
              </a:rPr>
              <a:t>will</a:t>
            </a:r>
            <a:r>
              <a:rPr sz="1800" spc="20" dirty="0">
                <a:latin typeface="Calibri"/>
                <a:cs typeface="Calibri"/>
              </a:rPr>
              <a:t> </a:t>
            </a:r>
            <a:r>
              <a:rPr sz="1800" dirty="0">
                <a:latin typeface="Calibri"/>
                <a:cs typeface="Calibri"/>
              </a:rPr>
              <a:t>send </a:t>
            </a:r>
            <a:r>
              <a:rPr sz="1800" spc="-5" dirty="0">
                <a:latin typeface="Calibri"/>
                <a:cs typeface="Calibri"/>
              </a:rPr>
              <a:t>the</a:t>
            </a:r>
            <a:r>
              <a:rPr sz="1800" spc="5" dirty="0">
                <a:latin typeface="Calibri"/>
                <a:cs typeface="Calibri"/>
              </a:rPr>
              <a:t> </a:t>
            </a:r>
            <a:r>
              <a:rPr sz="1800" spc="-5" dirty="0">
                <a:latin typeface="Calibri"/>
                <a:cs typeface="Calibri"/>
              </a:rPr>
              <a:t>principal</a:t>
            </a:r>
            <a:r>
              <a:rPr sz="1800" spc="30" dirty="0">
                <a:latin typeface="Calibri"/>
                <a:cs typeface="Calibri"/>
              </a:rPr>
              <a:t> </a:t>
            </a:r>
            <a:r>
              <a:rPr sz="1800" spc="-5" dirty="0">
                <a:latin typeface="Calibri"/>
                <a:cs typeface="Calibri"/>
              </a:rPr>
              <a:t>another</a:t>
            </a:r>
            <a:r>
              <a:rPr sz="1800" spc="5" dirty="0">
                <a:latin typeface="Calibri"/>
                <a:cs typeface="Calibri"/>
              </a:rPr>
              <a:t> </a:t>
            </a:r>
            <a:r>
              <a:rPr sz="1800" spc="-15" dirty="0">
                <a:latin typeface="Calibri"/>
                <a:cs typeface="Calibri"/>
              </a:rPr>
              <a:t>ticket.</a:t>
            </a:r>
            <a:endParaRPr sz="1800">
              <a:latin typeface="Calibri"/>
              <a:cs typeface="Calibri"/>
            </a:endParaRPr>
          </a:p>
          <a:p>
            <a:pPr marL="1438275" lvl="2" indent="-229235">
              <a:lnSpc>
                <a:spcPct val="100000"/>
              </a:lnSpc>
              <a:spcBef>
                <a:spcPts val="265"/>
              </a:spcBef>
              <a:buFont typeface="Arial"/>
              <a:buChar char="•"/>
              <a:tabLst>
                <a:tab pos="1438275" algn="l"/>
                <a:tab pos="1438910" algn="l"/>
              </a:tabLst>
            </a:pPr>
            <a:r>
              <a:rPr sz="1800" spc="-5" dirty="0">
                <a:latin typeface="Calibri"/>
                <a:cs typeface="Calibri"/>
              </a:rPr>
              <a:t>Similar</a:t>
            </a:r>
            <a:r>
              <a:rPr sz="1800" spc="5"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the</a:t>
            </a:r>
            <a:r>
              <a:rPr sz="1800" spc="15" dirty="0">
                <a:latin typeface="Calibri"/>
                <a:cs typeface="Calibri"/>
              </a:rPr>
              <a:t> </a:t>
            </a:r>
            <a:r>
              <a:rPr sz="1800" dirty="0">
                <a:latin typeface="Calibri"/>
                <a:cs typeface="Calibri"/>
              </a:rPr>
              <a:t>AS</a:t>
            </a:r>
            <a:r>
              <a:rPr sz="1800" spc="-10" dirty="0">
                <a:latin typeface="Calibri"/>
                <a:cs typeface="Calibri"/>
              </a:rPr>
              <a:t> exchange,</a:t>
            </a:r>
            <a:r>
              <a:rPr sz="180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ticket</a:t>
            </a:r>
            <a:r>
              <a:rPr sz="1800" spc="5" dirty="0">
                <a:latin typeface="Calibri"/>
                <a:cs typeface="Calibri"/>
              </a:rPr>
              <a:t> </a:t>
            </a:r>
            <a:r>
              <a:rPr sz="1800" spc="-5" dirty="0">
                <a:latin typeface="Calibri"/>
                <a:cs typeface="Calibri"/>
              </a:rPr>
              <a:t>will</a:t>
            </a:r>
            <a:r>
              <a:rPr sz="1800" spc="15" dirty="0">
                <a:latin typeface="Calibri"/>
                <a:cs typeface="Calibri"/>
              </a:rPr>
              <a:t> </a:t>
            </a:r>
            <a:r>
              <a:rPr sz="1800" spc="-10" dirty="0">
                <a:latin typeface="Calibri"/>
                <a:cs typeface="Calibri"/>
              </a:rPr>
              <a:t>have</a:t>
            </a:r>
            <a:r>
              <a:rPr sz="1800" spc="-5" dirty="0">
                <a:latin typeface="Calibri"/>
                <a:cs typeface="Calibri"/>
              </a:rPr>
              <a:t> </a:t>
            </a:r>
            <a:r>
              <a:rPr sz="1800" spc="-10" dirty="0">
                <a:latin typeface="Calibri"/>
                <a:cs typeface="Calibri"/>
              </a:rPr>
              <a:t>plaintext</a:t>
            </a:r>
            <a:r>
              <a:rPr sz="1800" spc="5" dirty="0">
                <a:latin typeface="Calibri"/>
                <a:cs typeface="Calibri"/>
              </a:rPr>
              <a:t> </a:t>
            </a:r>
            <a:r>
              <a:rPr sz="1800" dirty="0">
                <a:latin typeface="Calibri"/>
                <a:cs typeface="Calibri"/>
              </a:rPr>
              <a:t>and</a:t>
            </a:r>
            <a:r>
              <a:rPr sz="1800" spc="10" dirty="0">
                <a:latin typeface="Calibri"/>
                <a:cs typeface="Calibri"/>
              </a:rPr>
              <a:t> </a:t>
            </a:r>
            <a:r>
              <a:rPr sz="1800" spc="-5" dirty="0">
                <a:latin typeface="Calibri"/>
                <a:cs typeface="Calibri"/>
              </a:rPr>
              <a:t>encrypted</a:t>
            </a:r>
            <a:r>
              <a:rPr sz="1800" spc="25" dirty="0">
                <a:latin typeface="Calibri"/>
                <a:cs typeface="Calibri"/>
              </a:rPr>
              <a:t> </a:t>
            </a:r>
            <a:r>
              <a:rPr sz="1800" spc="-5" dirty="0">
                <a:latin typeface="Calibri"/>
                <a:cs typeface="Calibri"/>
              </a:rPr>
              <a:t>parts</a:t>
            </a:r>
            <a:endParaRPr sz="1800">
              <a:latin typeface="Calibri"/>
              <a:cs typeface="Calibri"/>
            </a:endParaRPr>
          </a:p>
          <a:p>
            <a:pPr marL="1438275" marR="92710" lvl="2" indent="-228600">
              <a:lnSpc>
                <a:spcPts val="1939"/>
              </a:lnSpc>
              <a:spcBef>
                <a:spcPts val="525"/>
              </a:spcBef>
              <a:buFont typeface="Arial"/>
              <a:buChar char="•"/>
              <a:tabLst>
                <a:tab pos="1438275" algn="l"/>
                <a:tab pos="1438910" algn="l"/>
              </a:tabLst>
            </a:pPr>
            <a:r>
              <a:rPr sz="1800" dirty="0">
                <a:latin typeface="Calibri"/>
                <a:cs typeface="Calibri"/>
              </a:rPr>
              <a:t>...but</a:t>
            </a:r>
            <a:r>
              <a:rPr sz="1800" spc="-15" dirty="0">
                <a:latin typeface="Calibri"/>
                <a:cs typeface="Calibri"/>
              </a:rPr>
              <a:t> </a:t>
            </a:r>
            <a:r>
              <a:rPr sz="1800" spc="-5" dirty="0">
                <a:latin typeface="Calibri"/>
                <a:cs typeface="Calibri"/>
              </a:rPr>
              <a:t>this</a:t>
            </a:r>
            <a:r>
              <a:rPr sz="1800" spc="5" dirty="0">
                <a:latin typeface="Calibri"/>
                <a:cs typeface="Calibri"/>
              </a:rPr>
              <a:t> </a:t>
            </a:r>
            <a:r>
              <a:rPr sz="1800" spc="-5" dirty="0">
                <a:latin typeface="Calibri"/>
                <a:cs typeface="Calibri"/>
              </a:rPr>
              <a:t>time</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encrypted</a:t>
            </a:r>
            <a:r>
              <a:rPr sz="1800" spc="10" dirty="0">
                <a:latin typeface="Calibri"/>
                <a:cs typeface="Calibri"/>
              </a:rPr>
              <a:t> </a:t>
            </a:r>
            <a:r>
              <a:rPr sz="1800" spc="-5" dirty="0">
                <a:latin typeface="Calibri"/>
                <a:cs typeface="Calibri"/>
              </a:rPr>
              <a:t>part</a:t>
            </a:r>
            <a:r>
              <a:rPr sz="1800" spc="10" dirty="0">
                <a:latin typeface="Calibri"/>
                <a:cs typeface="Calibri"/>
              </a:rPr>
              <a:t> </a:t>
            </a:r>
            <a:r>
              <a:rPr sz="1800" spc="-5" dirty="0">
                <a:latin typeface="Calibri"/>
                <a:cs typeface="Calibri"/>
              </a:rPr>
              <a:t>is</a:t>
            </a:r>
            <a:r>
              <a:rPr sz="1800" spc="5" dirty="0">
                <a:latin typeface="Calibri"/>
                <a:cs typeface="Calibri"/>
              </a:rPr>
              <a:t> </a:t>
            </a:r>
            <a:r>
              <a:rPr sz="1800" spc="-5" dirty="0">
                <a:latin typeface="Calibri"/>
                <a:cs typeface="Calibri"/>
              </a:rPr>
              <a:t>encrypted</a:t>
            </a:r>
            <a:r>
              <a:rPr sz="1800" spc="10" dirty="0">
                <a:latin typeface="Calibri"/>
                <a:cs typeface="Calibri"/>
              </a:rPr>
              <a:t> </a:t>
            </a:r>
            <a:r>
              <a:rPr sz="1800" spc="-5" dirty="0">
                <a:latin typeface="Calibri"/>
                <a:cs typeface="Calibri"/>
              </a:rPr>
              <a:t>with</a:t>
            </a:r>
            <a:r>
              <a:rPr sz="1800" spc="30" dirty="0">
                <a:latin typeface="Calibri"/>
                <a:cs typeface="Calibri"/>
              </a:rPr>
              <a:t> </a:t>
            </a:r>
            <a:r>
              <a:rPr sz="1800" spc="-5" dirty="0">
                <a:latin typeface="Calibri"/>
                <a:cs typeface="Calibri"/>
              </a:rPr>
              <a:t>the</a:t>
            </a:r>
            <a:r>
              <a:rPr sz="1800" spc="10" dirty="0">
                <a:latin typeface="Calibri"/>
                <a:cs typeface="Calibri"/>
              </a:rPr>
              <a:t> </a:t>
            </a:r>
            <a:r>
              <a:rPr sz="1800" b="1" spc="-5" dirty="0">
                <a:latin typeface="Calibri"/>
                <a:cs typeface="Calibri"/>
              </a:rPr>
              <a:t>network</a:t>
            </a:r>
            <a:r>
              <a:rPr sz="1800" b="1" spc="-35" dirty="0">
                <a:latin typeface="Calibri"/>
                <a:cs typeface="Calibri"/>
              </a:rPr>
              <a:t> </a:t>
            </a:r>
            <a:r>
              <a:rPr sz="1800" b="1" dirty="0">
                <a:latin typeface="Calibri"/>
                <a:cs typeface="Calibri"/>
              </a:rPr>
              <a:t>service's</a:t>
            </a:r>
            <a:r>
              <a:rPr sz="1800" b="1" spc="-30" dirty="0">
                <a:latin typeface="Calibri"/>
                <a:cs typeface="Calibri"/>
              </a:rPr>
              <a:t> </a:t>
            </a:r>
            <a:r>
              <a:rPr sz="1800" b="1" dirty="0">
                <a:latin typeface="Calibri"/>
                <a:cs typeface="Calibri"/>
              </a:rPr>
              <a:t>long</a:t>
            </a:r>
            <a:r>
              <a:rPr sz="1800" b="1" spc="-25" dirty="0">
                <a:latin typeface="Calibri"/>
                <a:cs typeface="Calibri"/>
              </a:rPr>
              <a:t> </a:t>
            </a:r>
            <a:r>
              <a:rPr sz="1800" b="1" spc="-10" dirty="0">
                <a:latin typeface="Calibri"/>
                <a:cs typeface="Calibri"/>
              </a:rPr>
              <a:t>term</a:t>
            </a:r>
            <a:r>
              <a:rPr sz="1800" b="1" dirty="0">
                <a:latin typeface="Calibri"/>
                <a:cs typeface="Calibri"/>
              </a:rPr>
              <a:t> </a:t>
            </a:r>
            <a:r>
              <a:rPr sz="1800" b="1" spc="-10" dirty="0">
                <a:latin typeface="Calibri"/>
                <a:cs typeface="Calibri"/>
              </a:rPr>
              <a:t>secret </a:t>
            </a:r>
            <a:r>
              <a:rPr sz="1800" b="1" spc="-390" dirty="0">
                <a:latin typeface="Calibri"/>
                <a:cs typeface="Calibri"/>
              </a:rPr>
              <a:t> </a:t>
            </a:r>
            <a:r>
              <a:rPr sz="1800" b="1" spc="-20" dirty="0">
                <a:latin typeface="Calibri"/>
                <a:cs typeface="Calibri"/>
              </a:rPr>
              <a:t>key</a:t>
            </a:r>
            <a:endParaRPr sz="1800">
              <a:latin typeface="Calibri"/>
              <a:cs typeface="Calibri"/>
            </a:endParaRPr>
          </a:p>
        </p:txBody>
      </p:sp>
      <p:sp>
        <p:nvSpPr>
          <p:cNvPr id="8" name="Footer Placeholder 7">
            <a:extLst>
              <a:ext uri="{FF2B5EF4-FFF2-40B4-BE49-F238E27FC236}">
                <a16:creationId xmlns:a16="http://schemas.microsoft.com/office/drawing/2014/main" id="{3B133FFE-1E60-491D-8E48-E20D8638AEC9}"/>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2021839" cy="696595"/>
          </a:xfrm>
          <a:prstGeom prst="rect">
            <a:avLst/>
          </a:prstGeom>
        </p:spPr>
        <p:txBody>
          <a:bodyPr vert="horz" wrap="square" lIns="0" tIns="13335" rIns="0" bIns="0" rtlCol="0">
            <a:spAutoFit/>
          </a:bodyPr>
          <a:lstStyle/>
          <a:p>
            <a:pPr marL="12700">
              <a:lnSpc>
                <a:spcPct val="100000"/>
              </a:lnSpc>
              <a:spcBef>
                <a:spcPts val="105"/>
              </a:spcBef>
            </a:pPr>
            <a:r>
              <a:rPr spc="-90" dirty="0"/>
              <a:t>K</a:t>
            </a:r>
            <a:r>
              <a:rPr spc="-5" dirty="0"/>
              <a:t>e</a:t>
            </a:r>
            <a:r>
              <a:rPr dirty="0"/>
              <a:t>rb</a:t>
            </a:r>
            <a:r>
              <a:rPr spc="-5" dirty="0"/>
              <a:t>e</a:t>
            </a:r>
            <a:r>
              <a:rPr spc="-80" dirty="0"/>
              <a:t>r</a:t>
            </a:r>
            <a:r>
              <a:rPr spc="-10" dirty="0"/>
              <a:t>os</a:t>
            </a:r>
          </a:p>
        </p:txBody>
      </p:sp>
      <p:sp>
        <p:nvSpPr>
          <p:cNvPr id="3" name="object 3"/>
          <p:cNvSpPr txBox="1"/>
          <p:nvPr/>
        </p:nvSpPr>
        <p:spPr>
          <a:xfrm>
            <a:off x="895063" y="1431332"/>
            <a:ext cx="6707505" cy="829310"/>
          </a:xfrm>
          <a:prstGeom prst="rect">
            <a:avLst/>
          </a:prstGeom>
        </p:spPr>
        <p:txBody>
          <a:bodyPr vert="horz" wrap="square" lIns="0" tIns="148590" rIns="0" bIns="0" rtlCol="0">
            <a:spAutoFit/>
          </a:bodyPr>
          <a:lstStyle/>
          <a:p>
            <a:pPr marL="424180" indent="-411480">
              <a:lnSpc>
                <a:spcPct val="100000"/>
              </a:lnSpc>
              <a:spcBef>
                <a:spcPts val="1170"/>
              </a:spcBef>
              <a:buFont typeface="Arial"/>
              <a:buChar char="•"/>
              <a:tabLst>
                <a:tab pos="423545" algn="l"/>
                <a:tab pos="424180" algn="l"/>
              </a:tabLst>
            </a:pPr>
            <a:r>
              <a:rPr sz="2800" b="1" spc="-5" dirty="0">
                <a:latin typeface="Calibri"/>
                <a:cs typeface="Calibri"/>
              </a:rPr>
              <a:t>#2:</a:t>
            </a:r>
            <a:r>
              <a:rPr sz="2800" b="1" spc="30" dirty="0">
                <a:latin typeface="Calibri"/>
                <a:cs typeface="Calibri"/>
              </a:rPr>
              <a:t> </a:t>
            </a:r>
            <a:r>
              <a:rPr sz="2800" b="1" spc="-20" dirty="0">
                <a:latin typeface="Calibri"/>
                <a:cs typeface="Calibri"/>
              </a:rPr>
              <a:t>Ticket-Granting</a:t>
            </a:r>
            <a:r>
              <a:rPr sz="2800" b="1" spc="60" dirty="0">
                <a:latin typeface="Calibri"/>
                <a:cs typeface="Calibri"/>
              </a:rPr>
              <a:t> </a:t>
            </a:r>
            <a:r>
              <a:rPr sz="2800" b="1" spc="-5" dirty="0">
                <a:latin typeface="Calibri"/>
                <a:cs typeface="Calibri"/>
              </a:rPr>
              <a:t>Service</a:t>
            </a:r>
            <a:r>
              <a:rPr sz="2800" b="1" spc="35" dirty="0">
                <a:latin typeface="Calibri"/>
                <a:cs typeface="Calibri"/>
              </a:rPr>
              <a:t> </a:t>
            </a:r>
            <a:r>
              <a:rPr sz="2800" b="1" spc="-20" dirty="0">
                <a:latin typeface="Calibri"/>
                <a:cs typeface="Calibri"/>
              </a:rPr>
              <a:t>(TGS)</a:t>
            </a:r>
            <a:r>
              <a:rPr sz="2800" b="1" spc="40" dirty="0">
                <a:latin typeface="Calibri"/>
                <a:cs typeface="Calibri"/>
              </a:rPr>
              <a:t> </a:t>
            </a:r>
            <a:r>
              <a:rPr sz="2800" b="1" spc="-20" dirty="0">
                <a:latin typeface="Calibri"/>
                <a:cs typeface="Calibri"/>
              </a:rPr>
              <a:t>Exchange</a:t>
            </a:r>
            <a:endParaRPr sz="2800">
              <a:latin typeface="Calibri"/>
              <a:cs typeface="Calibri"/>
            </a:endParaRPr>
          </a:p>
          <a:p>
            <a:pPr marL="698500" lvl="1" indent="-228600">
              <a:lnSpc>
                <a:spcPct val="100000"/>
              </a:lnSpc>
              <a:spcBef>
                <a:spcPts val="459"/>
              </a:spcBef>
              <a:buClr>
                <a:srgbClr val="000000"/>
              </a:buClr>
              <a:buFont typeface="Arial"/>
              <a:buChar char="•"/>
              <a:tabLst>
                <a:tab pos="697865" algn="l"/>
                <a:tab pos="698500" algn="l"/>
              </a:tabLst>
            </a:pPr>
            <a:r>
              <a:rPr sz="1200" u="sng" spc="-10" dirty="0">
                <a:solidFill>
                  <a:srgbClr val="6FAC46"/>
                </a:solidFill>
                <a:uFill>
                  <a:solidFill>
                    <a:srgbClr val="6FAC46"/>
                  </a:solidFill>
                </a:uFill>
                <a:latin typeface="Calibri"/>
                <a:cs typeface="Calibri"/>
                <a:hlinkClick r:id="rId2"/>
              </a:rPr>
              <a:t>https://courses.cs.washington.edu/courses/csep590e/16au/slides/lecture5.pptx</a:t>
            </a:r>
            <a:r>
              <a:rPr sz="1200" spc="-10" dirty="0">
                <a:latin typeface="Calibri"/>
                <a:cs typeface="Calibri"/>
              </a:rPr>
              <a:t>,</a:t>
            </a:r>
            <a:r>
              <a:rPr sz="1200" spc="45" dirty="0">
                <a:latin typeface="Calibri"/>
                <a:cs typeface="Calibri"/>
              </a:rPr>
              <a:t> </a:t>
            </a:r>
            <a:r>
              <a:rPr sz="1200" dirty="0">
                <a:latin typeface="Calibri"/>
                <a:cs typeface="Calibri"/>
              </a:rPr>
              <a:t>slide</a:t>
            </a:r>
            <a:r>
              <a:rPr sz="1200" spc="45" dirty="0">
                <a:latin typeface="Calibri"/>
                <a:cs typeface="Calibri"/>
              </a:rPr>
              <a:t> </a:t>
            </a:r>
            <a:r>
              <a:rPr sz="1200" dirty="0">
                <a:latin typeface="Calibri"/>
                <a:cs typeface="Calibri"/>
              </a:rPr>
              <a:t>23:</a:t>
            </a:r>
            <a:endParaRPr sz="1200">
              <a:latin typeface="Calibri"/>
              <a:cs typeface="Calibri"/>
            </a:endParaRPr>
          </a:p>
        </p:txBody>
      </p:sp>
      <p:pic>
        <p:nvPicPr>
          <p:cNvPr id="4" name="object 4"/>
          <p:cNvPicPr/>
          <p:nvPr/>
        </p:nvPicPr>
        <p:blipFill>
          <a:blip r:embed="rId3" cstate="print"/>
          <a:stretch>
            <a:fillRect/>
          </a:stretch>
        </p:blipFill>
        <p:spPr>
          <a:xfrm>
            <a:off x="1269491" y="2313432"/>
            <a:ext cx="6263639" cy="3759707"/>
          </a:xfrm>
          <a:prstGeom prst="rect">
            <a:avLst/>
          </a:prstGeom>
        </p:spPr>
      </p:pic>
      <p:pic>
        <p:nvPicPr>
          <p:cNvPr id="5" name="object 5"/>
          <p:cNvPicPr/>
          <p:nvPr/>
        </p:nvPicPr>
        <p:blipFill>
          <a:blip r:embed="rId4" cstate="print"/>
          <a:stretch>
            <a:fillRect/>
          </a:stretch>
        </p:blipFill>
        <p:spPr>
          <a:xfrm>
            <a:off x="7691628" y="2734055"/>
            <a:ext cx="3351275" cy="2531363"/>
          </a:xfrm>
          <a:prstGeom prst="rect">
            <a:avLst/>
          </a:prstGeom>
        </p:spPr>
      </p:pic>
      <p:sp>
        <p:nvSpPr>
          <p:cNvPr id="10" name="Footer Placeholder 9">
            <a:extLst>
              <a:ext uri="{FF2B5EF4-FFF2-40B4-BE49-F238E27FC236}">
                <a16:creationId xmlns:a16="http://schemas.microsoft.com/office/drawing/2014/main" id="{4C172420-BF21-4AA3-9CF7-7627E5FEDE7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2021839" cy="696595"/>
          </a:xfrm>
          <a:prstGeom prst="rect">
            <a:avLst/>
          </a:prstGeom>
        </p:spPr>
        <p:txBody>
          <a:bodyPr vert="horz" wrap="square" lIns="0" tIns="13335" rIns="0" bIns="0" rtlCol="0">
            <a:spAutoFit/>
          </a:bodyPr>
          <a:lstStyle/>
          <a:p>
            <a:pPr marL="12700">
              <a:lnSpc>
                <a:spcPct val="100000"/>
              </a:lnSpc>
              <a:spcBef>
                <a:spcPts val="105"/>
              </a:spcBef>
            </a:pPr>
            <a:r>
              <a:rPr spc="-90" dirty="0"/>
              <a:t>K</a:t>
            </a:r>
            <a:r>
              <a:rPr spc="-5" dirty="0"/>
              <a:t>e</a:t>
            </a:r>
            <a:r>
              <a:rPr dirty="0"/>
              <a:t>rb</a:t>
            </a:r>
            <a:r>
              <a:rPr spc="-5" dirty="0"/>
              <a:t>e</a:t>
            </a:r>
            <a:r>
              <a:rPr spc="-80" dirty="0"/>
              <a:t>r</a:t>
            </a:r>
            <a:r>
              <a:rPr spc="-10" dirty="0"/>
              <a:t>os</a:t>
            </a:r>
          </a:p>
        </p:txBody>
      </p:sp>
      <p:sp>
        <p:nvSpPr>
          <p:cNvPr id="3" name="object 3"/>
          <p:cNvSpPr txBox="1"/>
          <p:nvPr/>
        </p:nvSpPr>
        <p:spPr>
          <a:xfrm>
            <a:off x="916939" y="1756893"/>
            <a:ext cx="10219690" cy="4055110"/>
          </a:xfrm>
          <a:prstGeom prst="rect">
            <a:avLst/>
          </a:prstGeom>
        </p:spPr>
        <p:txBody>
          <a:bodyPr vert="horz" wrap="square" lIns="0" tIns="48260" rIns="0" bIns="0" rtlCol="0">
            <a:spAutoFit/>
          </a:bodyPr>
          <a:lstStyle/>
          <a:p>
            <a:pPr marL="424180" indent="-411480">
              <a:lnSpc>
                <a:spcPct val="100000"/>
              </a:lnSpc>
              <a:spcBef>
                <a:spcPts val="380"/>
              </a:spcBef>
              <a:buFont typeface="Arial"/>
              <a:buChar char="•"/>
              <a:tabLst>
                <a:tab pos="423545" algn="l"/>
                <a:tab pos="424180" algn="l"/>
              </a:tabLst>
            </a:pPr>
            <a:r>
              <a:rPr sz="2800" b="1" spc="-5" dirty="0">
                <a:latin typeface="Calibri"/>
                <a:cs typeface="Calibri"/>
              </a:rPr>
              <a:t>#3:</a:t>
            </a:r>
            <a:r>
              <a:rPr sz="2800" b="1" spc="25" dirty="0">
                <a:latin typeface="Calibri"/>
                <a:cs typeface="Calibri"/>
              </a:rPr>
              <a:t> </a:t>
            </a:r>
            <a:r>
              <a:rPr sz="2800" b="1" spc="-10" dirty="0">
                <a:latin typeface="Calibri"/>
                <a:cs typeface="Calibri"/>
              </a:rPr>
              <a:t>Client-Server</a:t>
            </a:r>
            <a:r>
              <a:rPr sz="2800" b="1" spc="70" dirty="0">
                <a:latin typeface="Calibri"/>
                <a:cs typeface="Calibri"/>
              </a:rPr>
              <a:t> </a:t>
            </a:r>
            <a:r>
              <a:rPr sz="2800" b="1" spc="-10" dirty="0">
                <a:latin typeface="Calibri"/>
                <a:cs typeface="Calibri"/>
              </a:rPr>
              <a:t>Authentication</a:t>
            </a:r>
            <a:r>
              <a:rPr sz="2800" b="1" spc="40" dirty="0">
                <a:latin typeface="Calibri"/>
                <a:cs typeface="Calibri"/>
              </a:rPr>
              <a:t> </a:t>
            </a:r>
            <a:r>
              <a:rPr sz="2800" b="1" spc="-5" dirty="0">
                <a:latin typeface="Calibri"/>
                <a:cs typeface="Calibri"/>
              </a:rPr>
              <a:t>(CS)</a:t>
            </a:r>
            <a:r>
              <a:rPr sz="2800" b="1" spc="20" dirty="0">
                <a:latin typeface="Calibri"/>
                <a:cs typeface="Calibri"/>
              </a:rPr>
              <a:t> </a:t>
            </a:r>
            <a:r>
              <a:rPr sz="2800" b="1" spc="-20" dirty="0">
                <a:latin typeface="Calibri"/>
                <a:cs typeface="Calibri"/>
              </a:rPr>
              <a:t>Exchange</a:t>
            </a:r>
            <a:endParaRPr sz="2800">
              <a:latin typeface="Calibri"/>
              <a:cs typeface="Calibri"/>
            </a:endParaRPr>
          </a:p>
          <a:p>
            <a:pPr marL="698500" marR="436245" lvl="1" indent="-228600">
              <a:lnSpc>
                <a:spcPts val="2590"/>
              </a:lnSpc>
              <a:spcBef>
                <a:spcPts val="570"/>
              </a:spcBef>
              <a:buFont typeface="Arial"/>
              <a:buChar char="•"/>
              <a:tabLst>
                <a:tab pos="698500" algn="l"/>
              </a:tabLst>
            </a:pPr>
            <a:r>
              <a:rPr sz="2400" spc="-5" dirty="0">
                <a:latin typeface="Calibri"/>
                <a:cs typeface="Calibri"/>
              </a:rPr>
              <a:t>Used </a:t>
            </a:r>
            <a:r>
              <a:rPr sz="2400" spc="-15" dirty="0">
                <a:latin typeface="Calibri"/>
                <a:cs typeface="Calibri"/>
              </a:rPr>
              <a:t>to </a:t>
            </a:r>
            <a:r>
              <a:rPr sz="2400" spc="-10" dirty="0">
                <a:latin typeface="Calibri"/>
                <a:cs typeface="Calibri"/>
              </a:rPr>
              <a:t>authenticate </a:t>
            </a:r>
            <a:r>
              <a:rPr sz="2400" dirty="0">
                <a:latin typeface="Calibri"/>
                <a:cs typeface="Calibri"/>
              </a:rPr>
              <a:t>with a </a:t>
            </a:r>
            <a:r>
              <a:rPr sz="2400" spc="-10" dirty="0">
                <a:latin typeface="Calibri"/>
                <a:cs typeface="Calibri"/>
              </a:rPr>
              <a:t>network </a:t>
            </a:r>
            <a:r>
              <a:rPr sz="2400" dirty="0">
                <a:latin typeface="Calibri"/>
                <a:cs typeface="Calibri"/>
              </a:rPr>
              <a:t>service </a:t>
            </a:r>
            <a:r>
              <a:rPr sz="2400" spc="-5" dirty="0">
                <a:latin typeface="Calibri"/>
                <a:cs typeface="Calibri"/>
              </a:rPr>
              <a:t>assuming principal has </a:t>
            </a:r>
            <a:r>
              <a:rPr sz="2400" dirty="0">
                <a:latin typeface="Calibri"/>
                <a:cs typeface="Calibri"/>
              </a:rPr>
              <a:t>a </a:t>
            </a:r>
            <a:r>
              <a:rPr sz="2400" spc="-30" dirty="0">
                <a:latin typeface="Calibri"/>
                <a:cs typeface="Calibri"/>
              </a:rPr>
              <a:t>TGS </a:t>
            </a:r>
            <a:r>
              <a:rPr sz="2400" spc="-530" dirty="0">
                <a:latin typeface="Calibri"/>
                <a:cs typeface="Calibri"/>
              </a:rPr>
              <a:t> </a:t>
            </a:r>
            <a:r>
              <a:rPr sz="2400" spc="-15" dirty="0">
                <a:latin typeface="Calibri"/>
                <a:cs typeface="Calibri"/>
              </a:rPr>
              <a:t>ticket</a:t>
            </a:r>
            <a:r>
              <a:rPr sz="2400" spc="-45" dirty="0">
                <a:latin typeface="Calibri"/>
                <a:cs typeface="Calibri"/>
              </a:rPr>
              <a:t> </a:t>
            </a:r>
            <a:r>
              <a:rPr sz="2400" spc="-5" dirty="0">
                <a:latin typeface="Calibri"/>
                <a:cs typeface="Calibri"/>
              </a:rPr>
              <a:t>(already</a:t>
            </a:r>
            <a:r>
              <a:rPr sz="2400" spc="-15" dirty="0">
                <a:latin typeface="Calibri"/>
                <a:cs typeface="Calibri"/>
              </a:rPr>
              <a:t> went</a:t>
            </a:r>
            <a:r>
              <a:rPr sz="2400" spc="-5" dirty="0">
                <a:latin typeface="Calibri"/>
                <a:cs typeface="Calibri"/>
              </a:rPr>
              <a:t> </a:t>
            </a:r>
            <a:r>
              <a:rPr sz="2400" spc="-10" dirty="0">
                <a:latin typeface="Calibri"/>
                <a:cs typeface="Calibri"/>
              </a:rPr>
              <a:t>through</a:t>
            </a:r>
            <a:r>
              <a:rPr sz="2400" spc="-5" dirty="0">
                <a:latin typeface="Calibri"/>
                <a:cs typeface="Calibri"/>
              </a:rPr>
              <a:t> </a:t>
            </a:r>
            <a:r>
              <a:rPr sz="2400" dirty="0">
                <a:latin typeface="Calibri"/>
                <a:cs typeface="Calibri"/>
              </a:rPr>
              <a:t>AS</a:t>
            </a:r>
            <a:r>
              <a:rPr sz="2400" spc="-15" dirty="0">
                <a:latin typeface="Calibri"/>
                <a:cs typeface="Calibri"/>
              </a:rPr>
              <a:t> </a:t>
            </a:r>
            <a:r>
              <a:rPr sz="2400" spc="-5" dirty="0">
                <a:latin typeface="Calibri"/>
                <a:cs typeface="Calibri"/>
              </a:rPr>
              <a:t>and </a:t>
            </a:r>
            <a:r>
              <a:rPr sz="2400" spc="-30" dirty="0">
                <a:latin typeface="Calibri"/>
                <a:cs typeface="Calibri"/>
              </a:rPr>
              <a:t>TGS</a:t>
            </a:r>
            <a:r>
              <a:rPr sz="2400" spc="-5" dirty="0">
                <a:latin typeface="Calibri"/>
                <a:cs typeface="Calibri"/>
              </a:rPr>
              <a:t> </a:t>
            </a:r>
            <a:r>
              <a:rPr sz="2400" spc="-15" dirty="0">
                <a:latin typeface="Calibri"/>
                <a:cs typeface="Calibri"/>
              </a:rPr>
              <a:t>exchanges)</a:t>
            </a:r>
            <a:endParaRPr sz="2400">
              <a:latin typeface="Calibri"/>
              <a:cs typeface="Calibri"/>
            </a:endParaRPr>
          </a:p>
          <a:p>
            <a:pPr marL="698500" lvl="1" indent="-228600">
              <a:lnSpc>
                <a:spcPct val="100000"/>
              </a:lnSpc>
              <a:spcBef>
                <a:spcPts val="180"/>
              </a:spcBef>
              <a:buFont typeface="Arial"/>
              <a:buChar char="•"/>
              <a:tabLst>
                <a:tab pos="698500" algn="l"/>
              </a:tabLst>
            </a:pPr>
            <a:r>
              <a:rPr sz="2400" b="1" spc="-10" dirty="0">
                <a:latin typeface="Calibri"/>
                <a:cs typeface="Calibri"/>
              </a:rPr>
              <a:t>Occurs</a:t>
            </a:r>
            <a:r>
              <a:rPr sz="2400" b="1" spc="-15" dirty="0">
                <a:latin typeface="Calibri"/>
                <a:cs typeface="Calibri"/>
              </a:rPr>
              <a:t> </a:t>
            </a:r>
            <a:r>
              <a:rPr sz="2400" b="1" spc="-10" dirty="0">
                <a:latin typeface="Calibri"/>
                <a:cs typeface="Calibri"/>
              </a:rPr>
              <a:t>between</a:t>
            </a:r>
            <a:r>
              <a:rPr sz="2400" b="1" spc="10" dirty="0">
                <a:latin typeface="Calibri"/>
                <a:cs typeface="Calibri"/>
              </a:rPr>
              <a:t> </a:t>
            </a:r>
            <a:r>
              <a:rPr sz="2400" b="1" dirty="0">
                <a:latin typeface="Calibri"/>
                <a:cs typeface="Calibri"/>
              </a:rPr>
              <a:t>a</a:t>
            </a:r>
            <a:r>
              <a:rPr sz="2400" b="1" spc="5" dirty="0">
                <a:latin typeface="Calibri"/>
                <a:cs typeface="Calibri"/>
              </a:rPr>
              <a:t> </a:t>
            </a:r>
            <a:r>
              <a:rPr sz="2400" b="1" spc="-5" dirty="0">
                <a:latin typeface="Calibri"/>
                <a:cs typeface="Calibri"/>
              </a:rPr>
              <a:t>principal</a:t>
            </a:r>
            <a:r>
              <a:rPr sz="2400" b="1" spc="-20" dirty="0">
                <a:latin typeface="Calibri"/>
                <a:cs typeface="Calibri"/>
              </a:rPr>
              <a:t> </a:t>
            </a:r>
            <a:r>
              <a:rPr sz="2400" b="1" spc="-5" dirty="0">
                <a:latin typeface="Calibri"/>
                <a:cs typeface="Calibri"/>
              </a:rPr>
              <a:t>and</a:t>
            </a:r>
            <a:r>
              <a:rPr sz="2400" b="1" spc="10" dirty="0">
                <a:latin typeface="Calibri"/>
                <a:cs typeface="Calibri"/>
              </a:rPr>
              <a:t> </a:t>
            </a:r>
            <a:r>
              <a:rPr sz="2400" b="1" spc="-5" dirty="0">
                <a:latin typeface="Calibri"/>
                <a:cs typeface="Calibri"/>
              </a:rPr>
              <a:t>the</a:t>
            </a:r>
            <a:r>
              <a:rPr sz="2400" b="1" spc="20" dirty="0">
                <a:latin typeface="Calibri"/>
                <a:cs typeface="Calibri"/>
              </a:rPr>
              <a:t> </a:t>
            </a:r>
            <a:r>
              <a:rPr sz="2400" b="1" spc="-10" dirty="0">
                <a:latin typeface="Calibri"/>
                <a:cs typeface="Calibri"/>
              </a:rPr>
              <a:t>network</a:t>
            </a:r>
            <a:r>
              <a:rPr sz="2400" b="1" spc="-5" dirty="0">
                <a:latin typeface="Calibri"/>
                <a:cs typeface="Calibri"/>
              </a:rPr>
              <a:t> </a:t>
            </a:r>
            <a:r>
              <a:rPr sz="2400" b="1" dirty="0">
                <a:latin typeface="Calibri"/>
                <a:cs typeface="Calibri"/>
              </a:rPr>
              <a:t>service</a:t>
            </a:r>
            <a:endParaRPr sz="2400">
              <a:latin typeface="Calibri"/>
              <a:cs typeface="Calibri"/>
            </a:endParaRPr>
          </a:p>
          <a:p>
            <a:pPr marL="698500" lvl="1" indent="-228600">
              <a:lnSpc>
                <a:spcPct val="100000"/>
              </a:lnSpc>
              <a:spcBef>
                <a:spcPts val="204"/>
              </a:spcBef>
              <a:buFont typeface="Arial"/>
              <a:buChar char="•"/>
              <a:tabLst>
                <a:tab pos="698500" algn="l"/>
              </a:tabLst>
            </a:pPr>
            <a:r>
              <a:rPr sz="2400" spc="-5" dirty="0">
                <a:latin typeface="Calibri"/>
                <a:cs typeface="Calibri"/>
              </a:rPr>
              <a:t>If successful, </a:t>
            </a:r>
            <a:r>
              <a:rPr sz="2400" dirty="0">
                <a:latin typeface="Calibri"/>
                <a:cs typeface="Calibri"/>
              </a:rPr>
              <a:t>the </a:t>
            </a:r>
            <a:r>
              <a:rPr sz="2400" spc="-5" dirty="0">
                <a:latin typeface="Calibri"/>
                <a:cs typeface="Calibri"/>
              </a:rPr>
              <a:t>principal</a:t>
            </a:r>
            <a:r>
              <a:rPr sz="2400" spc="-15" dirty="0">
                <a:latin typeface="Calibri"/>
                <a:cs typeface="Calibri"/>
              </a:rPr>
              <a:t> </a:t>
            </a:r>
            <a:r>
              <a:rPr sz="2400" dirty="0">
                <a:latin typeface="Calibri"/>
                <a:cs typeface="Calibri"/>
              </a:rPr>
              <a:t>will</a:t>
            </a:r>
            <a:r>
              <a:rPr sz="2400" spc="-15" dirty="0">
                <a:latin typeface="Calibri"/>
                <a:cs typeface="Calibri"/>
              </a:rPr>
              <a:t> </a:t>
            </a:r>
            <a:r>
              <a:rPr sz="2400" dirty="0">
                <a:latin typeface="Calibri"/>
                <a:cs typeface="Calibri"/>
              </a:rPr>
              <a:t>end</a:t>
            </a:r>
            <a:r>
              <a:rPr sz="2400" spc="-5" dirty="0">
                <a:latin typeface="Calibri"/>
                <a:cs typeface="Calibri"/>
              </a:rPr>
              <a:t> up </a:t>
            </a:r>
            <a:r>
              <a:rPr sz="2400" dirty="0">
                <a:latin typeface="Calibri"/>
                <a:cs typeface="Calibri"/>
              </a:rPr>
              <a:t>with</a:t>
            </a:r>
            <a:r>
              <a:rPr sz="2400" spc="-1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valid</a:t>
            </a:r>
            <a:r>
              <a:rPr sz="2400" spc="-5" dirty="0">
                <a:latin typeface="Calibri"/>
                <a:cs typeface="Calibri"/>
              </a:rPr>
              <a:t> session </a:t>
            </a:r>
            <a:r>
              <a:rPr sz="2400" dirty="0">
                <a:latin typeface="Calibri"/>
                <a:cs typeface="Calibri"/>
              </a:rPr>
              <a:t>with</a:t>
            </a:r>
            <a:r>
              <a:rPr sz="2400" spc="-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service</a:t>
            </a:r>
            <a:endParaRPr sz="2400">
              <a:latin typeface="Calibri"/>
              <a:cs typeface="Calibri"/>
            </a:endParaRPr>
          </a:p>
          <a:p>
            <a:pPr marL="698500" marR="137795" lvl="1" indent="-228600">
              <a:lnSpc>
                <a:spcPts val="2590"/>
              </a:lnSpc>
              <a:spcBef>
                <a:spcPts val="545"/>
              </a:spcBef>
              <a:buFont typeface="Arial"/>
              <a:buChar char="•"/>
              <a:tabLst>
                <a:tab pos="698500" algn="l"/>
              </a:tabLst>
            </a:pPr>
            <a:r>
              <a:rPr sz="2400" spc="-5" dirty="0">
                <a:latin typeface="Calibri"/>
                <a:cs typeface="Calibri"/>
              </a:rPr>
              <a:t>The principal sends </a:t>
            </a:r>
            <a:r>
              <a:rPr sz="2400" dirty="0">
                <a:latin typeface="Calibri"/>
                <a:cs typeface="Calibri"/>
              </a:rPr>
              <a:t>the </a:t>
            </a:r>
            <a:r>
              <a:rPr sz="2400" spc="-5" dirty="0">
                <a:latin typeface="Calibri"/>
                <a:cs typeface="Calibri"/>
              </a:rPr>
              <a:t>encrypted </a:t>
            </a:r>
            <a:r>
              <a:rPr sz="2400" spc="-15" dirty="0">
                <a:latin typeface="Calibri"/>
                <a:cs typeface="Calibri"/>
              </a:rPr>
              <a:t>ticket </a:t>
            </a:r>
            <a:r>
              <a:rPr sz="2400" dirty="0">
                <a:latin typeface="Calibri"/>
                <a:cs typeface="Calibri"/>
              </a:rPr>
              <a:t>it </a:t>
            </a:r>
            <a:r>
              <a:rPr sz="2400" spc="-10" dirty="0">
                <a:latin typeface="Calibri"/>
                <a:cs typeface="Calibri"/>
              </a:rPr>
              <a:t>got </a:t>
            </a:r>
            <a:r>
              <a:rPr sz="2400" spc="-15" dirty="0">
                <a:latin typeface="Calibri"/>
                <a:cs typeface="Calibri"/>
              </a:rPr>
              <a:t>from </a:t>
            </a:r>
            <a:r>
              <a:rPr sz="2400" dirty="0">
                <a:latin typeface="Calibri"/>
                <a:cs typeface="Calibri"/>
              </a:rPr>
              <a:t>the </a:t>
            </a:r>
            <a:r>
              <a:rPr sz="2400" spc="-30" dirty="0">
                <a:latin typeface="Calibri"/>
                <a:cs typeface="Calibri"/>
              </a:rPr>
              <a:t>TGS </a:t>
            </a:r>
            <a:r>
              <a:rPr sz="2400" spc="-15" dirty="0">
                <a:latin typeface="Calibri"/>
                <a:cs typeface="Calibri"/>
              </a:rPr>
              <a:t>exchange to </a:t>
            </a:r>
            <a:r>
              <a:rPr sz="2400" dirty="0">
                <a:latin typeface="Calibri"/>
                <a:cs typeface="Calibri"/>
              </a:rPr>
              <a:t>the </a:t>
            </a:r>
            <a:r>
              <a:rPr sz="2400" spc="-530" dirty="0">
                <a:latin typeface="Calibri"/>
                <a:cs typeface="Calibri"/>
              </a:rPr>
              <a:t> </a:t>
            </a:r>
            <a:r>
              <a:rPr sz="2400" spc="-10" dirty="0">
                <a:latin typeface="Calibri"/>
                <a:cs typeface="Calibri"/>
              </a:rPr>
              <a:t>network</a:t>
            </a:r>
            <a:r>
              <a:rPr sz="2400" spc="-20" dirty="0">
                <a:latin typeface="Calibri"/>
                <a:cs typeface="Calibri"/>
              </a:rPr>
              <a:t> </a:t>
            </a:r>
            <a:r>
              <a:rPr sz="2400" dirty="0">
                <a:latin typeface="Calibri"/>
                <a:cs typeface="Calibri"/>
              </a:rPr>
              <a:t>service</a:t>
            </a:r>
            <a:r>
              <a:rPr sz="2400" spc="-10" dirty="0">
                <a:latin typeface="Calibri"/>
                <a:cs typeface="Calibri"/>
              </a:rPr>
              <a:t> </a:t>
            </a:r>
            <a:r>
              <a:rPr sz="2400" dirty="0">
                <a:latin typeface="Calibri"/>
                <a:cs typeface="Calibri"/>
              </a:rPr>
              <a:t>it</a:t>
            </a:r>
            <a:r>
              <a:rPr sz="2400" spc="-5" dirty="0">
                <a:latin typeface="Calibri"/>
                <a:cs typeface="Calibri"/>
              </a:rPr>
              <a:t> </a:t>
            </a:r>
            <a:r>
              <a:rPr sz="2400" spc="-10" dirty="0">
                <a:latin typeface="Calibri"/>
                <a:cs typeface="Calibri"/>
              </a:rPr>
              <a:t>wants</a:t>
            </a:r>
            <a:r>
              <a:rPr sz="2400" spc="-20" dirty="0">
                <a:latin typeface="Calibri"/>
                <a:cs typeface="Calibri"/>
              </a:rPr>
              <a:t> </a:t>
            </a:r>
            <a:r>
              <a:rPr sz="2400" spc="-15" dirty="0">
                <a:latin typeface="Calibri"/>
                <a:cs typeface="Calibri"/>
              </a:rPr>
              <a:t>to</a:t>
            </a:r>
            <a:r>
              <a:rPr sz="2400" spc="-10" dirty="0">
                <a:latin typeface="Calibri"/>
                <a:cs typeface="Calibri"/>
              </a:rPr>
              <a:t> </a:t>
            </a:r>
            <a:r>
              <a:rPr sz="2400" spc="-5" dirty="0">
                <a:latin typeface="Calibri"/>
                <a:cs typeface="Calibri"/>
              </a:rPr>
              <a:t>use</a:t>
            </a:r>
            <a:endParaRPr sz="2400">
              <a:latin typeface="Calibri"/>
              <a:cs typeface="Calibri"/>
            </a:endParaRPr>
          </a:p>
          <a:p>
            <a:pPr marL="1149350" marR="88900" lvl="2" indent="-414655">
              <a:lnSpc>
                <a:spcPts val="2160"/>
              </a:lnSpc>
              <a:spcBef>
                <a:spcPts val="515"/>
              </a:spcBef>
              <a:buFont typeface="Arial"/>
              <a:buChar char="•"/>
              <a:tabLst>
                <a:tab pos="1149350" algn="l"/>
                <a:tab pos="1149985" algn="l"/>
              </a:tabLst>
            </a:pPr>
            <a:r>
              <a:rPr sz="2000" spc="-25" dirty="0">
                <a:latin typeface="Calibri"/>
                <a:cs typeface="Calibri"/>
              </a:rPr>
              <a:t>Remember,</a:t>
            </a:r>
            <a:r>
              <a:rPr sz="2000" spc="10" dirty="0">
                <a:latin typeface="Calibri"/>
                <a:cs typeface="Calibri"/>
              </a:rPr>
              <a:t> </a:t>
            </a:r>
            <a:r>
              <a:rPr sz="2000" dirty="0">
                <a:latin typeface="Calibri"/>
                <a:cs typeface="Calibri"/>
              </a:rPr>
              <a:t>this </a:t>
            </a:r>
            <a:r>
              <a:rPr sz="2000" spc="-5" dirty="0">
                <a:latin typeface="Calibri"/>
                <a:cs typeface="Calibri"/>
              </a:rPr>
              <a:t>encrypted </a:t>
            </a:r>
            <a:r>
              <a:rPr sz="2000" spc="-15" dirty="0">
                <a:latin typeface="Calibri"/>
                <a:cs typeface="Calibri"/>
              </a:rPr>
              <a:t>ticket</a:t>
            </a:r>
            <a:r>
              <a:rPr sz="2000" spc="5" dirty="0">
                <a:latin typeface="Calibri"/>
                <a:cs typeface="Calibri"/>
              </a:rPr>
              <a:t> </a:t>
            </a:r>
            <a:r>
              <a:rPr sz="2000" spc="-5" dirty="0">
                <a:latin typeface="Calibri"/>
                <a:cs typeface="Calibri"/>
              </a:rPr>
              <a:t>can</a:t>
            </a:r>
            <a:r>
              <a:rPr sz="2000" dirty="0">
                <a:latin typeface="Calibri"/>
                <a:cs typeface="Calibri"/>
              </a:rPr>
              <a:t> </a:t>
            </a:r>
            <a:r>
              <a:rPr sz="2000" spc="-5" dirty="0">
                <a:latin typeface="Calibri"/>
                <a:cs typeface="Calibri"/>
              </a:rPr>
              <a:t>only</a:t>
            </a:r>
            <a:r>
              <a:rPr sz="2000" spc="-10" dirty="0">
                <a:latin typeface="Calibri"/>
                <a:cs typeface="Calibri"/>
              </a:rPr>
              <a:t> </a:t>
            </a:r>
            <a:r>
              <a:rPr sz="2000" dirty="0">
                <a:latin typeface="Calibri"/>
                <a:cs typeface="Calibri"/>
              </a:rPr>
              <a:t>be</a:t>
            </a:r>
            <a:r>
              <a:rPr sz="2000" spc="-10" dirty="0">
                <a:latin typeface="Calibri"/>
                <a:cs typeface="Calibri"/>
              </a:rPr>
              <a:t> </a:t>
            </a:r>
            <a:r>
              <a:rPr sz="2000" spc="-5" dirty="0">
                <a:latin typeface="Calibri"/>
                <a:cs typeface="Calibri"/>
              </a:rPr>
              <a:t>decrypted with</a:t>
            </a:r>
            <a:r>
              <a:rPr sz="2000" dirty="0">
                <a:latin typeface="Calibri"/>
                <a:cs typeface="Calibri"/>
              </a:rPr>
              <a:t> the</a:t>
            </a:r>
            <a:r>
              <a:rPr sz="2000" spc="10" dirty="0">
                <a:latin typeface="Calibri"/>
                <a:cs typeface="Calibri"/>
              </a:rPr>
              <a:t> </a:t>
            </a:r>
            <a:r>
              <a:rPr sz="2000" spc="-10" dirty="0">
                <a:latin typeface="Calibri"/>
                <a:cs typeface="Calibri"/>
              </a:rPr>
              <a:t>network</a:t>
            </a:r>
            <a:r>
              <a:rPr sz="2000" spc="5" dirty="0">
                <a:latin typeface="Calibri"/>
                <a:cs typeface="Calibri"/>
              </a:rPr>
              <a:t> </a:t>
            </a:r>
            <a:r>
              <a:rPr sz="2000" dirty="0">
                <a:latin typeface="Calibri"/>
                <a:cs typeface="Calibri"/>
              </a:rPr>
              <a:t>service's</a:t>
            </a:r>
            <a:r>
              <a:rPr sz="2000" spc="25" dirty="0">
                <a:latin typeface="Calibri"/>
                <a:cs typeface="Calibri"/>
              </a:rPr>
              <a:t> </a:t>
            </a:r>
            <a:r>
              <a:rPr sz="2000" spc="-5" dirty="0">
                <a:latin typeface="Calibri"/>
                <a:cs typeface="Calibri"/>
              </a:rPr>
              <a:t>long </a:t>
            </a:r>
            <a:r>
              <a:rPr sz="2000" spc="-434" dirty="0">
                <a:latin typeface="Calibri"/>
                <a:cs typeface="Calibri"/>
              </a:rPr>
              <a:t> </a:t>
            </a:r>
            <a:r>
              <a:rPr sz="2000" spc="-10" dirty="0">
                <a:latin typeface="Calibri"/>
                <a:cs typeface="Calibri"/>
              </a:rPr>
              <a:t>term</a:t>
            </a:r>
            <a:r>
              <a:rPr sz="2000" spc="5" dirty="0">
                <a:latin typeface="Calibri"/>
                <a:cs typeface="Calibri"/>
              </a:rPr>
              <a:t> </a:t>
            </a:r>
            <a:r>
              <a:rPr sz="2000" spc="-10" dirty="0">
                <a:latin typeface="Calibri"/>
                <a:cs typeface="Calibri"/>
              </a:rPr>
              <a:t>secret</a:t>
            </a:r>
            <a:r>
              <a:rPr sz="2000" spc="15" dirty="0">
                <a:latin typeface="Calibri"/>
                <a:cs typeface="Calibri"/>
              </a:rPr>
              <a:t> </a:t>
            </a:r>
            <a:r>
              <a:rPr sz="2000" spc="-25" dirty="0">
                <a:latin typeface="Calibri"/>
                <a:cs typeface="Calibri"/>
              </a:rPr>
              <a:t>key</a:t>
            </a:r>
            <a:endParaRPr sz="2000">
              <a:latin typeface="Calibri"/>
              <a:cs typeface="Calibri"/>
            </a:endParaRPr>
          </a:p>
          <a:p>
            <a:pPr marL="697865" marR="5080" lvl="1" indent="-228600">
              <a:lnSpc>
                <a:spcPts val="2590"/>
              </a:lnSpc>
              <a:spcBef>
                <a:spcPts val="484"/>
              </a:spcBef>
              <a:buFont typeface="Arial"/>
              <a:buChar char="•"/>
              <a:tabLst>
                <a:tab pos="698500" algn="l"/>
              </a:tabLst>
            </a:pPr>
            <a:r>
              <a:rPr sz="2400" spc="-5" dirty="0">
                <a:latin typeface="Calibri"/>
                <a:cs typeface="Calibri"/>
              </a:rPr>
              <a:t>Principal</a:t>
            </a:r>
            <a:r>
              <a:rPr sz="2400" spc="-10" dirty="0">
                <a:latin typeface="Calibri"/>
                <a:cs typeface="Calibri"/>
              </a:rPr>
              <a:t> </a:t>
            </a:r>
            <a:r>
              <a:rPr sz="2400" spc="-5" dirty="0">
                <a:latin typeface="Calibri"/>
                <a:cs typeface="Calibri"/>
              </a:rPr>
              <a:t>includes</a:t>
            </a:r>
            <a:r>
              <a:rPr sz="2400" spc="-15" dirty="0">
                <a:latin typeface="Calibri"/>
                <a:cs typeface="Calibri"/>
              </a:rPr>
              <a:t> </a:t>
            </a:r>
            <a:r>
              <a:rPr sz="2400" spc="-5" dirty="0">
                <a:latin typeface="Calibri"/>
                <a:cs typeface="Calibri"/>
              </a:rPr>
              <a:t>another</a:t>
            </a:r>
            <a:r>
              <a:rPr sz="2400" dirty="0">
                <a:latin typeface="Calibri"/>
                <a:cs typeface="Calibri"/>
              </a:rPr>
              <a:t> </a:t>
            </a:r>
            <a:r>
              <a:rPr sz="2400" b="1" spc="-10" dirty="0">
                <a:latin typeface="Calibri"/>
                <a:cs typeface="Calibri"/>
              </a:rPr>
              <a:t>authenticator</a:t>
            </a:r>
            <a:r>
              <a:rPr sz="2400" b="1" spc="20" dirty="0">
                <a:latin typeface="Calibri"/>
                <a:cs typeface="Calibri"/>
              </a:rPr>
              <a:t> </a:t>
            </a:r>
            <a:r>
              <a:rPr sz="2400" spc="-15" dirty="0">
                <a:latin typeface="Calibri"/>
                <a:cs typeface="Calibri"/>
              </a:rPr>
              <a:t>to</a:t>
            </a:r>
            <a:r>
              <a:rPr sz="2400" spc="-20" dirty="0">
                <a:latin typeface="Calibri"/>
                <a:cs typeface="Calibri"/>
              </a:rPr>
              <a:t> prove</a:t>
            </a:r>
            <a:r>
              <a:rPr sz="2400" spc="20" dirty="0">
                <a:latin typeface="Calibri"/>
                <a:cs typeface="Calibri"/>
              </a:rPr>
              <a:t> </a:t>
            </a:r>
            <a:r>
              <a:rPr sz="2400" dirty="0">
                <a:latin typeface="Calibri"/>
                <a:cs typeface="Calibri"/>
              </a:rPr>
              <a:t>it</a:t>
            </a:r>
            <a:r>
              <a:rPr sz="2400" spc="-10" dirty="0">
                <a:latin typeface="Calibri"/>
                <a:cs typeface="Calibri"/>
              </a:rPr>
              <a:t> </a:t>
            </a:r>
            <a:r>
              <a:rPr sz="2400" spc="-5" dirty="0">
                <a:latin typeface="Calibri"/>
                <a:cs typeface="Calibri"/>
              </a:rPr>
              <a:t>has </a:t>
            </a:r>
            <a:r>
              <a:rPr sz="2400" dirty="0">
                <a:latin typeface="Calibri"/>
                <a:cs typeface="Calibri"/>
              </a:rPr>
              <a:t>access</a:t>
            </a:r>
            <a:r>
              <a:rPr sz="2400" spc="-15" dirty="0">
                <a:latin typeface="Calibri"/>
                <a:cs typeface="Calibri"/>
              </a:rPr>
              <a:t> to</a:t>
            </a:r>
            <a:r>
              <a:rPr sz="2400" spc="-5" dirty="0">
                <a:latin typeface="Calibri"/>
                <a:cs typeface="Calibri"/>
              </a:rPr>
              <a:t> </a:t>
            </a:r>
            <a:r>
              <a:rPr sz="2400" dirty="0">
                <a:latin typeface="Calibri"/>
                <a:cs typeface="Calibri"/>
              </a:rPr>
              <a:t>the</a:t>
            </a:r>
            <a:r>
              <a:rPr sz="2400" spc="-5" dirty="0">
                <a:latin typeface="Calibri"/>
                <a:cs typeface="Calibri"/>
              </a:rPr>
              <a:t> </a:t>
            </a:r>
            <a:r>
              <a:rPr sz="2400" b="1" dirty="0">
                <a:latin typeface="Calibri"/>
                <a:cs typeface="Calibri"/>
              </a:rPr>
              <a:t>session </a:t>
            </a:r>
            <a:r>
              <a:rPr sz="2400" b="1" spc="-525" dirty="0">
                <a:latin typeface="Calibri"/>
                <a:cs typeface="Calibri"/>
              </a:rPr>
              <a:t> </a:t>
            </a:r>
            <a:r>
              <a:rPr sz="2400" b="1" spc="-30" dirty="0">
                <a:latin typeface="Calibri"/>
                <a:cs typeface="Calibri"/>
              </a:rPr>
              <a:t>key</a:t>
            </a:r>
            <a:r>
              <a:rPr sz="2400" b="1" spc="-15" dirty="0">
                <a:latin typeface="Calibri"/>
                <a:cs typeface="Calibri"/>
              </a:rPr>
              <a:t> </a:t>
            </a:r>
            <a:r>
              <a:rPr sz="2400" dirty="0">
                <a:latin typeface="Calibri"/>
                <a:cs typeface="Calibri"/>
              </a:rPr>
              <a:t>the KDC</a:t>
            </a:r>
            <a:r>
              <a:rPr sz="2400" spc="-10" dirty="0">
                <a:latin typeface="Calibri"/>
                <a:cs typeface="Calibri"/>
              </a:rPr>
              <a:t> created</a:t>
            </a:r>
            <a:r>
              <a:rPr sz="2400" spc="-20" dirty="0">
                <a:latin typeface="Calibri"/>
                <a:cs typeface="Calibri"/>
              </a:rPr>
              <a:t> for</a:t>
            </a:r>
            <a:r>
              <a:rPr sz="2400" dirty="0">
                <a:latin typeface="Calibri"/>
                <a:cs typeface="Calibri"/>
              </a:rPr>
              <a:t> the</a:t>
            </a:r>
            <a:r>
              <a:rPr sz="2400" spc="-5" dirty="0">
                <a:latin typeface="Calibri"/>
                <a:cs typeface="Calibri"/>
              </a:rPr>
              <a:t> </a:t>
            </a:r>
            <a:r>
              <a:rPr sz="2400" b="1" spc="-5" dirty="0">
                <a:latin typeface="Calibri"/>
                <a:cs typeface="Calibri"/>
              </a:rPr>
              <a:t>principal</a:t>
            </a:r>
            <a:r>
              <a:rPr sz="2400" b="1" spc="-20" dirty="0">
                <a:latin typeface="Calibri"/>
                <a:cs typeface="Calibri"/>
              </a:rPr>
              <a:t> </a:t>
            </a:r>
            <a:r>
              <a:rPr sz="2400" b="1" spc="-5" dirty="0">
                <a:latin typeface="Calibri"/>
                <a:cs typeface="Calibri"/>
              </a:rPr>
              <a:t>and</a:t>
            </a:r>
            <a:r>
              <a:rPr sz="2400" b="1" spc="5" dirty="0">
                <a:latin typeface="Calibri"/>
                <a:cs typeface="Calibri"/>
              </a:rPr>
              <a:t> </a:t>
            </a:r>
            <a:r>
              <a:rPr sz="2400" b="1" dirty="0">
                <a:latin typeface="Calibri"/>
                <a:cs typeface="Calibri"/>
              </a:rPr>
              <a:t>service</a:t>
            </a:r>
            <a:r>
              <a:rPr sz="2400" b="1" spc="-30" dirty="0">
                <a:latin typeface="Calibri"/>
                <a:cs typeface="Calibri"/>
              </a:rPr>
              <a:t> </a:t>
            </a:r>
            <a:r>
              <a:rPr sz="2400" spc="-15" dirty="0">
                <a:latin typeface="Calibri"/>
                <a:cs typeface="Calibri"/>
              </a:rPr>
              <a:t>to</a:t>
            </a:r>
            <a:r>
              <a:rPr sz="2400" spc="-10" dirty="0">
                <a:latin typeface="Calibri"/>
                <a:cs typeface="Calibri"/>
              </a:rPr>
              <a:t> talk</a:t>
            </a:r>
            <a:r>
              <a:rPr sz="2400" spc="-25" dirty="0">
                <a:latin typeface="Calibri"/>
                <a:cs typeface="Calibri"/>
              </a:rPr>
              <a:t> </a:t>
            </a:r>
            <a:r>
              <a:rPr sz="2400" spc="-15" dirty="0">
                <a:latin typeface="Calibri"/>
                <a:cs typeface="Calibri"/>
              </a:rPr>
              <a:t>to</a:t>
            </a:r>
            <a:r>
              <a:rPr sz="2400" spc="-10" dirty="0">
                <a:latin typeface="Calibri"/>
                <a:cs typeface="Calibri"/>
              </a:rPr>
              <a:t> </a:t>
            </a:r>
            <a:r>
              <a:rPr sz="2400" dirty="0">
                <a:latin typeface="Calibri"/>
                <a:cs typeface="Calibri"/>
              </a:rPr>
              <a:t>each</a:t>
            </a:r>
            <a:r>
              <a:rPr sz="2400" spc="-15" dirty="0">
                <a:latin typeface="Calibri"/>
                <a:cs typeface="Calibri"/>
              </a:rPr>
              <a:t> </a:t>
            </a:r>
            <a:r>
              <a:rPr sz="2400" spc="-5" dirty="0">
                <a:latin typeface="Calibri"/>
                <a:cs typeface="Calibri"/>
              </a:rPr>
              <a:t>other</a:t>
            </a:r>
            <a:endParaRPr sz="2400">
              <a:latin typeface="Calibri"/>
              <a:cs typeface="Calibri"/>
            </a:endParaRPr>
          </a:p>
        </p:txBody>
      </p:sp>
      <p:sp>
        <p:nvSpPr>
          <p:cNvPr id="8" name="Footer Placeholder 7">
            <a:extLst>
              <a:ext uri="{FF2B5EF4-FFF2-40B4-BE49-F238E27FC236}">
                <a16:creationId xmlns:a16="http://schemas.microsoft.com/office/drawing/2014/main" id="{82098750-63BB-458F-91C4-DE4823B8FA95}"/>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2021839" cy="696595"/>
          </a:xfrm>
          <a:prstGeom prst="rect">
            <a:avLst/>
          </a:prstGeom>
        </p:spPr>
        <p:txBody>
          <a:bodyPr vert="horz" wrap="square" lIns="0" tIns="13335" rIns="0" bIns="0" rtlCol="0">
            <a:spAutoFit/>
          </a:bodyPr>
          <a:lstStyle/>
          <a:p>
            <a:pPr marL="12700">
              <a:lnSpc>
                <a:spcPct val="100000"/>
              </a:lnSpc>
              <a:spcBef>
                <a:spcPts val="105"/>
              </a:spcBef>
            </a:pPr>
            <a:r>
              <a:rPr spc="-90" dirty="0"/>
              <a:t>K</a:t>
            </a:r>
            <a:r>
              <a:rPr spc="-5" dirty="0"/>
              <a:t>e</a:t>
            </a:r>
            <a:r>
              <a:rPr dirty="0"/>
              <a:t>rb</a:t>
            </a:r>
            <a:r>
              <a:rPr spc="-5" dirty="0"/>
              <a:t>e</a:t>
            </a:r>
            <a:r>
              <a:rPr spc="-80" dirty="0"/>
              <a:t>r</a:t>
            </a:r>
            <a:r>
              <a:rPr spc="-10" dirty="0"/>
              <a:t>os</a:t>
            </a:r>
          </a:p>
        </p:txBody>
      </p:sp>
      <p:sp>
        <p:nvSpPr>
          <p:cNvPr id="3" name="object 3"/>
          <p:cNvSpPr txBox="1"/>
          <p:nvPr/>
        </p:nvSpPr>
        <p:spPr>
          <a:xfrm>
            <a:off x="916939" y="1736978"/>
            <a:ext cx="10091420" cy="4452620"/>
          </a:xfrm>
          <a:prstGeom prst="rect">
            <a:avLst/>
          </a:prstGeom>
        </p:spPr>
        <p:txBody>
          <a:bodyPr vert="horz" wrap="square" lIns="0" tIns="67945" rIns="0" bIns="0" rtlCol="0">
            <a:spAutoFit/>
          </a:bodyPr>
          <a:lstStyle/>
          <a:p>
            <a:pPr marL="424180" indent="-411480">
              <a:lnSpc>
                <a:spcPct val="100000"/>
              </a:lnSpc>
              <a:spcBef>
                <a:spcPts val="535"/>
              </a:spcBef>
              <a:buFont typeface="Arial"/>
              <a:buChar char="•"/>
              <a:tabLst>
                <a:tab pos="423545" algn="l"/>
                <a:tab pos="424180" algn="l"/>
              </a:tabLst>
            </a:pPr>
            <a:r>
              <a:rPr sz="2800" b="1" spc="-5" dirty="0">
                <a:latin typeface="Calibri"/>
                <a:cs typeface="Calibri"/>
              </a:rPr>
              <a:t>#3:</a:t>
            </a:r>
            <a:r>
              <a:rPr sz="2800" b="1" spc="25" dirty="0">
                <a:latin typeface="Calibri"/>
                <a:cs typeface="Calibri"/>
              </a:rPr>
              <a:t> </a:t>
            </a:r>
            <a:r>
              <a:rPr sz="2800" b="1" spc="-10" dirty="0">
                <a:latin typeface="Calibri"/>
                <a:cs typeface="Calibri"/>
              </a:rPr>
              <a:t>Client-Server</a:t>
            </a:r>
            <a:r>
              <a:rPr sz="2800" b="1" spc="70" dirty="0">
                <a:latin typeface="Calibri"/>
                <a:cs typeface="Calibri"/>
              </a:rPr>
              <a:t> </a:t>
            </a:r>
            <a:r>
              <a:rPr sz="2800" b="1" spc="-10" dirty="0">
                <a:latin typeface="Calibri"/>
                <a:cs typeface="Calibri"/>
              </a:rPr>
              <a:t>Authentication</a:t>
            </a:r>
            <a:r>
              <a:rPr sz="2800" b="1" spc="40" dirty="0">
                <a:latin typeface="Calibri"/>
                <a:cs typeface="Calibri"/>
              </a:rPr>
              <a:t> </a:t>
            </a:r>
            <a:r>
              <a:rPr sz="2800" b="1" spc="-5" dirty="0">
                <a:latin typeface="Calibri"/>
                <a:cs typeface="Calibri"/>
              </a:rPr>
              <a:t>(CS)</a:t>
            </a:r>
            <a:r>
              <a:rPr sz="2800" b="1" spc="20" dirty="0">
                <a:latin typeface="Calibri"/>
                <a:cs typeface="Calibri"/>
              </a:rPr>
              <a:t> </a:t>
            </a:r>
            <a:r>
              <a:rPr sz="2800" b="1" spc="-20" dirty="0">
                <a:latin typeface="Calibri"/>
                <a:cs typeface="Calibri"/>
              </a:rPr>
              <a:t>Exchange</a:t>
            </a:r>
            <a:endParaRPr sz="2800">
              <a:latin typeface="Calibri"/>
              <a:cs typeface="Calibri"/>
            </a:endParaRPr>
          </a:p>
          <a:p>
            <a:pPr marL="1149350" lvl="1" indent="-415290">
              <a:lnSpc>
                <a:spcPct val="100000"/>
              </a:lnSpc>
              <a:spcBef>
                <a:spcPts val="320"/>
              </a:spcBef>
              <a:buFont typeface="Arial"/>
              <a:buChar char="•"/>
              <a:tabLst>
                <a:tab pos="1149350" algn="l"/>
                <a:tab pos="1149985" algn="l"/>
              </a:tabLst>
            </a:pPr>
            <a:r>
              <a:rPr sz="2000" spc="-40" dirty="0">
                <a:latin typeface="Calibri"/>
                <a:cs typeface="Calibri"/>
              </a:rPr>
              <a:t>Two</a:t>
            </a:r>
            <a:r>
              <a:rPr sz="2000" spc="-10" dirty="0">
                <a:latin typeface="Calibri"/>
                <a:cs typeface="Calibri"/>
              </a:rPr>
              <a:t> </a:t>
            </a:r>
            <a:r>
              <a:rPr sz="2000" spc="-5" dirty="0">
                <a:latin typeface="Calibri"/>
                <a:cs typeface="Calibri"/>
              </a:rPr>
              <a:t>message</a:t>
            </a:r>
            <a:r>
              <a:rPr sz="2000" spc="10" dirty="0">
                <a:latin typeface="Calibri"/>
                <a:cs typeface="Calibri"/>
              </a:rPr>
              <a:t> </a:t>
            </a:r>
            <a:r>
              <a:rPr sz="2000" dirty="0">
                <a:latin typeface="Calibri"/>
                <a:cs typeface="Calibri"/>
              </a:rPr>
              <a:t>types</a:t>
            </a:r>
            <a:r>
              <a:rPr sz="2000" spc="-10" dirty="0">
                <a:latin typeface="Calibri"/>
                <a:cs typeface="Calibri"/>
              </a:rPr>
              <a:t> are</a:t>
            </a:r>
            <a:r>
              <a:rPr sz="2000" spc="10" dirty="0">
                <a:latin typeface="Calibri"/>
                <a:cs typeface="Calibri"/>
              </a:rPr>
              <a:t> </a:t>
            </a:r>
            <a:r>
              <a:rPr sz="2000" spc="-15" dirty="0">
                <a:latin typeface="Calibri"/>
                <a:cs typeface="Calibri"/>
              </a:rPr>
              <a:t>involved</a:t>
            </a:r>
            <a:r>
              <a:rPr sz="2000" spc="1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the</a:t>
            </a:r>
            <a:r>
              <a:rPr sz="2000" spc="-15" dirty="0">
                <a:latin typeface="Calibri"/>
                <a:cs typeface="Calibri"/>
              </a:rPr>
              <a:t> </a:t>
            </a:r>
            <a:r>
              <a:rPr sz="2000" spc="-25" dirty="0">
                <a:latin typeface="Calibri"/>
                <a:cs typeface="Calibri"/>
              </a:rPr>
              <a:t>TGS</a:t>
            </a:r>
            <a:r>
              <a:rPr sz="2000" spc="10" dirty="0">
                <a:latin typeface="Calibri"/>
                <a:cs typeface="Calibri"/>
              </a:rPr>
              <a:t> </a:t>
            </a:r>
            <a:r>
              <a:rPr sz="2000" spc="-15" dirty="0">
                <a:latin typeface="Calibri"/>
                <a:cs typeface="Calibri"/>
              </a:rPr>
              <a:t>exchange:</a:t>
            </a:r>
            <a:endParaRPr sz="2000">
              <a:latin typeface="Calibri"/>
              <a:cs typeface="Calibri"/>
            </a:endParaRPr>
          </a:p>
          <a:p>
            <a:pPr marL="1612900" lvl="2" indent="-229235">
              <a:lnSpc>
                <a:spcPct val="100000"/>
              </a:lnSpc>
              <a:spcBef>
                <a:spcPts val="300"/>
              </a:spcBef>
              <a:buFont typeface="Arial"/>
              <a:buChar char="•"/>
              <a:tabLst>
                <a:tab pos="1612265" algn="l"/>
                <a:tab pos="1612900" algn="l"/>
              </a:tabLst>
            </a:pPr>
            <a:r>
              <a:rPr sz="1800" spc="-10" dirty="0">
                <a:latin typeface="Calibri"/>
                <a:cs typeface="Calibri"/>
              </a:rPr>
              <a:t>KRB_AP_REQ</a:t>
            </a:r>
            <a:r>
              <a:rPr sz="1800" spc="-15" dirty="0">
                <a:latin typeface="Calibri"/>
                <a:cs typeface="Calibri"/>
              </a:rPr>
              <a:t> </a:t>
            </a:r>
            <a:r>
              <a:rPr sz="1800" spc="-5" dirty="0">
                <a:latin typeface="Calibri"/>
                <a:cs typeface="Calibri"/>
              </a:rPr>
              <a:t>(</a:t>
            </a:r>
            <a:r>
              <a:rPr sz="1800" b="1" spc="-5" dirty="0">
                <a:latin typeface="Calibri"/>
                <a:cs typeface="Calibri"/>
              </a:rPr>
              <a:t>Principal</a:t>
            </a:r>
            <a:r>
              <a:rPr sz="1800" b="1" spc="-20" dirty="0">
                <a:latin typeface="Calibri"/>
                <a:cs typeface="Calibri"/>
              </a:rPr>
              <a:t> </a:t>
            </a:r>
            <a:r>
              <a:rPr sz="1800" b="1" dirty="0">
                <a:latin typeface="Calibri"/>
                <a:cs typeface="Calibri"/>
              </a:rPr>
              <a:t>→ </a:t>
            </a:r>
            <a:r>
              <a:rPr sz="1800" b="1" spc="-5" dirty="0">
                <a:latin typeface="Calibri"/>
                <a:cs typeface="Calibri"/>
              </a:rPr>
              <a:t>Network</a:t>
            </a:r>
            <a:r>
              <a:rPr sz="1800" b="1" spc="-25" dirty="0">
                <a:latin typeface="Calibri"/>
                <a:cs typeface="Calibri"/>
              </a:rPr>
              <a:t> </a:t>
            </a:r>
            <a:r>
              <a:rPr sz="1800" b="1" dirty="0">
                <a:latin typeface="Calibri"/>
                <a:cs typeface="Calibri"/>
              </a:rPr>
              <a:t>Service</a:t>
            </a:r>
            <a:r>
              <a:rPr sz="1800" dirty="0">
                <a:latin typeface="Calibri"/>
                <a:cs typeface="Calibri"/>
              </a:rPr>
              <a:t>)</a:t>
            </a:r>
            <a:endParaRPr sz="1800">
              <a:latin typeface="Calibri"/>
              <a:cs typeface="Calibri"/>
            </a:endParaRPr>
          </a:p>
          <a:p>
            <a:pPr marL="2070100" lvl="3" indent="-228600">
              <a:lnSpc>
                <a:spcPct val="100000"/>
              </a:lnSpc>
              <a:spcBef>
                <a:spcPts val="275"/>
              </a:spcBef>
              <a:buFont typeface="Arial"/>
              <a:buChar char="•"/>
              <a:tabLst>
                <a:tab pos="2069464" algn="l"/>
                <a:tab pos="2070100" algn="l"/>
              </a:tabLst>
            </a:pPr>
            <a:r>
              <a:rPr sz="1800" spc="-5" dirty="0">
                <a:latin typeface="Calibri"/>
                <a:cs typeface="Calibri"/>
              </a:rPr>
              <a:t>SPN</a:t>
            </a:r>
            <a:r>
              <a:rPr sz="1800" dirty="0">
                <a:latin typeface="Calibri"/>
                <a:cs typeface="Calibri"/>
              </a:rPr>
              <a:t> </a:t>
            </a:r>
            <a:r>
              <a:rPr sz="1800" spc="-15" dirty="0">
                <a:latin typeface="Calibri"/>
                <a:cs typeface="Calibri"/>
              </a:rPr>
              <a:t>for</a:t>
            </a:r>
            <a:r>
              <a:rPr sz="1800" spc="-5" dirty="0">
                <a:latin typeface="Calibri"/>
                <a:cs typeface="Calibri"/>
              </a:rPr>
              <a:t> the</a:t>
            </a:r>
            <a:r>
              <a:rPr sz="1800" spc="15" dirty="0">
                <a:latin typeface="Calibri"/>
                <a:cs typeface="Calibri"/>
              </a:rPr>
              <a:t> </a:t>
            </a:r>
            <a:r>
              <a:rPr sz="1800" spc="-5" dirty="0">
                <a:latin typeface="Calibri"/>
                <a:cs typeface="Calibri"/>
              </a:rPr>
              <a:t>service</a:t>
            </a:r>
            <a:r>
              <a:rPr sz="1800" spc="1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principal</a:t>
            </a:r>
            <a:r>
              <a:rPr sz="1800" spc="30" dirty="0">
                <a:latin typeface="Calibri"/>
                <a:cs typeface="Calibri"/>
              </a:rPr>
              <a:t> </a:t>
            </a:r>
            <a:r>
              <a:rPr sz="1800" spc="-10" dirty="0">
                <a:latin typeface="Calibri"/>
                <a:cs typeface="Calibri"/>
              </a:rPr>
              <a:t>wants</a:t>
            </a:r>
            <a:r>
              <a:rPr sz="1800"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connect</a:t>
            </a:r>
            <a:r>
              <a:rPr sz="1800" spc="20" dirty="0">
                <a:latin typeface="Calibri"/>
                <a:cs typeface="Calibri"/>
              </a:rPr>
              <a:t> </a:t>
            </a:r>
            <a:r>
              <a:rPr sz="1800" spc="-10" dirty="0">
                <a:latin typeface="Calibri"/>
                <a:cs typeface="Calibri"/>
              </a:rPr>
              <a:t>to</a:t>
            </a:r>
            <a:endParaRPr sz="1800">
              <a:latin typeface="Calibri"/>
              <a:cs typeface="Calibri"/>
            </a:endParaRPr>
          </a:p>
          <a:p>
            <a:pPr marL="2070100" lvl="3" indent="-228600">
              <a:lnSpc>
                <a:spcPct val="100000"/>
              </a:lnSpc>
              <a:spcBef>
                <a:spcPts val="285"/>
              </a:spcBef>
              <a:buFont typeface="Arial"/>
              <a:buChar char="•"/>
              <a:tabLst>
                <a:tab pos="2069464" algn="l"/>
                <a:tab pos="2070100" algn="l"/>
              </a:tabLst>
            </a:pPr>
            <a:r>
              <a:rPr sz="1800" spc="-20" dirty="0">
                <a:latin typeface="Calibri"/>
                <a:cs typeface="Calibri"/>
              </a:rPr>
              <a:t>Ticket</a:t>
            </a:r>
            <a:r>
              <a:rPr sz="1800" dirty="0">
                <a:latin typeface="Calibri"/>
                <a:cs typeface="Calibri"/>
              </a:rPr>
              <a:t> </a:t>
            </a:r>
            <a:r>
              <a:rPr sz="1800" b="1" spc="-5" dirty="0">
                <a:latin typeface="Calibri"/>
                <a:cs typeface="Calibri"/>
              </a:rPr>
              <a:t>encrypted</a:t>
            </a:r>
            <a:r>
              <a:rPr sz="1800" b="1" spc="-35" dirty="0">
                <a:latin typeface="Calibri"/>
                <a:cs typeface="Calibri"/>
              </a:rPr>
              <a:t> </a:t>
            </a:r>
            <a:r>
              <a:rPr sz="1800" b="1" dirty="0">
                <a:latin typeface="Calibri"/>
                <a:cs typeface="Calibri"/>
              </a:rPr>
              <a:t>with</a:t>
            </a:r>
            <a:r>
              <a:rPr sz="1800" b="1" spc="-10" dirty="0">
                <a:latin typeface="Calibri"/>
                <a:cs typeface="Calibri"/>
              </a:rPr>
              <a:t> </a:t>
            </a:r>
            <a:r>
              <a:rPr sz="1800" b="1" spc="-5" dirty="0">
                <a:latin typeface="Calibri"/>
                <a:cs typeface="Calibri"/>
              </a:rPr>
              <a:t>Network</a:t>
            </a:r>
            <a:r>
              <a:rPr sz="1800" b="1" spc="-40" dirty="0">
                <a:latin typeface="Calibri"/>
                <a:cs typeface="Calibri"/>
              </a:rPr>
              <a:t> </a:t>
            </a:r>
            <a:r>
              <a:rPr sz="1800" b="1" dirty="0">
                <a:latin typeface="Calibri"/>
                <a:cs typeface="Calibri"/>
              </a:rPr>
              <a:t>Service's</a:t>
            </a:r>
            <a:r>
              <a:rPr sz="1800" b="1" spc="-30" dirty="0">
                <a:latin typeface="Calibri"/>
                <a:cs typeface="Calibri"/>
              </a:rPr>
              <a:t> </a:t>
            </a:r>
            <a:r>
              <a:rPr sz="1800" b="1" dirty="0">
                <a:latin typeface="Calibri"/>
                <a:cs typeface="Calibri"/>
              </a:rPr>
              <a:t>long</a:t>
            </a:r>
            <a:r>
              <a:rPr sz="1800" b="1" spc="-25" dirty="0">
                <a:latin typeface="Calibri"/>
                <a:cs typeface="Calibri"/>
              </a:rPr>
              <a:t> </a:t>
            </a:r>
            <a:r>
              <a:rPr sz="1800" b="1" spc="-10" dirty="0">
                <a:latin typeface="Calibri"/>
                <a:cs typeface="Calibri"/>
              </a:rPr>
              <a:t>term</a:t>
            </a:r>
            <a:r>
              <a:rPr sz="1800" b="1" spc="-20" dirty="0">
                <a:latin typeface="Calibri"/>
                <a:cs typeface="Calibri"/>
              </a:rPr>
              <a:t> key</a:t>
            </a:r>
            <a:endParaRPr sz="1800">
              <a:latin typeface="Calibri"/>
              <a:cs typeface="Calibri"/>
            </a:endParaRPr>
          </a:p>
          <a:p>
            <a:pPr marL="2070100" lvl="3" indent="-228600">
              <a:lnSpc>
                <a:spcPct val="100000"/>
              </a:lnSpc>
              <a:spcBef>
                <a:spcPts val="290"/>
              </a:spcBef>
              <a:buFont typeface="Arial"/>
              <a:buChar char="•"/>
              <a:tabLst>
                <a:tab pos="2069464" algn="l"/>
                <a:tab pos="2070100" algn="l"/>
              </a:tabLst>
            </a:pPr>
            <a:r>
              <a:rPr sz="1800" b="1" spc="-10" dirty="0">
                <a:latin typeface="Calibri"/>
                <a:cs typeface="Calibri"/>
              </a:rPr>
              <a:t>Authenticator</a:t>
            </a:r>
            <a:r>
              <a:rPr sz="1800" b="1" spc="-40" dirty="0">
                <a:latin typeface="Calibri"/>
                <a:cs typeface="Calibri"/>
              </a:rPr>
              <a:t> </a:t>
            </a:r>
            <a:r>
              <a:rPr sz="1800" spc="-10" dirty="0">
                <a:latin typeface="Calibri"/>
                <a:cs typeface="Calibri"/>
              </a:rPr>
              <a:t>proving</a:t>
            </a:r>
            <a:r>
              <a:rPr sz="1800" spc="20" dirty="0">
                <a:latin typeface="Calibri"/>
                <a:cs typeface="Calibri"/>
              </a:rPr>
              <a:t> </a:t>
            </a:r>
            <a:r>
              <a:rPr sz="1800" spc="-5" dirty="0">
                <a:latin typeface="Calibri"/>
                <a:cs typeface="Calibri"/>
              </a:rPr>
              <a:t>principal</a:t>
            </a:r>
            <a:r>
              <a:rPr sz="1800" spc="25" dirty="0">
                <a:latin typeface="Calibri"/>
                <a:cs typeface="Calibri"/>
              </a:rPr>
              <a:t> </a:t>
            </a:r>
            <a:r>
              <a:rPr sz="1800" dirty="0">
                <a:latin typeface="Calibri"/>
                <a:cs typeface="Calibri"/>
              </a:rPr>
              <a:t>has</a:t>
            </a:r>
            <a:r>
              <a:rPr sz="1800" spc="10" dirty="0">
                <a:latin typeface="Calibri"/>
                <a:cs typeface="Calibri"/>
              </a:rPr>
              <a:t> </a:t>
            </a:r>
            <a:r>
              <a:rPr sz="1800" spc="-5" dirty="0">
                <a:latin typeface="Calibri"/>
                <a:cs typeface="Calibri"/>
              </a:rPr>
              <a:t>access</a:t>
            </a:r>
            <a:r>
              <a:rPr sz="1800" spc="10"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a:t>
            </a:r>
            <a:r>
              <a:rPr sz="1800" spc="15" dirty="0">
                <a:latin typeface="Calibri"/>
                <a:cs typeface="Calibri"/>
              </a:rPr>
              <a:t> </a:t>
            </a:r>
            <a:r>
              <a:rPr sz="1800" b="1" spc="-5" dirty="0">
                <a:latin typeface="Calibri"/>
                <a:cs typeface="Calibri"/>
              </a:rPr>
              <a:t>session</a:t>
            </a:r>
            <a:r>
              <a:rPr sz="1800" b="1" spc="-40" dirty="0">
                <a:latin typeface="Calibri"/>
                <a:cs typeface="Calibri"/>
              </a:rPr>
              <a:t> </a:t>
            </a:r>
            <a:r>
              <a:rPr sz="1800" b="1" spc="-20" dirty="0">
                <a:latin typeface="Calibri"/>
                <a:cs typeface="Calibri"/>
              </a:rPr>
              <a:t>key</a:t>
            </a:r>
            <a:endParaRPr sz="1800">
              <a:latin typeface="Calibri"/>
              <a:cs typeface="Calibri"/>
            </a:endParaRPr>
          </a:p>
          <a:p>
            <a:pPr marL="2070100" lvl="3" indent="-228600">
              <a:lnSpc>
                <a:spcPct val="100000"/>
              </a:lnSpc>
              <a:spcBef>
                <a:spcPts val="275"/>
              </a:spcBef>
              <a:buFont typeface="Arial"/>
              <a:buChar char="•"/>
              <a:tabLst>
                <a:tab pos="2069464" algn="l"/>
                <a:tab pos="2070100" algn="l"/>
              </a:tabLst>
            </a:pPr>
            <a:r>
              <a:rPr sz="1800" spc="-5" dirty="0">
                <a:latin typeface="Calibri"/>
                <a:cs typeface="Calibri"/>
              </a:rPr>
              <a:t>Optional</a:t>
            </a:r>
            <a:r>
              <a:rPr sz="1800" spc="20" dirty="0">
                <a:latin typeface="Calibri"/>
                <a:cs typeface="Calibri"/>
              </a:rPr>
              <a:t> </a:t>
            </a:r>
            <a:r>
              <a:rPr sz="1800" spc="-5" dirty="0">
                <a:latin typeface="Calibri"/>
                <a:cs typeface="Calibri"/>
              </a:rPr>
              <a:t>flags;</a:t>
            </a:r>
            <a:r>
              <a:rPr sz="1800" dirty="0">
                <a:latin typeface="Calibri"/>
                <a:cs typeface="Calibri"/>
              </a:rPr>
              <a:t> </a:t>
            </a:r>
            <a:r>
              <a:rPr sz="1800" b="1" spc="-10" dirty="0">
                <a:latin typeface="Calibri"/>
                <a:cs typeface="Calibri"/>
              </a:rPr>
              <a:t>require</a:t>
            </a:r>
            <a:r>
              <a:rPr sz="1800" b="1" spc="-25" dirty="0">
                <a:latin typeface="Calibri"/>
                <a:cs typeface="Calibri"/>
              </a:rPr>
              <a:t> </a:t>
            </a:r>
            <a:r>
              <a:rPr sz="1800" b="1" dirty="0">
                <a:latin typeface="Calibri"/>
                <a:cs typeface="Calibri"/>
              </a:rPr>
              <a:t>mutual</a:t>
            </a:r>
            <a:r>
              <a:rPr sz="1800" b="1" spc="-20" dirty="0">
                <a:latin typeface="Calibri"/>
                <a:cs typeface="Calibri"/>
              </a:rPr>
              <a:t> </a:t>
            </a:r>
            <a:r>
              <a:rPr sz="1800" b="1" spc="-10" dirty="0">
                <a:latin typeface="Calibri"/>
                <a:cs typeface="Calibri"/>
              </a:rPr>
              <a:t>authentication?</a:t>
            </a:r>
            <a:endParaRPr sz="1800">
              <a:latin typeface="Calibri"/>
              <a:cs typeface="Calibri"/>
            </a:endParaRPr>
          </a:p>
          <a:p>
            <a:pPr marL="1612900" lvl="2" indent="-229235">
              <a:lnSpc>
                <a:spcPct val="100000"/>
              </a:lnSpc>
              <a:spcBef>
                <a:spcPts val="290"/>
              </a:spcBef>
              <a:buFont typeface="Arial"/>
              <a:buChar char="•"/>
              <a:tabLst>
                <a:tab pos="1612265" algn="l"/>
                <a:tab pos="1612900" algn="l"/>
              </a:tabLst>
            </a:pPr>
            <a:r>
              <a:rPr sz="1800" spc="-5" dirty="0">
                <a:latin typeface="Calibri"/>
                <a:cs typeface="Calibri"/>
              </a:rPr>
              <a:t>KRB_AP_REP</a:t>
            </a:r>
            <a:r>
              <a:rPr sz="1800" spc="-10" dirty="0">
                <a:latin typeface="Calibri"/>
                <a:cs typeface="Calibri"/>
              </a:rPr>
              <a:t> </a:t>
            </a:r>
            <a:r>
              <a:rPr sz="1800" spc="-5" dirty="0">
                <a:latin typeface="Calibri"/>
                <a:cs typeface="Calibri"/>
              </a:rPr>
              <a:t>(</a:t>
            </a:r>
            <a:r>
              <a:rPr sz="1800" b="1" spc="-5" dirty="0">
                <a:latin typeface="Calibri"/>
                <a:cs typeface="Calibri"/>
              </a:rPr>
              <a:t>Principal</a:t>
            </a:r>
            <a:r>
              <a:rPr sz="1800" b="1" spc="-25" dirty="0">
                <a:latin typeface="Calibri"/>
                <a:cs typeface="Calibri"/>
              </a:rPr>
              <a:t> </a:t>
            </a:r>
            <a:r>
              <a:rPr sz="1800" b="1" dirty="0">
                <a:latin typeface="Calibri"/>
                <a:cs typeface="Calibri"/>
              </a:rPr>
              <a:t>←</a:t>
            </a:r>
            <a:r>
              <a:rPr sz="1800" b="1" spc="-15" dirty="0">
                <a:latin typeface="Calibri"/>
                <a:cs typeface="Calibri"/>
              </a:rPr>
              <a:t> </a:t>
            </a:r>
            <a:r>
              <a:rPr sz="1800" b="1" spc="-5" dirty="0">
                <a:latin typeface="Calibri"/>
                <a:cs typeface="Calibri"/>
              </a:rPr>
              <a:t>Network</a:t>
            </a:r>
            <a:r>
              <a:rPr sz="1800" b="1" spc="-30" dirty="0">
                <a:latin typeface="Calibri"/>
                <a:cs typeface="Calibri"/>
              </a:rPr>
              <a:t> </a:t>
            </a:r>
            <a:r>
              <a:rPr sz="1800" b="1" dirty="0">
                <a:latin typeface="Calibri"/>
                <a:cs typeface="Calibri"/>
              </a:rPr>
              <a:t>Service</a:t>
            </a:r>
            <a:r>
              <a:rPr sz="1800" dirty="0">
                <a:latin typeface="Calibri"/>
                <a:cs typeface="Calibri"/>
              </a:rPr>
              <a:t>)</a:t>
            </a:r>
            <a:endParaRPr sz="1800">
              <a:latin typeface="Calibri"/>
              <a:cs typeface="Calibri"/>
            </a:endParaRPr>
          </a:p>
          <a:p>
            <a:pPr marL="2070100" marR="5080" lvl="3" indent="-228600">
              <a:lnSpc>
                <a:spcPts val="1939"/>
              </a:lnSpc>
              <a:spcBef>
                <a:spcPts val="535"/>
              </a:spcBef>
              <a:buFont typeface="Arial"/>
              <a:buChar char="•"/>
              <a:tabLst>
                <a:tab pos="2069464" algn="l"/>
                <a:tab pos="2070100" algn="l"/>
              </a:tabLst>
            </a:pPr>
            <a:r>
              <a:rPr sz="1800" dirty="0">
                <a:latin typeface="Calibri"/>
                <a:cs typeface="Calibri"/>
              </a:rPr>
              <a:t>If</a:t>
            </a:r>
            <a:r>
              <a:rPr sz="1800" spc="5" dirty="0">
                <a:latin typeface="Calibri"/>
                <a:cs typeface="Calibri"/>
              </a:rPr>
              <a:t> </a:t>
            </a:r>
            <a:r>
              <a:rPr sz="1800" spc="-5" dirty="0">
                <a:latin typeface="Calibri"/>
                <a:cs typeface="Calibri"/>
              </a:rPr>
              <a:t>everything </a:t>
            </a:r>
            <a:r>
              <a:rPr sz="1800" spc="-10" dirty="0">
                <a:latin typeface="Calibri"/>
                <a:cs typeface="Calibri"/>
              </a:rPr>
              <a:t>checks</a:t>
            </a:r>
            <a:r>
              <a:rPr sz="1800" spc="20" dirty="0">
                <a:latin typeface="Calibri"/>
                <a:cs typeface="Calibri"/>
              </a:rPr>
              <a:t> </a:t>
            </a:r>
            <a:r>
              <a:rPr sz="1800" spc="-5" dirty="0">
                <a:latin typeface="Calibri"/>
                <a:cs typeface="Calibri"/>
              </a:rPr>
              <a:t>out</a:t>
            </a:r>
            <a:r>
              <a:rPr sz="1800" spc="5" dirty="0">
                <a:latin typeface="Calibri"/>
                <a:cs typeface="Calibri"/>
              </a:rPr>
              <a:t> </a:t>
            </a:r>
            <a:r>
              <a:rPr sz="1800" spc="-5" dirty="0">
                <a:latin typeface="Calibri"/>
                <a:cs typeface="Calibri"/>
              </a:rPr>
              <a:t>with</a:t>
            </a:r>
            <a:r>
              <a:rPr sz="1800" spc="30" dirty="0">
                <a:latin typeface="Calibri"/>
                <a:cs typeface="Calibri"/>
              </a:rPr>
              <a:t> </a:t>
            </a:r>
            <a:r>
              <a:rPr sz="1800" spc="-5" dirty="0">
                <a:latin typeface="Calibri"/>
                <a:cs typeface="Calibri"/>
              </a:rPr>
              <a:t>the</a:t>
            </a:r>
            <a:r>
              <a:rPr sz="1800" spc="10" dirty="0">
                <a:latin typeface="Calibri"/>
                <a:cs typeface="Calibri"/>
              </a:rPr>
              <a:t> </a:t>
            </a:r>
            <a:r>
              <a:rPr sz="1800" spc="-10" dirty="0">
                <a:latin typeface="Calibri"/>
                <a:cs typeface="Calibri"/>
              </a:rPr>
              <a:t>request</a:t>
            </a:r>
            <a:r>
              <a:rPr sz="1800" spc="20" dirty="0">
                <a:latin typeface="Calibri"/>
                <a:cs typeface="Calibri"/>
              </a:rPr>
              <a:t> </a:t>
            </a:r>
            <a:r>
              <a:rPr sz="1800" spc="-5" dirty="0">
                <a:latin typeface="Calibri"/>
                <a:cs typeface="Calibri"/>
              </a:rPr>
              <a:t>(encryption</a:t>
            </a:r>
            <a:r>
              <a:rPr sz="1800" spc="30"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OK,</a:t>
            </a:r>
            <a:r>
              <a:rPr sz="1800" spc="15" dirty="0">
                <a:latin typeface="Calibri"/>
                <a:cs typeface="Calibri"/>
              </a:rPr>
              <a:t> </a:t>
            </a:r>
            <a:r>
              <a:rPr sz="1800" spc="-10" dirty="0">
                <a:latin typeface="Calibri"/>
                <a:cs typeface="Calibri"/>
              </a:rPr>
              <a:t>authenticator</a:t>
            </a:r>
            <a:r>
              <a:rPr sz="1800" spc="10"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OK,</a:t>
            </a:r>
            <a:r>
              <a:rPr sz="1800" spc="15" dirty="0">
                <a:latin typeface="Calibri"/>
                <a:cs typeface="Calibri"/>
              </a:rPr>
              <a:t> </a:t>
            </a:r>
            <a:r>
              <a:rPr sz="1800" spc="-5" dirty="0">
                <a:latin typeface="Calibri"/>
                <a:cs typeface="Calibri"/>
              </a:rPr>
              <a:t>SPN</a:t>
            </a:r>
            <a:r>
              <a:rPr sz="1800" spc="10" dirty="0">
                <a:latin typeface="Calibri"/>
                <a:cs typeface="Calibri"/>
              </a:rPr>
              <a:t> </a:t>
            </a:r>
            <a:r>
              <a:rPr sz="1800" spc="-5" dirty="0">
                <a:latin typeface="Calibri"/>
                <a:cs typeface="Calibri"/>
              </a:rPr>
              <a:t>is </a:t>
            </a:r>
            <a:r>
              <a:rPr sz="1800" spc="-390" dirty="0">
                <a:latin typeface="Calibri"/>
                <a:cs typeface="Calibri"/>
              </a:rPr>
              <a:t> </a:t>
            </a:r>
            <a:r>
              <a:rPr sz="1800" spc="-10" dirty="0">
                <a:latin typeface="Calibri"/>
                <a:cs typeface="Calibri"/>
              </a:rPr>
              <a:t>valid)</a:t>
            </a:r>
            <a:r>
              <a:rPr sz="1800" spc="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network</a:t>
            </a:r>
            <a:r>
              <a:rPr sz="1800" spc="10" dirty="0">
                <a:latin typeface="Calibri"/>
                <a:cs typeface="Calibri"/>
              </a:rPr>
              <a:t> </a:t>
            </a:r>
            <a:r>
              <a:rPr sz="1800" spc="-5" dirty="0">
                <a:latin typeface="Calibri"/>
                <a:cs typeface="Calibri"/>
              </a:rPr>
              <a:t>service</a:t>
            </a:r>
            <a:r>
              <a:rPr sz="1800" spc="5" dirty="0">
                <a:latin typeface="Calibri"/>
                <a:cs typeface="Calibri"/>
              </a:rPr>
              <a:t> </a:t>
            </a:r>
            <a:r>
              <a:rPr sz="1800" b="1" spc="-15" dirty="0">
                <a:latin typeface="Calibri"/>
                <a:cs typeface="Calibri"/>
              </a:rPr>
              <a:t>may</a:t>
            </a:r>
            <a:r>
              <a:rPr sz="1800" b="1" spc="15" dirty="0">
                <a:latin typeface="Calibri"/>
                <a:cs typeface="Calibri"/>
              </a:rPr>
              <a:t> </a:t>
            </a:r>
            <a:r>
              <a:rPr sz="1800" dirty="0">
                <a:latin typeface="Calibri"/>
                <a:cs typeface="Calibri"/>
              </a:rPr>
              <a:t>send a </a:t>
            </a:r>
            <a:r>
              <a:rPr sz="1800" spc="-10" dirty="0">
                <a:latin typeface="Calibri"/>
                <a:cs typeface="Calibri"/>
              </a:rPr>
              <a:t>reply</a:t>
            </a:r>
            <a:r>
              <a:rPr sz="1800" spc="10" dirty="0">
                <a:latin typeface="Calibri"/>
                <a:cs typeface="Calibri"/>
              </a:rPr>
              <a:t> </a:t>
            </a:r>
            <a:r>
              <a:rPr sz="1800" spc="-5" dirty="0">
                <a:latin typeface="Calibri"/>
                <a:cs typeface="Calibri"/>
              </a:rPr>
              <a:t>encrypted</a:t>
            </a:r>
            <a:r>
              <a:rPr sz="1800" spc="25" dirty="0">
                <a:latin typeface="Calibri"/>
                <a:cs typeface="Calibri"/>
              </a:rPr>
              <a:t> </a:t>
            </a:r>
            <a:r>
              <a:rPr sz="1800" spc="-5" dirty="0">
                <a:latin typeface="Calibri"/>
                <a:cs typeface="Calibri"/>
              </a:rPr>
              <a:t>with</a:t>
            </a:r>
            <a:r>
              <a:rPr sz="1800" spc="20" dirty="0">
                <a:latin typeface="Calibri"/>
                <a:cs typeface="Calibri"/>
              </a:rPr>
              <a:t> </a:t>
            </a:r>
            <a:r>
              <a:rPr sz="1800" spc="-5" dirty="0">
                <a:latin typeface="Calibri"/>
                <a:cs typeface="Calibri"/>
              </a:rPr>
              <a:t>the</a:t>
            </a:r>
            <a:r>
              <a:rPr sz="1800" spc="5" dirty="0">
                <a:latin typeface="Calibri"/>
                <a:cs typeface="Calibri"/>
              </a:rPr>
              <a:t> </a:t>
            </a:r>
            <a:r>
              <a:rPr sz="1800" spc="-5" dirty="0">
                <a:latin typeface="Calibri"/>
                <a:cs typeface="Calibri"/>
              </a:rPr>
              <a:t>session</a:t>
            </a:r>
            <a:r>
              <a:rPr sz="1800" spc="-10" dirty="0">
                <a:latin typeface="Calibri"/>
                <a:cs typeface="Calibri"/>
              </a:rPr>
              <a:t> </a:t>
            </a:r>
            <a:r>
              <a:rPr sz="1800" spc="-25" dirty="0">
                <a:latin typeface="Calibri"/>
                <a:cs typeface="Calibri"/>
              </a:rPr>
              <a:t>key</a:t>
            </a:r>
            <a:endParaRPr sz="1800">
              <a:latin typeface="Calibri"/>
              <a:cs typeface="Calibri"/>
            </a:endParaRPr>
          </a:p>
          <a:p>
            <a:pPr marL="2070100" marR="423545" lvl="3" indent="-228600">
              <a:lnSpc>
                <a:spcPts val="1939"/>
              </a:lnSpc>
              <a:spcBef>
                <a:spcPts val="500"/>
              </a:spcBef>
              <a:buFont typeface="Arial"/>
              <a:buChar char="•"/>
              <a:tabLst>
                <a:tab pos="2069464" algn="l"/>
                <a:tab pos="2070100" algn="l"/>
              </a:tabLst>
            </a:pPr>
            <a:r>
              <a:rPr sz="1800" spc="-5" dirty="0">
                <a:latin typeface="Calibri"/>
                <a:cs typeface="Calibri"/>
              </a:rPr>
              <a:t>This</a:t>
            </a:r>
            <a:r>
              <a:rPr sz="1800" spc="10" dirty="0">
                <a:latin typeface="Calibri"/>
                <a:cs typeface="Calibri"/>
              </a:rPr>
              <a:t> </a:t>
            </a:r>
            <a:r>
              <a:rPr sz="1800" spc="-10" dirty="0">
                <a:latin typeface="Calibri"/>
                <a:cs typeface="Calibri"/>
              </a:rPr>
              <a:t>reply</a:t>
            </a:r>
            <a:r>
              <a:rPr sz="1800" spc="15" dirty="0">
                <a:latin typeface="Calibri"/>
                <a:cs typeface="Calibri"/>
              </a:rPr>
              <a:t> </a:t>
            </a:r>
            <a:r>
              <a:rPr sz="1800" spc="-5" dirty="0">
                <a:latin typeface="Calibri"/>
                <a:cs typeface="Calibri"/>
              </a:rPr>
              <a:t>will</a:t>
            </a:r>
            <a:r>
              <a:rPr sz="1800" spc="25" dirty="0">
                <a:latin typeface="Calibri"/>
                <a:cs typeface="Calibri"/>
              </a:rPr>
              <a:t> </a:t>
            </a:r>
            <a:r>
              <a:rPr sz="1800" spc="-10" dirty="0">
                <a:latin typeface="Calibri"/>
                <a:cs typeface="Calibri"/>
              </a:rPr>
              <a:t>contain</a:t>
            </a:r>
            <a:r>
              <a:rPr sz="1800" spc="20" dirty="0">
                <a:latin typeface="Calibri"/>
                <a:cs typeface="Calibri"/>
              </a:rPr>
              <a:t> </a:t>
            </a:r>
            <a:r>
              <a:rPr sz="1800" dirty="0">
                <a:latin typeface="Calibri"/>
                <a:cs typeface="Calibri"/>
              </a:rPr>
              <a:t>an</a:t>
            </a:r>
            <a:r>
              <a:rPr sz="1800" spc="5" dirty="0">
                <a:latin typeface="Calibri"/>
                <a:cs typeface="Calibri"/>
              </a:rPr>
              <a:t> </a:t>
            </a:r>
            <a:r>
              <a:rPr sz="1800" b="1" spc="-10" dirty="0">
                <a:latin typeface="Calibri"/>
                <a:cs typeface="Calibri"/>
              </a:rPr>
              <a:t>authenticator</a:t>
            </a:r>
            <a:r>
              <a:rPr sz="1800" b="1" spc="-25" dirty="0">
                <a:latin typeface="Calibri"/>
                <a:cs typeface="Calibri"/>
              </a:rPr>
              <a:t> </a:t>
            </a:r>
            <a:r>
              <a:rPr sz="1800" spc="-10" dirty="0">
                <a:latin typeface="Calibri"/>
                <a:cs typeface="Calibri"/>
              </a:rPr>
              <a:t>proving</a:t>
            </a:r>
            <a:r>
              <a:rPr sz="1800" spc="25" dirty="0">
                <a:latin typeface="Calibri"/>
                <a:cs typeface="Calibri"/>
              </a:rPr>
              <a:t> </a:t>
            </a:r>
            <a:r>
              <a:rPr sz="1800" spc="-10" dirty="0">
                <a:latin typeface="Calibri"/>
                <a:cs typeface="Calibri"/>
              </a:rPr>
              <a:t>Network</a:t>
            </a:r>
            <a:r>
              <a:rPr sz="1800" dirty="0">
                <a:latin typeface="Calibri"/>
                <a:cs typeface="Calibri"/>
              </a:rPr>
              <a:t> </a:t>
            </a:r>
            <a:r>
              <a:rPr sz="1800" spc="-5" dirty="0">
                <a:latin typeface="Calibri"/>
                <a:cs typeface="Calibri"/>
              </a:rPr>
              <a:t>Service</a:t>
            </a:r>
            <a:r>
              <a:rPr sz="1800" spc="20" dirty="0">
                <a:latin typeface="Calibri"/>
                <a:cs typeface="Calibri"/>
              </a:rPr>
              <a:t> </a:t>
            </a:r>
            <a:r>
              <a:rPr sz="1800" dirty="0">
                <a:latin typeface="Calibri"/>
                <a:cs typeface="Calibri"/>
              </a:rPr>
              <a:t>has</a:t>
            </a:r>
            <a:r>
              <a:rPr sz="1800" spc="5" dirty="0">
                <a:latin typeface="Calibri"/>
                <a:cs typeface="Calibri"/>
              </a:rPr>
              <a:t> </a:t>
            </a:r>
            <a:r>
              <a:rPr sz="1800" spc="-5" dirty="0">
                <a:latin typeface="Calibri"/>
                <a:cs typeface="Calibri"/>
              </a:rPr>
              <a:t>access</a:t>
            </a:r>
            <a:r>
              <a:rPr sz="1800" spc="15" dirty="0">
                <a:latin typeface="Calibri"/>
                <a:cs typeface="Calibri"/>
              </a:rPr>
              <a:t> </a:t>
            </a:r>
            <a:r>
              <a:rPr sz="1800" spc="-10" dirty="0">
                <a:latin typeface="Calibri"/>
                <a:cs typeface="Calibri"/>
              </a:rPr>
              <a:t>to</a:t>
            </a:r>
            <a:r>
              <a:rPr sz="1800" spc="5" dirty="0">
                <a:latin typeface="Calibri"/>
                <a:cs typeface="Calibri"/>
              </a:rPr>
              <a:t> </a:t>
            </a:r>
            <a:r>
              <a:rPr sz="1800" spc="-5" dirty="0">
                <a:latin typeface="Calibri"/>
                <a:cs typeface="Calibri"/>
              </a:rPr>
              <a:t>the </a:t>
            </a:r>
            <a:r>
              <a:rPr sz="1800" spc="-390" dirty="0">
                <a:latin typeface="Calibri"/>
                <a:cs typeface="Calibri"/>
              </a:rPr>
              <a:t> </a:t>
            </a:r>
            <a:r>
              <a:rPr sz="1800" spc="-5" dirty="0">
                <a:latin typeface="Calibri"/>
                <a:cs typeface="Calibri"/>
              </a:rPr>
              <a:t>session</a:t>
            </a:r>
            <a:r>
              <a:rPr sz="1800" spc="-15" dirty="0">
                <a:latin typeface="Calibri"/>
                <a:cs typeface="Calibri"/>
              </a:rPr>
              <a:t> </a:t>
            </a:r>
            <a:r>
              <a:rPr sz="1800" spc="-25" dirty="0">
                <a:latin typeface="Calibri"/>
                <a:cs typeface="Calibri"/>
              </a:rPr>
              <a:t>key</a:t>
            </a:r>
            <a:r>
              <a:rPr sz="1800" dirty="0">
                <a:latin typeface="Calibri"/>
                <a:cs typeface="Calibri"/>
              </a:rPr>
              <a:t> </a:t>
            </a:r>
            <a:r>
              <a:rPr sz="1800" spc="-5" dirty="0">
                <a:latin typeface="Calibri"/>
                <a:cs typeface="Calibri"/>
              </a:rPr>
              <a:t>(it</a:t>
            </a:r>
            <a:r>
              <a:rPr sz="1800" spc="20" dirty="0">
                <a:latin typeface="Calibri"/>
                <a:cs typeface="Calibri"/>
              </a:rPr>
              <a:t> </a:t>
            </a:r>
            <a:r>
              <a:rPr sz="1800" spc="-10" dirty="0">
                <a:latin typeface="Calibri"/>
                <a:cs typeface="Calibri"/>
              </a:rPr>
              <a:t>was</a:t>
            </a:r>
            <a:r>
              <a:rPr sz="1800" spc="5" dirty="0">
                <a:latin typeface="Calibri"/>
                <a:cs typeface="Calibri"/>
              </a:rPr>
              <a:t> </a:t>
            </a:r>
            <a:r>
              <a:rPr sz="1800" spc="-5" dirty="0">
                <a:latin typeface="Calibri"/>
                <a:cs typeface="Calibri"/>
              </a:rPr>
              <a:t>able</a:t>
            </a:r>
            <a:r>
              <a:rPr sz="1800" spc="15" dirty="0">
                <a:latin typeface="Calibri"/>
                <a:cs typeface="Calibri"/>
              </a:rPr>
              <a:t> </a:t>
            </a:r>
            <a:r>
              <a:rPr sz="1800" spc="-10" dirty="0">
                <a:latin typeface="Calibri"/>
                <a:cs typeface="Calibri"/>
              </a:rPr>
              <a:t>to</a:t>
            </a:r>
            <a:r>
              <a:rPr sz="1800" dirty="0">
                <a:latin typeface="Calibri"/>
                <a:cs typeface="Calibri"/>
              </a:rPr>
              <a:t> </a:t>
            </a:r>
            <a:r>
              <a:rPr sz="1800" spc="-5" dirty="0">
                <a:latin typeface="Calibri"/>
                <a:cs typeface="Calibri"/>
              </a:rPr>
              <a:t>decrypt</a:t>
            </a:r>
            <a:r>
              <a:rPr sz="1800" spc="10" dirty="0">
                <a:latin typeface="Calibri"/>
                <a:cs typeface="Calibri"/>
              </a:rPr>
              <a:t> </a:t>
            </a:r>
            <a:r>
              <a:rPr sz="1800" spc="-5" dirty="0">
                <a:latin typeface="Calibri"/>
                <a:cs typeface="Calibri"/>
              </a:rPr>
              <a:t>the</a:t>
            </a:r>
            <a:r>
              <a:rPr sz="1800" spc="5" dirty="0">
                <a:latin typeface="Calibri"/>
                <a:cs typeface="Calibri"/>
              </a:rPr>
              <a:t> </a:t>
            </a:r>
            <a:r>
              <a:rPr sz="1800" spc="-15" dirty="0">
                <a:latin typeface="Calibri"/>
                <a:cs typeface="Calibri"/>
              </a:rPr>
              <a:t>ticket)</a:t>
            </a:r>
            <a:endParaRPr sz="1800">
              <a:latin typeface="Calibri"/>
              <a:cs typeface="Calibri"/>
            </a:endParaRPr>
          </a:p>
          <a:p>
            <a:pPr marL="2070100" lvl="3" indent="-228600">
              <a:lnSpc>
                <a:spcPct val="100000"/>
              </a:lnSpc>
              <a:spcBef>
                <a:spcPts val="265"/>
              </a:spcBef>
              <a:buFont typeface="Arial"/>
              <a:buChar char="•"/>
              <a:tabLst>
                <a:tab pos="2069464" algn="l"/>
                <a:tab pos="2070100" algn="l"/>
              </a:tabLst>
            </a:pPr>
            <a:r>
              <a:rPr sz="1800" b="1" dirty="0">
                <a:latin typeface="Calibri"/>
                <a:cs typeface="Calibri"/>
              </a:rPr>
              <a:t>This</a:t>
            </a:r>
            <a:r>
              <a:rPr sz="1800" b="1" spc="-30" dirty="0">
                <a:latin typeface="Calibri"/>
                <a:cs typeface="Calibri"/>
              </a:rPr>
              <a:t> </a:t>
            </a:r>
            <a:r>
              <a:rPr sz="1800" b="1" spc="-5" dirty="0">
                <a:latin typeface="Calibri"/>
                <a:cs typeface="Calibri"/>
              </a:rPr>
              <a:t>gives</a:t>
            </a:r>
            <a:r>
              <a:rPr sz="1800" b="1" spc="-25" dirty="0">
                <a:latin typeface="Calibri"/>
                <a:cs typeface="Calibri"/>
              </a:rPr>
              <a:t> </a:t>
            </a:r>
            <a:r>
              <a:rPr sz="1800" b="1" dirty="0">
                <a:latin typeface="Calibri"/>
                <a:cs typeface="Calibri"/>
              </a:rPr>
              <a:t>the</a:t>
            </a:r>
            <a:r>
              <a:rPr sz="1800" b="1" spc="-5" dirty="0">
                <a:latin typeface="Calibri"/>
                <a:cs typeface="Calibri"/>
              </a:rPr>
              <a:t> principal</a:t>
            </a:r>
            <a:r>
              <a:rPr sz="1800" b="1" spc="-10" dirty="0">
                <a:latin typeface="Calibri"/>
                <a:cs typeface="Calibri"/>
              </a:rPr>
              <a:t> </a:t>
            </a:r>
            <a:r>
              <a:rPr sz="1800" b="1" dirty="0">
                <a:latin typeface="Calibri"/>
                <a:cs typeface="Calibri"/>
              </a:rPr>
              <a:t>a</a:t>
            </a:r>
            <a:r>
              <a:rPr sz="1800" b="1" spc="-25" dirty="0">
                <a:latin typeface="Calibri"/>
                <a:cs typeface="Calibri"/>
              </a:rPr>
              <a:t> </a:t>
            </a:r>
            <a:r>
              <a:rPr sz="1800" b="1" dirty="0">
                <a:latin typeface="Calibri"/>
                <a:cs typeface="Calibri"/>
              </a:rPr>
              <a:t>chance</a:t>
            </a:r>
            <a:r>
              <a:rPr sz="1800" b="1" spc="-15" dirty="0">
                <a:latin typeface="Calibri"/>
                <a:cs typeface="Calibri"/>
              </a:rPr>
              <a:t> </a:t>
            </a:r>
            <a:r>
              <a:rPr sz="1800" b="1" spc="-10" dirty="0">
                <a:latin typeface="Calibri"/>
                <a:cs typeface="Calibri"/>
              </a:rPr>
              <a:t>to authenticate</a:t>
            </a:r>
            <a:r>
              <a:rPr sz="1800" b="1" spc="-45" dirty="0">
                <a:latin typeface="Calibri"/>
                <a:cs typeface="Calibri"/>
              </a:rPr>
              <a:t> </a:t>
            </a:r>
            <a:r>
              <a:rPr sz="1800" b="1" dirty="0">
                <a:latin typeface="Calibri"/>
                <a:cs typeface="Calibri"/>
              </a:rPr>
              <a:t>the</a:t>
            </a:r>
            <a:r>
              <a:rPr sz="1800" b="1" spc="-5" dirty="0">
                <a:latin typeface="Calibri"/>
                <a:cs typeface="Calibri"/>
              </a:rPr>
              <a:t> Network</a:t>
            </a:r>
            <a:r>
              <a:rPr sz="1800" b="1" spc="-25" dirty="0">
                <a:latin typeface="Calibri"/>
                <a:cs typeface="Calibri"/>
              </a:rPr>
              <a:t> </a:t>
            </a:r>
            <a:r>
              <a:rPr sz="1800" b="1" dirty="0">
                <a:latin typeface="Calibri"/>
                <a:cs typeface="Calibri"/>
              </a:rPr>
              <a:t>Service</a:t>
            </a:r>
            <a:endParaRPr sz="1800">
              <a:latin typeface="Calibri"/>
              <a:cs typeface="Calibri"/>
            </a:endParaRPr>
          </a:p>
          <a:p>
            <a:pPr marL="2070100" lvl="3" indent="-228600">
              <a:lnSpc>
                <a:spcPct val="100000"/>
              </a:lnSpc>
              <a:spcBef>
                <a:spcPts val="285"/>
              </a:spcBef>
              <a:buFont typeface="Arial"/>
              <a:buChar char="•"/>
              <a:tabLst>
                <a:tab pos="2069464" algn="l"/>
                <a:tab pos="2070100" algn="l"/>
              </a:tabLst>
            </a:pPr>
            <a:r>
              <a:rPr sz="1800" spc="-5" dirty="0">
                <a:latin typeface="Calibri"/>
                <a:cs typeface="Calibri"/>
              </a:rPr>
              <a:t>This</a:t>
            </a:r>
            <a:r>
              <a:rPr sz="1800" spc="5" dirty="0">
                <a:latin typeface="Calibri"/>
                <a:cs typeface="Calibri"/>
              </a:rPr>
              <a:t> </a:t>
            </a:r>
            <a:r>
              <a:rPr sz="1800" spc="-5" dirty="0">
                <a:latin typeface="Calibri"/>
                <a:cs typeface="Calibri"/>
              </a:rPr>
              <a:t>additional</a:t>
            </a:r>
            <a:r>
              <a:rPr sz="1800" spc="20" dirty="0">
                <a:latin typeface="Calibri"/>
                <a:cs typeface="Calibri"/>
              </a:rPr>
              <a:t> </a:t>
            </a:r>
            <a:r>
              <a:rPr sz="1800" spc="-15" dirty="0">
                <a:latin typeface="Calibri"/>
                <a:cs typeface="Calibri"/>
              </a:rPr>
              <a:t>step</a:t>
            </a:r>
            <a:r>
              <a:rPr sz="1800" spc="20" dirty="0">
                <a:latin typeface="Calibri"/>
                <a:cs typeface="Calibri"/>
              </a:rPr>
              <a:t> </a:t>
            </a:r>
            <a:r>
              <a:rPr sz="1800" spc="-5" dirty="0">
                <a:latin typeface="Calibri"/>
                <a:cs typeface="Calibri"/>
              </a:rPr>
              <a:t>is</a:t>
            </a:r>
            <a:r>
              <a:rPr sz="1800" spc="5" dirty="0">
                <a:latin typeface="Calibri"/>
                <a:cs typeface="Calibri"/>
              </a:rPr>
              <a:t> </a:t>
            </a:r>
            <a:r>
              <a:rPr sz="1800" spc="-10" dirty="0">
                <a:latin typeface="Calibri"/>
                <a:cs typeface="Calibri"/>
              </a:rPr>
              <a:t>called</a:t>
            </a:r>
            <a:r>
              <a:rPr sz="1800" spc="20" dirty="0">
                <a:latin typeface="Calibri"/>
                <a:cs typeface="Calibri"/>
              </a:rPr>
              <a:t> </a:t>
            </a:r>
            <a:r>
              <a:rPr sz="1800" spc="-5" dirty="0">
                <a:latin typeface="Calibri"/>
                <a:cs typeface="Calibri"/>
              </a:rPr>
              <a:t>“</a:t>
            </a:r>
            <a:r>
              <a:rPr sz="1800" b="1" spc="-5" dirty="0">
                <a:latin typeface="Calibri"/>
                <a:cs typeface="Calibri"/>
              </a:rPr>
              <a:t>mutual</a:t>
            </a:r>
            <a:r>
              <a:rPr sz="1800" b="1" spc="-25" dirty="0">
                <a:latin typeface="Calibri"/>
                <a:cs typeface="Calibri"/>
              </a:rPr>
              <a:t> </a:t>
            </a:r>
            <a:r>
              <a:rPr sz="1800" b="1" spc="-5" dirty="0">
                <a:latin typeface="Calibri"/>
                <a:cs typeface="Calibri"/>
              </a:rPr>
              <a:t>authentication</a:t>
            </a:r>
            <a:r>
              <a:rPr sz="1800" spc="-5" dirty="0">
                <a:latin typeface="Calibri"/>
                <a:cs typeface="Calibri"/>
              </a:rPr>
              <a:t>” </a:t>
            </a:r>
            <a:r>
              <a:rPr sz="1800" dirty="0">
                <a:latin typeface="Calibri"/>
                <a:cs typeface="Calibri"/>
              </a:rPr>
              <a:t>and</a:t>
            </a:r>
            <a:r>
              <a:rPr sz="1800" spc="-25" dirty="0">
                <a:latin typeface="Calibri"/>
                <a:cs typeface="Calibri"/>
              </a:rPr>
              <a:t> </a:t>
            </a:r>
            <a:r>
              <a:rPr sz="1800" spc="-5" dirty="0">
                <a:latin typeface="Calibri"/>
                <a:cs typeface="Calibri"/>
              </a:rPr>
              <a:t>it</a:t>
            </a:r>
            <a:r>
              <a:rPr sz="1800" spc="10" dirty="0">
                <a:latin typeface="Calibri"/>
                <a:cs typeface="Calibri"/>
              </a:rPr>
              <a:t> </a:t>
            </a:r>
            <a:r>
              <a:rPr sz="1800" spc="-5" dirty="0">
                <a:latin typeface="Calibri"/>
                <a:cs typeface="Calibri"/>
              </a:rPr>
              <a:t>is</a:t>
            </a:r>
            <a:r>
              <a:rPr sz="1800" spc="10" dirty="0">
                <a:latin typeface="Calibri"/>
                <a:cs typeface="Calibri"/>
              </a:rPr>
              <a:t> </a:t>
            </a:r>
            <a:r>
              <a:rPr sz="1800" b="1" spc="-5" dirty="0">
                <a:latin typeface="Calibri"/>
                <a:cs typeface="Calibri"/>
              </a:rPr>
              <a:t>optional</a:t>
            </a:r>
            <a:endParaRPr sz="1800">
              <a:latin typeface="Calibri"/>
              <a:cs typeface="Calibri"/>
            </a:endParaRPr>
          </a:p>
        </p:txBody>
      </p:sp>
      <p:sp>
        <p:nvSpPr>
          <p:cNvPr id="8" name="Footer Placeholder 7">
            <a:extLst>
              <a:ext uri="{FF2B5EF4-FFF2-40B4-BE49-F238E27FC236}">
                <a16:creationId xmlns:a16="http://schemas.microsoft.com/office/drawing/2014/main" id="{FBD18CF1-331C-4980-B53A-386402624BD7}"/>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99" y="7979"/>
            <a:ext cx="8247380" cy="513715"/>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Client-Server</a:t>
            </a:r>
            <a:r>
              <a:rPr sz="3200" b="1" spc="-20" dirty="0">
                <a:latin typeface="Calibri"/>
                <a:cs typeface="Calibri"/>
              </a:rPr>
              <a:t> </a:t>
            </a:r>
            <a:r>
              <a:rPr sz="3200" b="1" spc="-5" dirty="0">
                <a:latin typeface="Calibri"/>
                <a:cs typeface="Calibri"/>
              </a:rPr>
              <a:t>Authentication</a:t>
            </a:r>
            <a:r>
              <a:rPr sz="3200" b="1" spc="-20" dirty="0">
                <a:latin typeface="Calibri"/>
                <a:cs typeface="Calibri"/>
              </a:rPr>
              <a:t> </a:t>
            </a:r>
            <a:r>
              <a:rPr sz="3200" b="1" spc="-5" dirty="0">
                <a:latin typeface="Calibri"/>
                <a:cs typeface="Calibri"/>
              </a:rPr>
              <a:t>(CS)</a:t>
            </a:r>
            <a:r>
              <a:rPr sz="3200" b="1" spc="-25" dirty="0">
                <a:latin typeface="Calibri"/>
                <a:cs typeface="Calibri"/>
              </a:rPr>
              <a:t> </a:t>
            </a:r>
            <a:r>
              <a:rPr sz="3200" b="1" spc="-15" dirty="0">
                <a:latin typeface="Calibri"/>
                <a:cs typeface="Calibri"/>
              </a:rPr>
              <a:t>Exchange</a:t>
            </a:r>
            <a:r>
              <a:rPr sz="3200" b="1" spc="-25" dirty="0">
                <a:latin typeface="Calibri"/>
                <a:cs typeface="Calibri"/>
              </a:rPr>
              <a:t> </a:t>
            </a:r>
            <a:r>
              <a:rPr sz="3200" b="1" spc="-10" dirty="0">
                <a:latin typeface="Calibri"/>
                <a:cs typeface="Calibri"/>
              </a:rPr>
              <a:t>again</a:t>
            </a:r>
            <a:endParaRPr sz="3200">
              <a:latin typeface="Calibri"/>
              <a:cs typeface="Calibri"/>
            </a:endParaRPr>
          </a:p>
        </p:txBody>
      </p:sp>
      <p:grpSp>
        <p:nvGrpSpPr>
          <p:cNvPr id="3" name="object 3"/>
          <p:cNvGrpSpPr/>
          <p:nvPr/>
        </p:nvGrpSpPr>
        <p:grpSpPr>
          <a:xfrm>
            <a:off x="202692" y="1313688"/>
            <a:ext cx="11885930" cy="4940935"/>
            <a:chOff x="202692" y="1313688"/>
            <a:chExt cx="11885930" cy="4940935"/>
          </a:xfrm>
        </p:grpSpPr>
        <p:pic>
          <p:nvPicPr>
            <p:cNvPr id="4" name="object 4"/>
            <p:cNvPicPr/>
            <p:nvPr/>
          </p:nvPicPr>
          <p:blipFill>
            <a:blip r:embed="rId2" cstate="print"/>
            <a:stretch>
              <a:fillRect/>
            </a:stretch>
          </p:blipFill>
          <p:spPr>
            <a:xfrm>
              <a:off x="202692" y="1313688"/>
              <a:ext cx="8549639" cy="4940807"/>
            </a:xfrm>
            <a:prstGeom prst="rect">
              <a:avLst/>
            </a:prstGeom>
          </p:spPr>
        </p:pic>
        <p:pic>
          <p:nvPicPr>
            <p:cNvPr id="5" name="object 5"/>
            <p:cNvPicPr/>
            <p:nvPr/>
          </p:nvPicPr>
          <p:blipFill>
            <a:blip r:embed="rId3" cstate="print"/>
            <a:stretch>
              <a:fillRect/>
            </a:stretch>
          </p:blipFill>
          <p:spPr>
            <a:xfrm>
              <a:off x="8737092" y="2734055"/>
              <a:ext cx="3351275" cy="2531363"/>
            </a:xfrm>
            <a:prstGeom prst="rect">
              <a:avLst/>
            </a:prstGeom>
          </p:spPr>
        </p:pic>
      </p:grpSp>
      <p:sp>
        <p:nvSpPr>
          <p:cNvPr id="6" name="object 6"/>
          <p:cNvSpPr txBox="1"/>
          <p:nvPr/>
        </p:nvSpPr>
        <p:spPr>
          <a:xfrm>
            <a:off x="1222533" y="730281"/>
            <a:ext cx="5850890" cy="208279"/>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200" u="sng" spc="-10" dirty="0">
                <a:solidFill>
                  <a:srgbClr val="6FAC46"/>
                </a:solidFill>
                <a:uFill>
                  <a:solidFill>
                    <a:srgbClr val="6FAC46"/>
                  </a:solidFill>
                </a:uFill>
                <a:latin typeface="Calibri"/>
                <a:cs typeface="Calibri"/>
                <a:hlinkClick r:id="rId4"/>
              </a:rPr>
              <a:t>https://courses.cs.washington.edu/courses/csep590e/16au/slides/lecture5.pptx</a:t>
            </a:r>
            <a:r>
              <a:rPr sz="1200" spc="-10" dirty="0">
                <a:latin typeface="Calibri"/>
                <a:cs typeface="Calibri"/>
              </a:rPr>
              <a:t>,</a:t>
            </a:r>
            <a:r>
              <a:rPr sz="1200" spc="50" dirty="0">
                <a:latin typeface="Calibri"/>
                <a:cs typeface="Calibri"/>
              </a:rPr>
              <a:t> </a:t>
            </a:r>
            <a:r>
              <a:rPr sz="1200" dirty="0">
                <a:latin typeface="Calibri"/>
                <a:cs typeface="Calibri"/>
              </a:rPr>
              <a:t>slide</a:t>
            </a:r>
            <a:r>
              <a:rPr sz="1200" spc="50" dirty="0">
                <a:latin typeface="Calibri"/>
                <a:cs typeface="Calibri"/>
              </a:rPr>
              <a:t> </a:t>
            </a:r>
            <a:r>
              <a:rPr sz="1200" dirty="0">
                <a:latin typeface="Calibri"/>
                <a:cs typeface="Calibri"/>
              </a:rPr>
              <a:t>26:</a:t>
            </a:r>
            <a:endParaRPr sz="1200">
              <a:latin typeface="Calibri"/>
              <a:cs typeface="Calibri"/>
            </a:endParaRPr>
          </a:p>
        </p:txBody>
      </p:sp>
      <p:sp>
        <p:nvSpPr>
          <p:cNvPr id="11" name="Footer Placeholder 10">
            <a:extLst>
              <a:ext uri="{FF2B5EF4-FFF2-40B4-BE49-F238E27FC236}">
                <a16:creationId xmlns:a16="http://schemas.microsoft.com/office/drawing/2014/main" id="{54B6BC4D-660F-46C6-B87A-6AA5B24A14B2}"/>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933" y="2454497"/>
            <a:ext cx="4039235" cy="696595"/>
          </a:xfrm>
          <a:prstGeom prst="rect">
            <a:avLst/>
          </a:prstGeom>
        </p:spPr>
        <p:txBody>
          <a:bodyPr vert="horz" wrap="square" lIns="0" tIns="13335" rIns="0" bIns="0" rtlCol="0">
            <a:spAutoFit/>
          </a:bodyPr>
          <a:lstStyle/>
          <a:p>
            <a:pPr marL="12700">
              <a:lnSpc>
                <a:spcPct val="100000"/>
              </a:lnSpc>
              <a:spcBef>
                <a:spcPts val="105"/>
              </a:spcBef>
            </a:pPr>
            <a:r>
              <a:rPr spc="-10" dirty="0"/>
              <a:t>Crypto</a:t>
            </a:r>
            <a:r>
              <a:rPr spc="-55" dirty="0"/>
              <a:t> </a:t>
            </a:r>
            <a:r>
              <a:rPr dirty="0"/>
              <a:t>made</a:t>
            </a:r>
            <a:r>
              <a:rPr spc="-35" dirty="0"/>
              <a:t> </a:t>
            </a:r>
            <a:r>
              <a:rPr spc="-25" dirty="0"/>
              <a:t>easy</a:t>
            </a:r>
          </a:p>
        </p:txBody>
      </p:sp>
      <p:sp>
        <p:nvSpPr>
          <p:cNvPr id="7" name="Footer Placeholder 6">
            <a:extLst>
              <a:ext uri="{FF2B5EF4-FFF2-40B4-BE49-F238E27FC236}">
                <a16:creationId xmlns:a16="http://schemas.microsoft.com/office/drawing/2014/main" id="{B3FDE641-0A9B-473C-A1F2-0CB58FD66807}"/>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73297"/>
            <a:ext cx="5635625" cy="696595"/>
          </a:xfrm>
          <a:prstGeom prst="rect">
            <a:avLst/>
          </a:prstGeom>
        </p:spPr>
        <p:txBody>
          <a:bodyPr vert="horz" wrap="square" lIns="0" tIns="13335" rIns="0" bIns="0" rtlCol="0">
            <a:spAutoFit/>
          </a:bodyPr>
          <a:lstStyle/>
          <a:p>
            <a:pPr marL="12700">
              <a:lnSpc>
                <a:spcPct val="100000"/>
              </a:lnSpc>
              <a:spcBef>
                <a:spcPts val="105"/>
              </a:spcBef>
            </a:pPr>
            <a:r>
              <a:rPr b="0" dirty="0">
                <a:latin typeface="Calibri"/>
                <a:cs typeface="Calibri"/>
              </a:rPr>
              <a:t>Some</a:t>
            </a:r>
            <a:r>
              <a:rPr b="0" spc="-25" dirty="0">
                <a:latin typeface="Calibri"/>
                <a:cs typeface="Calibri"/>
              </a:rPr>
              <a:t> </a:t>
            </a:r>
            <a:r>
              <a:rPr b="0" spc="-55" dirty="0">
                <a:latin typeface="Calibri"/>
                <a:cs typeface="Calibri"/>
              </a:rPr>
              <a:t>key</a:t>
            </a:r>
            <a:r>
              <a:rPr b="0" spc="-30" dirty="0">
                <a:latin typeface="Calibri"/>
                <a:cs typeface="Calibri"/>
              </a:rPr>
              <a:t> </a:t>
            </a:r>
            <a:r>
              <a:rPr b="0" dirty="0">
                <a:latin typeface="Calibri"/>
                <a:cs typeface="Calibri"/>
              </a:rPr>
              <a:t>ideas</a:t>
            </a:r>
            <a:r>
              <a:rPr b="0" spc="-35" dirty="0">
                <a:latin typeface="Calibri"/>
                <a:cs typeface="Calibri"/>
              </a:rPr>
              <a:t> </a:t>
            </a:r>
            <a:r>
              <a:rPr b="0" spc="-5" dirty="0">
                <a:latin typeface="Calibri"/>
                <a:cs typeface="Calibri"/>
              </a:rPr>
              <a:t>in </a:t>
            </a:r>
            <a:r>
              <a:rPr b="0" spc="-10" dirty="0">
                <a:latin typeface="Calibri"/>
                <a:cs typeface="Calibri"/>
              </a:rPr>
              <a:t>crypto</a:t>
            </a:r>
          </a:p>
        </p:txBody>
      </p:sp>
      <p:sp>
        <p:nvSpPr>
          <p:cNvPr id="3" name="object 3"/>
          <p:cNvSpPr txBox="1"/>
          <p:nvPr/>
        </p:nvSpPr>
        <p:spPr>
          <a:xfrm>
            <a:off x="1278127" y="1781048"/>
            <a:ext cx="9949180" cy="3732529"/>
          </a:xfrm>
          <a:prstGeom prst="rect">
            <a:avLst/>
          </a:prstGeom>
        </p:spPr>
        <p:txBody>
          <a:bodyPr vert="horz" wrap="square" lIns="0" tIns="90805" rIns="0" bIns="0" rtlCol="0">
            <a:spAutoFit/>
          </a:bodyPr>
          <a:lstStyle/>
          <a:p>
            <a:pPr marL="425450" marR="5080" indent="-413384">
              <a:lnSpc>
                <a:spcPct val="70000"/>
              </a:lnSpc>
              <a:spcBef>
                <a:spcPts val="715"/>
              </a:spcBef>
              <a:buFont typeface="Arial"/>
              <a:buChar char="•"/>
              <a:tabLst>
                <a:tab pos="425450" algn="l"/>
                <a:tab pos="426084" algn="l"/>
              </a:tabLst>
            </a:pPr>
            <a:r>
              <a:rPr sz="1700" dirty="0">
                <a:latin typeface="Calibri"/>
                <a:cs typeface="Calibri"/>
              </a:rPr>
              <a:t>The </a:t>
            </a:r>
            <a:r>
              <a:rPr sz="1700" spc="-5" dirty="0">
                <a:latin typeface="Calibri"/>
                <a:cs typeface="Calibri"/>
              </a:rPr>
              <a:t>main </a:t>
            </a:r>
            <a:r>
              <a:rPr sz="1700" dirty="0">
                <a:latin typeface="Calibri"/>
                <a:cs typeface="Calibri"/>
              </a:rPr>
              <a:t>idea in </a:t>
            </a:r>
            <a:r>
              <a:rPr sz="1700" spc="-10" dirty="0">
                <a:latin typeface="Calibri"/>
                <a:cs typeface="Calibri"/>
              </a:rPr>
              <a:t>cryptography </a:t>
            </a:r>
            <a:r>
              <a:rPr sz="1700" dirty="0">
                <a:latin typeface="Calibri"/>
                <a:cs typeface="Calibri"/>
              </a:rPr>
              <a:t>is </a:t>
            </a:r>
            <a:r>
              <a:rPr sz="1700" spc="-5" dirty="0">
                <a:latin typeface="Calibri"/>
                <a:cs typeface="Calibri"/>
              </a:rPr>
              <a:t>to </a:t>
            </a:r>
            <a:r>
              <a:rPr sz="1700" b="1" dirty="0">
                <a:latin typeface="Calibri"/>
                <a:cs typeface="Calibri"/>
              </a:rPr>
              <a:t>assume </a:t>
            </a:r>
            <a:r>
              <a:rPr sz="1700" dirty="0">
                <a:latin typeface="Calibri"/>
                <a:cs typeface="Calibri"/>
              </a:rPr>
              <a:t>that </a:t>
            </a:r>
            <a:r>
              <a:rPr sz="1700" b="1" spc="-5" dirty="0">
                <a:latin typeface="Calibri"/>
                <a:cs typeface="Calibri"/>
              </a:rPr>
              <a:t>all communications </a:t>
            </a:r>
            <a:r>
              <a:rPr sz="1700" spc="-5" dirty="0">
                <a:latin typeface="Calibri"/>
                <a:cs typeface="Calibri"/>
              </a:rPr>
              <a:t>between Alice </a:t>
            </a:r>
            <a:r>
              <a:rPr sz="1700" dirty="0">
                <a:latin typeface="Calibri"/>
                <a:cs typeface="Calibri"/>
              </a:rPr>
              <a:t>and Bob </a:t>
            </a:r>
            <a:r>
              <a:rPr sz="1700" b="1" spc="-10" dirty="0">
                <a:latin typeface="Calibri"/>
                <a:cs typeface="Calibri"/>
              </a:rPr>
              <a:t>are viewable </a:t>
            </a:r>
            <a:r>
              <a:rPr sz="1700" spc="-10" dirty="0">
                <a:latin typeface="Calibri"/>
                <a:cs typeface="Calibri"/>
              </a:rPr>
              <a:t>by </a:t>
            </a:r>
            <a:r>
              <a:rPr sz="1700" spc="-370" dirty="0">
                <a:latin typeface="Calibri"/>
                <a:cs typeface="Calibri"/>
              </a:rPr>
              <a:t> </a:t>
            </a:r>
            <a:r>
              <a:rPr sz="1700" dirty="0">
                <a:latin typeface="Calibri"/>
                <a:cs typeface="Calibri"/>
              </a:rPr>
              <a:t>a</a:t>
            </a:r>
            <a:r>
              <a:rPr sz="1700" spc="-10" dirty="0">
                <a:latin typeface="Calibri"/>
                <a:cs typeface="Calibri"/>
              </a:rPr>
              <a:t> </a:t>
            </a:r>
            <a:r>
              <a:rPr sz="1700" dirty="0">
                <a:latin typeface="Calibri"/>
                <a:cs typeface="Calibri"/>
              </a:rPr>
              <a:t>third</a:t>
            </a:r>
            <a:r>
              <a:rPr sz="1700" spc="-45" dirty="0">
                <a:latin typeface="Calibri"/>
                <a:cs typeface="Calibri"/>
              </a:rPr>
              <a:t> </a:t>
            </a:r>
            <a:r>
              <a:rPr sz="1700" spc="-20" dirty="0">
                <a:latin typeface="Calibri"/>
                <a:cs typeface="Calibri"/>
              </a:rPr>
              <a:t>party, </a:t>
            </a:r>
            <a:r>
              <a:rPr sz="1700" spc="-15" dirty="0">
                <a:latin typeface="Calibri"/>
                <a:cs typeface="Calibri"/>
              </a:rPr>
              <a:t>Eve.</a:t>
            </a:r>
            <a:endParaRPr sz="1700">
              <a:latin typeface="Calibri"/>
              <a:cs typeface="Calibri"/>
            </a:endParaRPr>
          </a:p>
          <a:p>
            <a:pPr marL="788035" lvl="1" indent="-415290">
              <a:lnSpc>
                <a:spcPct val="100000"/>
              </a:lnSpc>
              <a:spcBef>
                <a:spcPts val="395"/>
              </a:spcBef>
              <a:buFont typeface="Arial"/>
              <a:buChar char="•"/>
              <a:tabLst>
                <a:tab pos="788035" algn="l"/>
                <a:tab pos="788670" algn="l"/>
              </a:tabLst>
            </a:pPr>
            <a:r>
              <a:rPr sz="1700" spc="-10" dirty="0">
                <a:latin typeface="Calibri"/>
                <a:cs typeface="Calibri"/>
              </a:rPr>
              <a:t>How</a:t>
            </a:r>
            <a:r>
              <a:rPr sz="1700" spc="5" dirty="0">
                <a:latin typeface="Calibri"/>
                <a:cs typeface="Calibri"/>
              </a:rPr>
              <a:t> </a:t>
            </a:r>
            <a:r>
              <a:rPr sz="1700" spc="-5" dirty="0">
                <a:latin typeface="Calibri"/>
                <a:cs typeface="Calibri"/>
              </a:rPr>
              <a:t>can</a:t>
            </a:r>
            <a:r>
              <a:rPr sz="1700" dirty="0">
                <a:latin typeface="Calibri"/>
                <a:cs typeface="Calibri"/>
              </a:rPr>
              <a:t> </a:t>
            </a:r>
            <a:r>
              <a:rPr sz="1700" spc="-5" dirty="0">
                <a:latin typeface="Calibri"/>
                <a:cs typeface="Calibri"/>
              </a:rPr>
              <a:t>we</a:t>
            </a:r>
            <a:r>
              <a:rPr sz="1700" spc="-25" dirty="0">
                <a:latin typeface="Calibri"/>
                <a:cs typeface="Calibri"/>
              </a:rPr>
              <a:t> </a:t>
            </a:r>
            <a:r>
              <a:rPr sz="1700" dirty="0">
                <a:latin typeface="Calibri"/>
                <a:cs typeface="Calibri"/>
              </a:rPr>
              <a:t>still</a:t>
            </a:r>
            <a:r>
              <a:rPr sz="1700" spc="-20" dirty="0">
                <a:latin typeface="Calibri"/>
                <a:cs typeface="Calibri"/>
              </a:rPr>
              <a:t> </a:t>
            </a:r>
            <a:r>
              <a:rPr sz="1700" spc="-10" dirty="0">
                <a:latin typeface="Calibri"/>
                <a:cs typeface="Calibri"/>
              </a:rPr>
              <a:t>communicate </a:t>
            </a:r>
            <a:r>
              <a:rPr sz="1700" dirty="0">
                <a:latin typeface="Calibri"/>
                <a:cs typeface="Calibri"/>
              </a:rPr>
              <a:t>in</a:t>
            </a:r>
            <a:r>
              <a:rPr sz="1700" spc="-25" dirty="0">
                <a:latin typeface="Calibri"/>
                <a:cs typeface="Calibri"/>
              </a:rPr>
              <a:t> </a:t>
            </a:r>
            <a:r>
              <a:rPr sz="1700" dirty="0">
                <a:latin typeface="Calibri"/>
                <a:cs typeface="Calibri"/>
              </a:rPr>
              <a:t>a</a:t>
            </a:r>
            <a:r>
              <a:rPr sz="1700" spc="-5" dirty="0">
                <a:latin typeface="Calibri"/>
                <a:cs typeface="Calibri"/>
              </a:rPr>
              <a:t> secure</a:t>
            </a:r>
            <a:r>
              <a:rPr sz="1700" spc="-25" dirty="0">
                <a:latin typeface="Calibri"/>
                <a:cs typeface="Calibri"/>
              </a:rPr>
              <a:t> </a:t>
            </a:r>
            <a:r>
              <a:rPr sz="1700" spc="-15" dirty="0">
                <a:latin typeface="Calibri"/>
                <a:cs typeface="Calibri"/>
              </a:rPr>
              <a:t>way?</a:t>
            </a:r>
            <a:endParaRPr sz="1700">
              <a:latin typeface="Calibri"/>
              <a:cs typeface="Calibri"/>
            </a:endParaRPr>
          </a:p>
          <a:p>
            <a:pPr lvl="1">
              <a:lnSpc>
                <a:spcPct val="100000"/>
              </a:lnSpc>
              <a:buFont typeface="Arial"/>
              <a:buChar char="•"/>
            </a:pPr>
            <a:endParaRPr sz="2300">
              <a:latin typeface="Calibri"/>
              <a:cs typeface="Calibri"/>
            </a:endParaRPr>
          </a:p>
          <a:p>
            <a:pPr marL="425450" indent="-413384">
              <a:lnSpc>
                <a:spcPct val="100000"/>
              </a:lnSpc>
              <a:buFont typeface="Arial"/>
              <a:buChar char="•"/>
              <a:tabLst>
                <a:tab pos="425450" algn="l"/>
                <a:tab pos="426084" algn="l"/>
              </a:tabLst>
            </a:pPr>
            <a:r>
              <a:rPr sz="1700" b="1" spc="-10" dirty="0">
                <a:latin typeface="Calibri"/>
                <a:cs typeface="Calibri"/>
              </a:rPr>
              <a:t>Symmetric</a:t>
            </a:r>
            <a:r>
              <a:rPr sz="1700" b="1" spc="-55" dirty="0">
                <a:latin typeface="Calibri"/>
                <a:cs typeface="Calibri"/>
              </a:rPr>
              <a:t> </a:t>
            </a:r>
            <a:r>
              <a:rPr sz="1700" b="1" spc="-10" dirty="0">
                <a:latin typeface="Calibri"/>
                <a:cs typeface="Calibri"/>
              </a:rPr>
              <a:t>Cryptography</a:t>
            </a:r>
            <a:endParaRPr sz="1700">
              <a:latin typeface="Calibri"/>
              <a:cs typeface="Calibri"/>
            </a:endParaRPr>
          </a:p>
          <a:p>
            <a:pPr marL="788035" lvl="1" indent="-415290">
              <a:lnSpc>
                <a:spcPct val="100000"/>
              </a:lnSpc>
              <a:spcBef>
                <a:spcPts val="395"/>
              </a:spcBef>
              <a:buFont typeface="Arial"/>
              <a:buChar char="•"/>
              <a:tabLst>
                <a:tab pos="788035" algn="l"/>
                <a:tab pos="788670" algn="l"/>
              </a:tabLst>
            </a:pPr>
            <a:r>
              <a:rPr sz="1700" dirty="0">
                <a:latin typeface="Calibri"/>
                <a:cs typeface="Calibri"/>
              </a:rPr>
              <a:t>One</a:t>
            </a:r>
            <a:r>
              <a:rPr sz="1700" spc="-10" dirty="0">
                <a:latin typeface="Calibri"/>
                <a:cs typeface="Calibri"/>
              </a:rPr>
              <a:t> </a:t>
            </a:r>
            <a:r>
              <a:rPr sz="1700" spc="-20" dirty="0">
                <a:latin typeface="Calibri"/>
                <a:cs typeface="Calibri"/>
              </a:rPr>
              <a:t>key</a:t>
            </a:r>
            <a:r>
              <a:rPr sz="1700" spc="5" dirty="0">
                <a:latin typeface="Calibri"/>
                <a:cs typeface="Calibri"/>
              </a:rPr>
              <a:t> </a:t>
            </a:r>
            <a:r>
              <a:rPr sz="1700" dirty="0">
                <a:latin typeface="Calibri"/>
                <a:cs typeface="Calibri"/>
              </a:rPr>
              <a:t>is</a:t>
            </a:r>
            <a:r>
              <a:rPr sz="1700" spc="-25" dirty="0">
                <a:latin typeface="Calibri"/>
                <a:cs typeface="Calibri"/>
              </a:rPr>
              <a:t> </a:t>
            </a:r>
            <a:r>
              <a:rPr sz="1700" dirty="0">
                <a:latin typeface="Calibri"/>
                <a:cs typeface="Calibri"/>
              </a:rPr>
              <a:t>used</a:t>
            </a:r>
            <a:r>
              <a:rPr sz="1700" spc="-25" dirty="0">
                <a:latin typeface="Calibri"/>
                <a:cs typeface="Calibri"/>
              </a:rPr>
              <a:t> </a:t>
            </a:r>
            <a:r>
              <a:rPr sz="1700" spc="-5" dirty="0">
                <a:latin typeface="Calibri"/>
                <a:cs typeface="Calibri"/>
              </a:rPr>
              <a:t>to</a:t>
            </a:r>
            <a:r>
              <a:rPr sz="1700" spc="5" dirty="0">
                <a:latin typeface="Calibri"/>
                <a:cs typeface="Calibri"/>
              </a:rPr>
              <a:t> </a:t>
            </a:r>
            <a:r>
              <a:rPr sz="1700" spc="-5" dirty="0">
                <a:latin typeface="Calibri"/>
                <a:cs typeface="Calibri"/>
              </a:rPr>
              <a:t>perform</a:t>
            </a:r>
            <a:r>
              <a:rPr sz="1700" spc="-30" dirty="0">
                <a:latin typeface="Calibri"/>
                <a:cs typeface="Calibri"/>
              </a:rPr>
              <a:t> </a:t>
            </a:r>
            <a:r>
              <a:rPr sz="1700" dirty="0">
                <a:latin typeface="Calibri"/>
                <a:cs typeface="Calibri"/>
              </a:rPr>
              <a:t>encryption</a:t>
            </a:r>
            <a:r>
              <a:rPr sz="1700" spc="-45" dirty="0">
                <a:latin typeface="Calibri"/>
                <a:cs typeface="Calibri"/>
              </a:rPr>
              <a:t> </a:t>
            </a:r>
            <a:r>
              <a:rPr sz="1700" spc="-5" dirty="0">
                <a:latin typeface="Calibri"/>
                <a:cs typeface="Calibri"/>
              </a:rPr>
              <a:t>as</a:t>
            </a:r>
            <a:r>
              <a:rPr sz="1700" spc="-10" dirty="0">
                <a:latin typeface="Calibri"/>
                <a:cs typeface="Calibri"/>
              </a:rPr>
              <a:t> </a:t>
            </a:r>
            <a:r>
              <a:rPr sz="1700" spc="-5" dirty="0">
                <a:latin typeface="Calibri"/>
                <a:cs typeface="Calibri"/>
              </a:rPr>
              <a:t>well</a:t>
            </a:r>
            <a:r>
              <a:rPr sz="1700" spc="-20" dirty="0">
                <a:latin typeface="Calibri"/>
                <a:cs typeface="Calibri"/>
              </a:rPr>
              <a:t> </a:t>
            </a:r>
            <a:r>
              <a:rPr sz="1700" spc="-5" dirty="0">
                <a:latin typeface="Calibri"/>
                <a:cs typeface="Calibri"/>
              </a:rPr>
              <a:t>as</a:t>
            </a:r>
            <a:r>
              <a:rPr sz="1700" spc="5" dirty="0">
                <a:latin typeface="Calibri"/>
                <a:cs typeface="Calibri"/>
              </a:rPr>
              <a:t> </a:t>
            </a:r>
            <a:r>
              <a:rPr sz="1700" dirty="0">
                <a:latin typeface="Calibri"/>
                <a:cs typeface="Calibri"/>
              </a:rPr>
              <a:t>decryption</a:t>
            </a:r>
            <a:endParaRPr sz="1700">
              <a:latin typeface="Calibri"/>
              <a:cs typeface="Calibri"/>
            </a:endParaRPr>
          </a:p>
          <a:p>
            <a:pPr lvl="1">
              <a:lnSpc>
                <a:spcPct val="100000"/>
              </a:lnSpc>
              <a:buFont typeface="Arial"/>
              <a:buChar char="•"/>
            </a:pPr>
            <a:endParaRPr sz="2300">
              <a:latin typeface="Calibri"/>
              <a:cs typeface="Calibri"/>
            </a:endParaRPr>
          </a:p>
          <a:p>
            <a:pPr marL="425450" indent="-413384">
              <a:lnSpc>
                <a:spcPct val="100000"/>
              </a:lnSpc>
              <a:buFont typeface="Arial"/>
              <a:buChar char="•"/>
              <a:tabLst>
                <a:tab pos="425450" algn="l"/>
                <a:tab pos="426084" algn="l"/>
              </a:tabLst>
            </a:pPr>
            <a:r>
              <a:rPr sz="1700" b="1" spc="-5" dirty="0">
                <a:latin typeface="Calibri"/>
                <a:cs typeface="Calibri"/>
              </a:rPr>
              <a:t>Asymmetric</a:t>
            </a:r>
            <a:r>
              <a:rPr sz="1700" b="1" spc="-75" dirty="0">
                <a:latin typeface="Calibri"/>
                <a:cs typeface="Calibri"/>
              </a:rPr>
              <a:t> </a:t>
            </a:r>
            <a:r>
              <a:rPr sz="1700" b="1" spc="-10" dirty="0">
                <a:latin typeface="Calibri"/>
                <a:cs typeface="Calibri"/>
              </a:rPr>
              <a:t>Cryptography</a:t>
            </a:r>
            <a:endParaRPr sz="1700">
              <a:latin typeface="Calibri"/>
              <a:cs typeface="Calibri"/>
            </a:endParaRPr>
          </a:p>
          <a:p>
            <a:pPr marL="788035" lvl="1" indent="-415290">
              <a:lnSpc>
                <a:spcPct val="100000"/>
              </a:lnSpc>
              <a:spcBef>
                <a:spcPts val="400"/>
              </a:spcBef>
              <a:buFont typeface="Arial"/>
              <a:buChar char="•"/>
              <a:tabLst>
                <a:tab pos="788035" algn="l"/>
                <a:tab pos="788670" algn="l"/>
              </a:tabLst>
            </a:pPr>
            <a:r>
              <a:rPr sz="1700" spc="-5" dirty="0">
                <a:latin typeface="Calibri"/>
                <a:cs typeface="Calibri"/>
              </a:rPr>
              <a:t>Mathematically</a:t>
            </a:r>
            <a:r>
              <a:rPr sz="1700" spc="-50" dirty="0">
                <a:latin typeface="Calibri"/>
                <a:cs typeface="Calibri"/>
              </a:rPr>
              <a:t> </a:t>
            </a:r>
            <a:r>
              <a:rPr sz="1700" spc="-10" dirty="0">
                <a:latin typeface="Calibri"/>
                <a:cs typeface="Calibri"/>
              </a:rPr>
              <a:t>related</a:t>
            </a:r>
            <a:r>
              <a:rPr sz="1700" spc="-25" dirty="0">
                <a:latin typeface="Calibri"/>
                <a:cs typeface="Calibri"/>
              </a:rPr>
              <a:t> </a:t>
            </a:r>
            <a:r>
              <a:rPr sz="1700" spc="-20" dirty="0">
                <a:latin typeface="Calibri"/>
                <a:cs typeface="Calibri"/>
              </a:rPr>
              <a:t>key</a:t>
            </a:r>
            <a:r>
              <a:rPr sz="1700" spc="-5" dirty="0">
                <a:latin typeface="Calibri"/>
                <a:cs typeface="Calibri"/>
              </a:rPr>
              <a:t> </a:t>
            </a:r>
            <a:r>
              <a:rPr sz="1700" dirty="0">
                <a:latin typeface="Calibri"/>
                <a:cs typeface="Calibri"/>
              </a:rPr>
              <a:t>pair:</a:t>
            </a:r>
            <a:r>
              <a:rPr sz="1700" spc="-40" dirty="0">
                <a:latin typeface="Calibri"/>
                <a:cs typeface="Calibri"/>
              </a:rPr>
              <a:t> </a:t>
            </a:r>
            <a:r>
              <a:rPr sz="1700" spc="-5" dirty="0">
                <a:latin typeface="Calibri"/>
                <a:cs typeface="Calibri"/>
              </a:rPr>
              <a:t>public</a:t>
            </a:r>
            <a:r>
              <a:rPr sz="1700" spc="-30" dirty="0">
                <a:latin typeface="Calibri"/>
                <a:cs typeface="Calibri"/>
              </a:rPr>
              <a:t> </a:t>
            </a:r>
            <a:r>
              <a:rPr sz="1700" dirty="0">
                <a:latin typeface="Calibri"/>
                <a:cs typeface="Calibri"/>
              </a:rPr>
              <a:t>and</a:t>
            </a:r>
            <a:r>
              <a:rPr sz="1700" spc="-25" dirty="0">
                <a:latin typeface="Calibri"/>
                <a:cs typeface="Calibri"/>
              </a:rPr>
              <a:t> </a:t>
            </a:r>
            <a:r>
              <a:rPr sz="1700" spc="-10" dirty="0">
                <a:latin typeface="Calibri"/>
                <a:cs typeface="Calibri"/>
              </a:rPr>
              <a:t>private</a:t>
            </a:r>
            <a:endParaRPr sz="1700">
              <a:latin typeface="Calibri"/>
              <a:cs typeface="Calibri"/>
            </a:endParaRPr>
          </a:p>
          <a:p>
            <a:pPr marL="788035" lvl="1" indent="-415290">
              <a:lnSpc>
                <a:spcPct val="100000"/>
              </a:lnSpc>
              <a:spcBef>
                <a:spcPts val="380"/>
              </a:spcBef>
              <a:buFont typeface="Arial"/>
              <a:buChar char="•"/>
              <a:tabLst>
                <a:tab pos="788035" algn="l"/>
                <a:tab pos="788670" algn="l"/>
              </a:tabLst>
            </a:pPr>
            <a:r>
              <a:rPr sz="1700" dirty="0">
                <a:latin typeface="Calibri"/>
                <a:cs typeface="Calibri"/>
              </a:rPr>
              <a:t>Encrypt</a:t>
            </a:r>
            <a:r>
              <a:rPr sz="1700" spc="-35" dirty="0">
                <a:latin typeface="Calibri"/>
                <a:cs typeface="Calibri"/>
              </a:rPr>
              <a:t> </a:t>
            </a:r>
            <a:r>
              <a:rPr sz="1700" spc="5" dirty="0">
                <a:latin typeface="Calibri"/>
                <a:cs typeface="Calibri"/>
              </a:rPr>
              <a:t>with</a:t>
            </a:r>
            <a:r>
              <a:rPr sz="1700" spc="-40" dirty="0">
                <a:latin typeface="Calibri"/>
                <a:cs typeface="Calibri"/>
              </a:rPr>
              <a:t> </a:t>
            </a:r>
            <a:r>
              <a:rPr sz="1700" dirty="0">
                <a:latin typeface="Calibri"/>
                <a:cs typeface="Calibri"/>
              </a:rPr>
              <a:t>public</a:t>
            </a:r>
            <a:r>
              <a:rPr sz="1700" spc="-35" dirty="0">
                <a:latin typeface="Calibri"/>
                <a:cs typeface="Calibri"/>
              </a:rPr>
              <a:t> </a:t>
            </a:r>
            <a:r>
              <a:rPr sz="1700" spc="-50" dirty="0">
                <a:latin typeface="Calibri"/>
                <a:cs typeface="Calibri"/>
              </a:rPr>
              <a:t>key,</a:t>
            </a:r>
            <a:r>
              <a:rPr sz="1700" spc="-5" dirty="0">
                <a:latin typeface="Calibri"/>
                <a:cs typeface="Calibri"/>
              </a:rPr>
              <a:t> </a:t>
            </a:r>
            <a:r>
              <a:rPr sz="1700" dirty="0">
                <a:latin typeface="Calibri"/>
                <a:cs typeface="Calibri"/>
              </a:rPr>
              <a:t>decrypt</a:t>
            </a:r>
            <a:r>
              <a:rPr sz="1700" spc="-25" dirty="0">
                <a:latin typeface="Calibri"/>
                <a:cs typeface="Calibri"/>
              </a:rPr>
              <a:t> </a:t>
            </a:r>
            <a:r>
              <a:rPr sz="1700" spc="5" dirty="0">
                <a:latin typeface="Calibri"/>
                <a:cs typeface="Calibri"/>
              </a:rPr>
              <a:t>with</a:t>
            </a:r>
            <a:r>
              <a:rPr sz="1700" spc="-45" dirty="0">
                <a:latin typeface="Calibri"/>
                <a:cs typeface="Calibri"/>
              </a:rPr>
              <a:t> </a:t>
            </a:r>
            <a:r>
              <a:rPr sz="1700" spc="-10" dirty="0">
                <a:latin typeface="Calibri"/>
                <a:cs typeface="Calibri"/>
              </a:rPr>
              <a:t>private</a:t>
            </a:r>
            <a:r>
              <a:rPr sz="1700" spc="-30" dirty="0">
                <a:latin typeface="Calibri"/>
                <a:cs typeface="Calibri"/>
              </a:rPr>
              <a:t> </a:t>
            </a:r>
            <a:r>
              <a:rPr sz="1700" spc="-20" dirty="0">
                <a:latin typeface="Calibri"/>
                <a:cs typeface="Calibri"/>
              </a:rPr>
              <a:t>key</a:t>
            </a:r>
            <a:endParaRPr sz="1700">
              <a:latin typeface="Calibri"/>
              <a:cs typeface="Calibri"/>
            </a:endParaRPr>
          </a:p>
          <a:p>
            <a:pPr lvl="1">
              <a:lnSpc>
                <a:spcPct val="100000"/>
              </a:lnSpc>
              <a:spcBef>
                <a:spcPts val="45"/>
              </a:spcBef>
              <a:buFont typeface="Arial"/>
              <a:buChar char="•"/>
            </a:pPr>
            <a:endParaRPr sz="1450">
              <a:latin typeface="Calibri"/>
              <a:cs typeface="Calibri"/>
            </a:endParaRPr>
          </a:p>
          <a:p>
            <a:pPr marL="425450" indent="-413384">
              <a:lnSpc>
                <a:spcPct val="100000"/>
              </a:lnSpc>
              <a:buFont typeface="Arial"/>
              <a:buChar char="•"/>
              <a:tabLst>
                <a:tab pos="425450" algn="l"/>
                <a:tab pos="426084" algn="l"/>
              </a:tabLst>
            </a:pPr>
            <a:r>
              <a:rPr sz="1700" b="1" spc="-20" dirty="0">
                <a:latin typeface="Calibri"/>
                <a:cs typeface="Calibri"/>
              </a:rPr>
              <a:t>Key</a:t>
            </a:r>
            <a:r>
              <a:rPr sz="1700" b="1" spc="-50" dirty="0">
                <a:latin typeface="Calibri"/>
                <a:cs typeface="Calibri"/>
              </a:rPr>
              <a:t> </a:t>
            </a:r>
            <a:r>
              <a:rPr sz="1700" b="1" spc="-15" dirty="0">
                <a:latin typeface="Calibri"/>
                <a:cs typeface="Calibri"/>
              </a:rPr>
              <a:t>exchange</a:t>
            </a:r>
            <a:endParaRPr sz="1700">
              <a:latin typeface="Calibri"/>
              <a:cs typeface="Calibri"/>
            </a:endParaRPr>
          </a:p>
          <a:p>
            <a:pPr marL="788035" lvl="1" indent="-415290">
              <a:lnSpc>
                <a:spcPct val="100000"/>
              </a:lnSpc>
              <a:spcBef>
                <a:spcPts val="395"/>
              </a:spcBef>
              <a:buFont typeface="Arial"/>
              <a:buChar char="•"/>
              <a:tabLst>
                <a:tab pos="788035" algn="l"/>
                <a:tab pos="788670" algn="l"/>
              </a:tabLst>
            </a:pPr>
            <a:r>
              <a:rPr sz="1700" spc="-5" dirty="0">
                <a:latin typeface="Calibri"/>
                <a:cs typeface="Calibri"/>
              </a:rPr>
              <a:t>Agree</a:t>
            </a:r>
            <a:r>
              <a:rPr sz="1700" spc="-15" dirty="0">
                <a:latin typeface="Calibri"/>
                <a:cs typeface="Calibri"/>
              </a:rPr>
              <a:t> </a:t>
            </a:r>
            <a:r>
              <a:rPr sz="1700" dirty="0">
                <a:latin typeface="Calibri"/>
                <a:cs typeface="Calibri"/>
              </a:rPr>
              <a:t>on</a:t>
            </a:r>
            <a:r>
              <a:rPr sz="1700" spc="-10" dirty="0">
                <a:latin typeface="Calibri"/>
                <a:cs typeface="Calibri"/>
              </a:rPr>
              <a:t> </a:t>
            </a:r>
            <a:r>
              <a:rPr sz="1700" dirty="0">
                <a:latin typeface="Calibri"/>
                <a:cs typeface="Calibri"/>
              </a:rPr>
              <a:t>a</a:t>
            </a:r>
            <a:r>
              <a:rPr sz="1700" spc="-5" dirty="0">
                <a:latin typeface="Calibri"/>
                <a:cs typeface="Calibri"/>
              </a:rPr>
              <a:t> </a:t>
            </a:r>
            <a:r>
              <a:rPr sz="1700" spc="-20" dirty="0">
                <a:latin typeface="Calibri"/>
                <a:cs typeface="Calibri"/>
              </a:rPr>
              <a:t>key</a:t>
            </a:r>
            <a:r>
              <a:rPr sz="1700" spc="5" dirty="0">
                <a:latin typeface="Calibri"/>
                <a:cs typeface="Calibri"/>
              </a:rPr>
              <a:t> </a:t>
            </a:r>
            <a:r>
              <a:rPr sz="1700" spc="-5" dirty="0">
                <a:latin typeface="Calibri"/>
                <a:cs typeface="Calibri"/>
              </a:rPr>
              <a:t>(usually</a:t>
            </a:r>
            <a:r>
              <a:rPr sz="1700" spc="-30" dirty="0">
                <a:latin typeface="Calibri"/>
                <a:cs typeface="Calibri"/>
              </a:rPr>
              <a:t> </a:t>
            </a:r>
            <a:r>
              <a:rPr sz="1700" spc="-5" dirty="0">
                <a:latin typeface="Calibri"/>
                <a:cs typeface="Calibri"/>
              </a:rPr>
              <a:t>to</a:t>
            </a:r>
            <a:r>
              <a:rPr sz="1700" dirty="0">
                <a:latin typeface="Calibri"/>
                <a:cs typeface="Calibri"/>
              </a:rPr>
              <a:t> use</a:t>
            </a:r>
            <a:r>
              <a:rPr sz="1700" spc="-25" dirty="0">
                <a:latin typeface="Calibri"/>
                <a:cs typeface="Calibri"/>
              </a:rPr>
              <a:t> </a:t>
            </a:r>
            <a:r>
              <a:rPr sz="1700" spc="-15" dirty="0">
                <a:latin typeface="Calibri"/>
                <a:cs typeface="Calibri"/>
              </a:rPr>
              <a:t>for</a:t>
            </a:r>
            <a:r>
              <a:rPr sz="1700" spc="5" dirty="0">
                <a:latin typeface="Calibri"/>
                <a:cs typeface="Calibri"/>
              </a:rPr>
              <a:t> </a:t>
            </a:r>
            <a:r>
              <a:rPr sz="1700" spc="-5" dirty="0">
                <a:latin typeface="Calibri"/>
                <a:cs typeface="Calibri"/>
              </a:rPr>
              <a:t>follow-up</a:t>
            </a:r>
            <a:r>
              <a:rPr sz="1700" spc="-25" dirty="0">
                <a:latin typeface="Calibri"/>
                <a:cs typeface="Calibri"/>
              </a:rPr>
              <a:t> </a:t>
            </a:r>
            <a:r>
              <a:rPr sz="1700" spc="-5" dirty="0">
                <a:latin typeface="Calibri"/>
                <a:cs typeface="Calibri"/>
              </a:rPr>
              <a:t>symmetric</a:t>
            </a:r>
            <a:r>
              <a:rPr sz="1700" spc="-10" dirty="0">
                <a:latin typeface="Calibri"/>
                <a:cs typeface="Calibri"/>
              </a:rPr>
              <a:t> </a:t>
            </a:r>
            <a:r>
              <a:rPr sz="1700" spc="-5" dirty="0">
                <a:latin typeface="Calibri"/>
                <a:cs typeface="Calibri"/>
              </a:rPr>
              <a:t>operations)</a:t>
            </a:r>
            <a:endParaRPr sz="1700">
              <a:latin typeface="Calibri"/>
              <a:cs typeface="Calibri"/>
            </a:endParaRPr>
          </a:p>
        </p:txBody>
      </p:sp>
      <p:sp>
        <p:nvSpPr>
          <p:cNvPr id="8" name="Footer Placeholder 7">
            <a:extLst>
              <a:ext uri="{FF2B5EF4-FFF2-40B4-BE49-F238E27FC236}">
                <a16:creationId xmlns:a16="http://schemas.microsoft.com/office/drawing/2014/main" id="{4F27CF6F-7272-4FD2-91DE-DBCD1CCCBAF3}"/>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5401310" cy="696595"/>
          </a:xfrm>
          <a:prstGeom prst="rect">
            <a:avLst/>
          </a:prstGeom>
        </p:spPr>
        <p:txBody>
          <a:bodyPr vert="horz" wrap="square" lIns="0" tIns="13335" rIns="0" bIns="0" rtlCol="0">
            <a:spAutoFit/>
          </a:bodyPr>
          <a:lstStyle/>
          <a:p>
            <a:pPr marL="12700">
              <a:lnSpc>
                <a:spcPct val="100000"/>
              </a:lnSpc>
              <a:spcBef>
                <a:spcPts val="105"/>
              </a:spcBef>
            </a:pPr>
            <a:r>
              <a:rPr spc="-45" dirty="0"/>
              <a:t>Symmetric</a:t>
            </a:r>
            <a:r>
              <a:rPr spc="-130" dirty="0"/>
              <a:t> </a:t>
            </a:r>
            <a:r>
              <a:rPr spc="-55" dirty="0"/>
              <a:t>cryptography</a:t>
            </a:r>
          </a:p>
        </p:txBody>
      </p:sp>
      <p:pic>
        <p:nvPicPr>
          <p:cNvPr id="3" name="object 3"/>
          <p:cNvPicPr/>
          <p:nvPr/>
        </p:nvPicPr>
        <p:blipFill>
          <a:blip r:embed="rId2" cstate="print"/>
          <a:stretch>
            <a:fillRect/>
          </a:stretch>
        </p:blipFill>
        <p:spPr>
          <a:xfrm>
            <a:off x="0" y="1345692"/>
            <a:ext cx="12193523" cy="4844795"/>
          </a:xfrm>
          <a:prstGeom prst="rect">
            <a:avLst/>
          </a:prstGeom>
        </p:spPr>
      </p:pic>
      <p:sp>
        <p:nvSpPr>
          <p:cNvPr id="8" name="Footer Placeholder 7">
            <a:extLst>
              <a:ext uri="{FF2B5EF4-FFF2-40B4-BE49-F238E27FC236}">
                <a16:creationId xmlns:a16="http://schemas.microsoft.com/office/drawing/2014/main" id="{A858620A-285B-4301-84E4-FCD56F12BD36}"/>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5401310" cy="696595"/>
          </a:xfrm>
          <a:prstGeom prst="rect">
            <a:avLst/>
          </a:prstGeom>
        </p:spPr>
        <p:txBody>
          <a:bodyPr vert="horz" wrap="square" lIns="0" tIns="13335" rIns="0" bIns="0" rtlCol="0">
            <a:spAutoFit/>
          </a:bodyPr>
          <a:lstStyle/>
          <a:p>
            <a:pPr marL="12700">
              <a:lnSpc>
                <a:spcPct val="100000"/>
              </a:lnSpc>
              <a:spcBef>
                <a:spcPts val="105"/>
              </a:spcBef>
            </a:pPr>
            <a:r>
              <a:rPr spc="-45" dirty="0"/>
              <a:t>Symmetric</a:t>
            </a:r>
            <a:r>
              <a:rPr spc="-130" dirty="0"/>
              <a:t> </a:t>
            </a:r>
            <a:r>
              <a:rPr spc="-55" dirty="0"/>
              <a:t>cryptography</a:t>
            </a:r>
          </a:p>
        </p:txBody>
      </p:sp>
      <p:sp>
        <p:nvSpPr>
          <p:cNvPr id="3" name="object 3"/>
          <p:cNvSpPr txBox="1"/>
          <p:nvPr/>
        </p:nvSpPr>
        <p:spPr>
          <a:xfrm>
            <a:off x="916939" y="1400047"/>
            <a:ext cx="10086975" cy="4603115"/>
          </a:xfrm>
          <a:prstGeom prst="rect">
            <a:avLst/>
          </a:prstGeom>
        </p:spPr>
        <p:txBody>
          <a:bodyPr vert="horz" wrap="square" lIns="0" tIns="13335" rIns="0" bIns="0" rtlCol="0">
            <a:spAutoFit/>
          </a:bodyPr>
          <a:lstStyle/>
          <a:p>
            <a:pPr marL="424180" indent="-411480">
              <a:lnSpc>
                <a:spcPct val="100000"/>
              </a:lnSpc>
              <a:spcBef>
                <a:spcPts val="105"/>
              </a:spcBef>
              <a:buFont typeface="Arial"/>
              <a:buChar char="•"/>
              <a:tabLst>
                <a:tab pos="423545" algn="l"/>
                <a:tab pos="424180" algn="l"/>
              </a:tabLst>
            </a:pPr>
            <a:r>
              <a:rPr sz="1700" dirty="0">
                <a:latin typeface="Calibri"/>
                <a:cs typeface="Calibri"/>
              </a:rPr>
              <a:t>A</a:t>
            </a:r>
            <a:r>
              <a:rPr sz="1700" spc="10" dirty="0">
                <a:latin typeface="Calibri"/>
                <a:cs typeface="Calibri"/>
              </a:rPr>
              <a:t> </a:t>
            </a:r>
            <a:r>
              <a:rPr sz="1700" spc="-20" dirty="0">
                <a:latin typeface="Calibri"/>
                <a:cs typeface="Calibri"/>
              </a:rPr>
              <a:t>silly,</a:t>
            </a:r>
            <a:r>
              <a:rPr sz="1700" spc="-30" dirty="0">
                <a:latin typeface="Calibri"/>
                <a:cs typeface="Calibri"/>
              </a:rPr>
              <a:t> </a:t>
            </a:r>
            <a:r>
              <a:rPr sz="1700" spc="-5" dirty="0">
                <a:latin typeface="Calibri"/>
                <a:cs typeface="Calibri"/>
              </a:rPr>
              <a:t>contrived,</a:t>
            </a:r>
            <a:r>
              <a:rPr sz="1700" spc="-25" dirty="0">
                <a:latin typeface="Calibri"/>
                <a:cs typeface="Calibri"/>
              </a:rPr>
              <a:t> </a:t>
            </a:r>
            <a:r>
              <a:rPr sz="1700" spc="-10" dirty="0">
                <a:latin typeface="Calibri"/>
                <a:cs typeface="Calibri"/>
              </a:rPr>
              <a:t>probably</a:t>
            </a:r>
            <a:r>
              <a:rPr sz="1700" spc="-25" dirty="0">
                <a:latin typeface="Calibri"/>
                <a:cs typeface="Calibri"/>
              </a:rPr>
              <a:t> </a:t>
            </a:r>
            <a:r>
              <a:rPr sz="1700" spc="-5" dirty="0">
                <a:latin typeface="Calibri"/>
                <a:cs typeface="Calibri"/>
              </a:rPr>
              <a:t>irresponsible,</a:t>
            </a:r>
            <a:r>
              <a:rPr sz="1700" spc="-25" dirty="0">
                <a:latin typeface="Calibri"/>
                <a:cs typeface="Calibri"/>
              </a:rPr>
              <a:t> </a:t>
            </a:r>
            <a:r>
              <a:rPr sz="1700" dirty="0">
                <a:latin typeface="Calibri"/>
                <a:cs typeface="Calibri"/>
              </a:rPr>
              <a:t>but</a:t>
            </a:r>
            <a:r>
              <a:rPr sz="1700" spc="-20" dirty="0">
                <a:latin typeface="Calibri"/>
                <a:cs typeface="Calibri"/>
              </a:rPr>
              <a:t> </a:t>
            </a:r>
            <a:r>
              <a:rPr sz="1700" spc="-5" dirty="0">
                <a:latin typeface="Calibri"/>
                <a:cs typeface="Calibri"/>
              </a:rPr>
              <a:t>hopefully</a:t>
            </a:r>
            <a:r>
              <a:rPr sz="1700" spc="-40" dirty="0">
                <a:latin typeface="Calibri"/>
                <a:cs typeface="Calibri"/>
              </a:rPr>
              <a:t> </a:t>
            </a:r>
            <a:r>
              <a:rPr sz="1700" spc="-10" dirty="0">
                <a:latin typeface="Calibri"/>
                <a:cs typeface="Calibri"/>
              </a:rPr>
              <a:t>illustrative</a:t>
            </a:r>
            <a:r>
              <a:rPr sz="1700" dirty="0">
                <a:latin typeface="Calibri"/>
                <a:cs typeface="Calibri"/>
              </a:rPr>
              <a:t> </a:t>
            </a:r>
            <a:r>
              <a:rPr sz="1700" spc="-10" dirty="0">
                <a:latin typeface="Calibri"/>
                <a:cs typeface="Calibri"/>
              </a:rPr>
              <a:t>example</a:t>
            </a:r>
            <a:endParaRPr sz="1700">
              <a:latin typeface="Calibri"/>
              <a:cs typeface="Calibri"/>
            </a:endParaRPr>
          </a:p>
          <a:p>
            <a:pPr>
              <a:lnSpc>
                <a:spcPct val="100000"/>
              </a:lnSpc>
              <a:spcBef>
                <a:spcPts val="10"/>
              </a:spcBef>
              <a:buFont typeface="Arial"/>
              <a:buChar char="•"/>
            </a:pPr>
            <a:endParaRPr sz="2300">
              <a:latin typeface="Calibri"/>
              <a:cs typeface="Calibri"/>
            </a:endParaRPr>
          </a:p>
          <a:p>
            <a:pPr marL="786765" lvl="1" indent="-414020">
              <a:lnSpc>
                <a:spcPct val="100000"/>
              </a:lnSpc>
              <a:buFont typeface="Arial"/>
              <a:buChar char="•"/>
              <a:tabLst>
                <a:tab pos="786765" algn="l"/>
                <a:tab pos="787400" algn="l"/>
              </a:tabLst>
            </a:pPr>
            <a:r>
              <a:rPr sz="1700" b="1" spc="-10" dirty="0">
                <a:latin typeface="Calibri"/>
                <a:cs typeface="Calibri"/>
              </a:rPr>
              <a:t>Plaintext</a:t>
            </a:r>
            <a:r>
              <a:rPr sz="1700" b="1" spc="-50" dirty="0">
                <a:latin typeface="Calibri"/>
                <a:cs typeface="Calibri"/>
              </a:rPr>
              <a:t> </a:t>
            </a:r>
            <a:r>
              <a:rPr sz="1700" dirty="0">
                <a:latin typeface="Calibri"/>
                <a:cs typeface="Calibri"/>
              </a:rPr>
              <a:t>=</a:t>
            </a:r>
            <a:r>
              <a:rPr sz="1700" spc="-5" dirty="0">
                <a:latin typeface="Calibri"/>
                <a:cs typeface="Calibri"/>
              </a:rPr>
              <a:t> </a:t>
            </a:r>
            <a:r>
              <a:rPr sz="1700" spc="-35" dirty="0">
                <a:latin typeface="Calibri"/>
                <a:cs typeface="Calibri"/>
              </a:rPr>
              <a:t>“Attack</a:t>
            </a:r>
            <a:r>
              <a:rPr sz="1700" spc="5" dirty="0">
                <a:latin typeface="Calibri"/>
                <a:cs typeface="Calibri"/>
              </a:rPr>
              <a:t> </a:t>
            </a:r>
            <a:r>
              <a:rPr sz="1700" spc="-10" dirty="0">
                <a:latin typeface="Calibri"/>
                <a:cs typeface="Calibri"/>
              </a:rPr>
              <a:t>at dawn“</a:t>
            </a:r>
            <a:endParaRPr sz="1700">
              <a:latin typeface="Calibri"/>
              <a:cs typeface="Calibri"/>
            </a:endParaRPr>
          </a:p>
          <a:p>
            <a:pPr lvl="1">
              <a:lnSpc>
                <a:spcPct val="100000"/>
              </a:lnSpc>
              <a:spcBef>
                <a:spcPts val="10"/>
              </a:spcBef>
              <a:buFont typeface="Arial"/>
              <a:buChar char="•"/>
            </a:pPr>
            <a:endParaRPr sz="2300">
              <a:latin typeface="Calibri"/>
              <a:cs typeface="Calibri"/>
            </a:endParaRPr>
          </a:p>
          <a:p>
            <a:pPr marL="786765" lvl="1" indent="-414020">
              <a:lnSpc>
                <a:spcPct val="100000"/>
              </a:lnSpc>
              <a:buFont typeface="Arial"/>
              <a:buChar char="•"/>
              <a:tabLst>
                <a:tab pos="786765" algn="l"/>
                <a:tab pos="787400" algn="l"/>
              </a:tabLst>
            </a:pPr>
            <a:r>
              <a:rPr sz="1700" b="1" spc="-20" dirty="0">
                <a:latin typeface="Calibri"/>
                <a:cs typeface="Calibri"/>
              </a:rPr>
              <a:t>Key</a:t>
            </a:r>
            <a:r>
              <a:rPr sz="1700" b="1" spc="-40" dirty="0">
                <a:latin typeface="Calibri"/>
                <a:cs typeface="Calibri"/>
              </a:rPr>
              <a:t> </a:t>
            </a:r>
            <a:r>
              <a:rPr sz="1700" dirty="0">
                <a:latin typeface="Calibri"/>
                <a:cs typeface="Calibri"/>
              </a:rPr>
              <a:t>=</a:t>
            </a:r>
            <a:r>
              <a:rPr sz="1700" spc="-20" dirty="0">
                <a:latin typeface="Calibri"/>
                <a:cs typeface="Calibri"/>
              </a:rPr>
              <a:t> </a:t>
            </a:r>
            <a:r>
              <a:rPr sz="1700" dirty="0">
                <a:latin typeface="Calibri"/>
                <a:cs typeface="Calibri"/>
              </a:rPr>
              <a:t>0x1337</a:t>
            </a:r>
            <a:endParaRPr sz="1700">
              <a:latin typeface="Calibri"/>
              <a:cs typeface="Calibri"/>
            </a:endParaRPr>
          </a:p>
          <a:p>
            <a:pPr lvl="1">
              <a:lnSpc>
                <a:spcPct val="100000"/>
              </a:lnSpc>
              <a:buFont typeface="Arial"/>
              <a:buChar char="•"/>
            </a:pPr>
            <a:endParaRPr sz="2300">
              <a:latin typeface="Calibri"/>
              <a:cs typeface="Calibri"/>
            </a:endParaRPr>
          </a:p>
          <a:p>
            <a:pPr marL="786765" lvl="1" indent="-414020">
              <a:lnSpc>
                <a:spcPct val="100000"/>
              </a:lnSpc>
              <a:spcBef>
                <a:spcPts val="5"/>
              </a:spcBef>
              <a:buFont typeface="Arial"/>
              <a:buChar char="•"/>
              <a:tabLst>
                <a:tab pos="786765" algn="l"/>
                <a:tab pos="787400" algn="l"/>
              </a:tabLst>
            </a:pPr>
            <a:r>
              <a:rPr sz="1700" dirty="0">
                <a:latin typeface="Calibri"/>
                <a:cs typeface="Calibri"/>
              </a:rPr>
              <a:t>Encryption</a:t>
            </a:r>
            <a:r>
              <a:rPr sz="1700" spc="-45" dirty="0">
                <a:latin typeface="Calibri"/>
                <a:cs typeface="Calibri"/>
              </a:rPr>
              <a:t> </a:t>
            </a:r>
            <a:r>
              <a:rPr sz="1700" dirty="0">
                <a:latin typeface="Calibri"/>
                <a:cs typeface="Calibri"/>
              </a:rPr>
              <a:t>algorithm</a:t>
            </a:r>
            <a:r>
              <a:rPr sz="1700" spc="-30" dirty="0">
                <a:latin typeface="Calibri"/>
                <a:cs typeface="Calibri"/>
              </a:rPr>
              <a:t> </a:t>
            </a:r>
            <a:r>
              <a:rPr sz="1700" dirty="0">
                <a:latin typeface="Calibri"/>
                <a:cs typeface="Calibri"/>
              </a:rPr>
              <a:t>= </a:t>
            </a:r>
            <a:r>
              <a:rPr sz="1700" spc="-15" dirty="0">
                <a:latin typeface="Calibri"/>
                <a:cs typeface="Calibri"/>
              </a:rPr>
              <a:t>XOR</a:t>
            </a:r>
            <a:r>
              <a:rPr sz="1700" spc="-5" dirty="0">
                <a:latin typeface="Calibri"/>
                <a:cs typeface="Calibri"/>
              </a:rPr>
              <a:t> (Don’t</a:t>
            </a:r>
            <a:r>
              <a:rPr sz="1700" dirty="0">
                <a:latin typeface="Calibri"/>
                <a:cs typeface="Calibri"/>
              </a:rPr>
              <a:t> do</a:t>
            </a:r>
            <a:r>
              <a:rPr sz="1700" spc="-15" dirty="0">
                <a:latin typeface="Calibri"/>
                <a:cs typeface="Calibri"/>
              </a:rPr>
              <a:t> </a:t>
            </a:r>
            <a:r>
              <a:rPr sz="1700" spc="5" dirty="0">
                <a:latin typeface="Calibri"/>
                <a:cs typeface="Calibri"/>
              </a:rPr>
              <a:t>this</a:t>
            </a:r>
            <a:r>
              <a:rPr sz="1700" spc="-20" dirty="0">
                <a:latin typeface="Calibri"/>
                <a:cs typeface="Calibri"/>
              </a:rPr>
              <a:t> </a:t>
            </a:r>
            <a:r>
              <a:rPr sz="1700" spc="-15" dirty="0">
                <a:latin typeface="Calibri"/>
                <a:cs typeface="Calibri"/>
              </a:rPr>
              <a:t>for</a:t>
            </a:r>
            <a:r>
              <a:rPr sz="1700" spc="5" dirty="0">
                <a:latin typeface="Calibri"/>
                <a:cs typeface="Calibri"/>
              </a:rPr>
              <a:t> </a:t>
            </a:r>
            <a:r>
              <a:rPr sz="1700" spc="-5" dirty="0">
                <a:latin typeface="Calibri"/>
                <a:cs typeface="Calibri"/>
              </a:rPr>
              <a:t>real,</a:t>
            </a:r>
            <a:r>
              <a:rPr sz="1700" spc="-35" dirty="0">
                <a:latin typeface="Calibri"/>
                <a:cs typeface="Calibri"/>
              </a:rPr>
              <a:t> </a:t>
            </a:r>
            <a:r>
              <a:rPr sz="1700" spc="5" dirty="0">
                <a:latin typeface="Calibri"/>
                <a:cs typeface="Calibri"/>
              </a:rPr>
              <a:t>this</a:t>
            </a:r>
            <a:r>
              <a:rPr sz="1700" spc="-20" dirty="0">
                <a:latin typeface="Calibri"/>
                <a:cs typeface="Calibri"/>
              </a:rPr>
              <a:t> </a:t>
            </a:r>
            <a:r>
              <a:rPr sz="1700" dirty="0">
                <a:latin typeface="Calibri"/>
                <a:cs typeface="Calibri"/>
              </a:rPr>
              <a:t>is</a:t>
            </a:r>
            <a:r>
              <a:rPr sz="1700" spc="-10" dirty="0">
                <a:latin typeface="Calibri"/>
                <a:cs typeface="Calibri"/>
              </a:rPr>
              <a:t> </a:t>
            </a:r>
            <a:r>
              <a:rPr sz="1700" spc="-5" dirty="0">
                <a:latin typeface="Calibri"/>
                <a:cs typeface="Calibri"/>
              </a:rPr>
              <a:t>just </a:t>
            </a:r>
            <a:r>
              <a:rPr sz="1700" dirty="0">
                <a:latin typeface="Calibri"/>
                <a:cs typeface="Calibri"/>
              </a:rPr>
              <a:t>a</a:t>
            </a:r>
            <a:r>
              <a:rPr sz="1700" spc="-5" dirty="0">
                <a:latin typeface="Calibri"/>
                <a:cs typeface="Calibri"/>
              </a:rPr>
              <a:t> </a:t>
            </a:r>
            <a:r>
              <a:rPr sz="1700" spc="-15" dirty="0">
                <a:latin typeface="Calibri"/>
                <a:cs typeface="Calibri"/>
              </a:rPr>
              <a:t>fast</a:t>
            </a:r>
            <a:r>
              <a:rPr sz="1700" spc="15" dirty="0">
                <a:latin typeface="Calibri"/>
                <a:cs typeface="Calibri"/>
              </a:rPr>
              <a:t> </a:t>
            </a:r>
            <a:r>
              <a:rPr sz="1700" spc="-10" dirty="0">
                <a:latin typeface="Calibri"/>
                <a:cs typeface="Calibri"/>
              </a:rPr>
              <a:t>example)</a:t>
            </a:r>
            <a:endParaRPr sz="1700">
              <a:latin typeface="Calibri"/>
              <a:cs typeface="Calibri"/>
            </a:endParaRPr>
          </a:p>
          <a:p>
            <a:pPr marL="1149350" lvl="2" indent="-415290">
              <a:lnSpc>
                <a:spcPct val="100000"/>
              </a:lnSpc>
              <a:spcBef>
                <a:spcPts val="395"/>
              </a:spcBef>
              <a:buFont typeface="Arial"/>
              <a:buChar char="•"/>
              <a:tabLst>
                <a:tab pos="1149350" algn="l"/>
                <a:tab pos="1149985" algn="l"/>
              </a:tabLst>
            </a:pPr>
            <a:r>
              <a:rPr sz="1700" b="1" spc="-10" dirty="0">
                <a:latin typeface="Calibri"/>
                <a:cs typeface="Calibri"/>
              </a:rPr>
              <a:t>Operations</a:t>
            </a:r>
            <a:endParaRPr sz="1700">
              <a:latin typeface="Calibri"/>
              <a:cs typeface="Calibri"/>
            </a:endParaRPr>
          </a:p>
          <a:p>
            <a:pPr marL="1612900" lvl="3" indent="-229235">
              <a:lnSpc>
                <a:spcPct val="100000"/>
              </a:lnSpc>
              <a:spcBef>
                <a:spcPts val="384"/>
              </a:spcBef>
              <a:buFont typeface="Arial"/>
              <a:buChar char="•"/>
              <a:tabLst>
                <a:tab pos="1612265" algn="l"/>
                <a:tab pos="1612900" algn="l"/>
              </a:tabLst>
            </a:pPr>
            <a:r>
              <a:rPr sz="1700" dirty="0">
                <a:latin typeface="Calibri"/>
                <a:cs typeface="Calibri"/>
              </a:rPr>
              <a:t>1</a:t>
            </a:r>
            <a:r>
              <a:rPr sz="1700" spc="-30" dirty="0">
                <a:latin typeface="Calibri"/>
                <a:cs typeface="Calibri"/>
              </a:rPr>
              <a:t> </a:t>
            </a:r>
            <a:r>
              <a:rPr sz="1700" spc="-15" dirty="0">
                <a:latin typeface="Calibri"/>
                <a:cs typeface="Calibri"/>
              </a:rPr>
              <a:t>XOR</a:t>
            </a:r>
            <a:r>
              <a:rPr sz="1700" spc="-25" dirty="0">
                <a:latin typeface="Calibri"/>
                <a:cs typeface="Calibri"/>
              </a:rPr>
              <a:t> </a:t>
            </a:r>
            <a:r>
              <a:rPr sz="1700" dirty="0">
                <a:latin typeface="Calibri"/>
                <a:cs typeface="Calibri"/>
              </a:rPr>
              <a:t>1</a:t>
            </a:r>
            <a:r>
              <a:rPr sz="1700" spc="-30" dirty="0">
                <a:latin typeface="Calibri"/>
                <a:cs typeface="Calibri"/>
              </a:rPr>
              <a:t> </a:t>
            </a:r>
            <a:r>
              <a:rPr sz="1700" dirty="0">
                <a:latin typeface="Calibri"/>
                <a:cs typeface="Calibri"/>
              </a:rPr>
              <a:t>=</a:t>
            </a:r>
            <a:r>
              <a:rPr sz="1700" spc="-5" dirty="0">
                <a:latin typeface="Calibri"/>
                <a:cs typeface="Calibri"/>
              </a:rPr>
              <a:t> </a:t>
            </a:r>
            <a:r>
              <a:rPr sz="1700" dirty="0">
                <a:latin typeface="Calibri"/>
                <a:cs typeface="Calibri"/>
              </a:rPr>
              <a:t>0</a:t>
            </a:r>
            <a:endParaRPr sz="1700">
              <a:latin typeface="Calibri"/>
              <a:cs typeface="Calibri"/>
            </a:endParaRPr>
          </a:p>
          <a:p>
            <a:pPr marL="1612900" lvl="3" indent="-229235">
              <a:lnSpc>
                <a:spcPct val="100000"/>
              </a:lnSpc>
              <a:spcBef>
                <a:spcPts val="380"/>
              </a:spcBef>
              <a:buFont typeface="Arial"/>
              <a:buChar char="•"/>
              <a:tabLst>
                <a:tab pos="1612265" algn="l"/>
                <a:tab pos="1612900" algn="l"/>
              </a:tabLst>
            </a:pPr>
            <a:r>
              <a:rPr sz="1700" dirty="0">
                <a:latin typeface="Calibri"/>
                <a:cs typeface="Calibri"/>
              </a:rPr>
              <a:t>1</a:t>
            </a:r>
            <a:r>
              <a:rPr sz="1700" spc="-30" dirty="0">
                <a:latin typeface="Calibri"/>
                <a:cs typeface="Calibri"/>
              </a:rPr>
              <a:t> </a:t>
            </a:r>
            <a:r>
              <a:rPr sz="1700" spc="-15" dirty="0">
                <a:latin typeface="Calibri"/>
                <a:cs typeface="Calibri"/>
              </a:rPr>
              <a:t>XOR</a:t>
            </a:r>
            <a:r>
              <a:rPr sz="1700" spc="-25" dirty="0">
                <a:latin typeface="Calibri"/>
                <a:cs typeface="Calibri"/>
              </a:rPr>
              <a:t> </a:t>
            </a:r>
            <a:r>
              <a:rPr sz="1700" dirty="0">
                <a:latin typeface="Calibri"/>
                <a:cs typeface="Calibri"/>
              </a:rPr>
              <a:t>0</a:t>
            </a:r>
            <a:r>
              <a:rPr sz="1700" spc="-30" dirty="0">
                <a:latin typeface="Calibri"/>
                <a:cs typeface="Calibri"/>
              </a:rPr>
              <a:t> </a:t>
            </a:r>
            <a:r>
              <a:rPr sz="1700" dirty="0">
                <a:latin typeface="Calibri"/>
                <a:cs typeface="Calibri"/>
              </a:rPr>
              <a:t>=</a:t>
            </a:r>
            <a:r>
              <a:rPr sz="1700" spc="-5" dirty="0">
                <a:latin typeface="Calibri"/>
                <a:cs typeface="Calibri"/>
              </a:rPr>
              <a:t> </a:t>
            </a:r>
            <a:r>
              <a:rPr sz="1700" dirty="0">
                <a:latin typeface="Calibri"/>
                <a:cs typeface="Calibri"/>
              </a:rPr>
              <a:t>1</a:t>
            </a:r>
            <a:endParaRPr sz="1700">
              <a:latin typeface="Calibri"/>
              <a:cs typeface="Calibri"/>
            </a:endParaRPr>
          </a:p>
          <a:p>
            <a:pPr marL="1612900" lvl="3" indent="-229235">
              <a:lnSpc>
                <a:spcPct val="100000"/>
              </a:lnSpc>
              <a:spcBef>
                <a:spcPts val="400"/>
              </a:spcBef>
              <a:buFont typeface="Arial"/>
              <a:buChar char="•"/>
              <a:tabLst>
                <a:tab pos="1612265" algn="l"/>
                <a:tab pos="1612900" algn="l"/>
              </a:tabLst>
            </a:pPr>
            <a:r>
              <a:rPr sz="1700" dirty="0">
                <a:latin typeface="Calibri"/>
                <a:cs typeface="Calibri"/>
              </a:rPr>
              <a:t>0</a:t>
            </a:r>
            <a:r>
              <a:rPr sz="1700" spc="-30" dirty="0">
                <a:latin typeface="Calibri"/>
                <a:cs typeface="Calibri"/>
              </a:rPr>
              <a:t> </a:t>
            </a:r>
            <a:r>
              <a:rPr sz="1700" spc="-15" dirty="0">
                <a:latin typeface="Calibri"/>
                <a:cs typeface="Calibri"/>
              </a:rPr>
              <a:t>XOR</a:t>
            </a:r>
            <a:r>
              <a:rPr sz="1700" spc="-25" dirty="0">
                <a:latin typeface="Calibri"/>
                <a:cs typeface="Calibri"/>
              </a:rPr>
              <a:t> </a:t>
            </a:r>
            <a:r>
              <a:rPr sz="1700" dirty="0">
                <a:latin typeface="Calibri"/>
                <a:cs typeface="Calibri"/>
              </a:rPr>
              <a:t>0</a:t>
            </a:r>
            <a:r>
              <a:rPr sz="1700" spc="-30" dirty="0">
                <a:latin typeface="Calibri"/>
                <a:cs typeface="Calibri"/>
              </a:rPr>
              <a:t> </a:t>
            </a:r>
            <a:r>
              <a:rPr sz="1700" dirty="0">
                <a:latin typeface="Calibri"/>
                <a:cs typeface="Calibri"/>
              </a:rPr>
              <a:t>=</a:t>
            </a:r>
            <a:r>
              <a:rPr sz="1700" spc="-5" dirty="0">
                <a:latin typeface="Calibri"/>
                <a:cs typeface="Calibri"/>
              </a:rPr>
              <a:t> </a:t>
            </a:r>
            <a:r>
              <a:rPr sz="1700" dirty="0">
                <a:latin typeface="Calibri"/>
                <a:cs typeface="Calibri"/>
              </a:rPr>
              <a:t>0</a:t>
            </a:r>
            <a:endParaRPr sz="1700">
              <a:latin typeface="Calibri"/>
              <a:cs typeface="Calibri"/>
            </a:endParaRPr>
          </a:p>
          <a:p>
            <a:pPr marL="1612900" lvl="3" indent="-229235">
              <a:lnSpc>
                <a:spcPct val="100000"/>
              </a:lnSpc>
              <a:spcBef>
                <a:spcPts val="380"/>
              </a:spcBef>
              <a:buFont typeface="Arial"/>
              <a:buChar char="•"/>
              <a:tabLst>
                <a:tab pos="1612265" algn="l"/>
                <a:tab pos="1612900" algn="l"/>
              </a:tabLst>
            </a:pPr>
            <a:r>
              <a:rPr sz="1700" dirty="0">
                <a:latin typeface="Calibri"/>
                <a:cs typeface="Calibri"/>
              </a:rPr>
              <a:t>0</a:t>
            </a:r>
            <a:r>
              <a:rPr sz="1700" spc="-30" dirty="0">
                <a:latin typeface="Calibri"/>
                <a:cs typeface="Calibri"/>
              </a:rPr>
              <a:t> </a:t>
            </a:r>
            <a:r>
              <a:rPr sz="1700" spc="-15" dirty="0">
                <a:latin typeface="Calibri"/>
                <a:cs typeface="Calibri"/>
              </a:rPr>
              <a:t>XOR</a:t>
            </a:r>
            <a:r>
              <a:rPr sz="1700" spc="-25" dirty="0">
                <a:latin typeface="Calibri"/>
                <a:cs typeface="Calibri"/>
              </a:rPr>
              <a:t> </a:t>
            </a:r>
            <a:r>
              <a:rPr sz="1700" dirty="0">
                <a:latin typeface="Calibri"/>
                <a:cs typeface="Calibri"/>
              </a:rPr>
              <a:t>1</a:t>
            </a:r>
            <a:r>
              <a:rPr sz="1700" spc="-30" dirty="0">
                <a:latin typeface="Calibri"/>
                <a:cs typeface="Calibri"/>
              </a:rPr>
              <a:t> </a:t>
            </a:r>
            <a:r>
              <a:rPr sz="1700" dirty="0">
                <a:latin typeface="Calibri"/>
                <a:cs typeface="Calibri"/>
              </a:rPr>
              <a:t>=</a:t>
            </a:r>
            <a:r>
              <a:rPr sz="1700" spc="-5" dirty="0">
                <a:latin typeface="Calibri"/>
                <a:cs typeface="Calibri"/>
              </a:rPr>
              <a:t> </a:t>
            </a:r>
            <a:r>
              <a:rPr sz="1700" dirty="0">
                <a:latin typeface="Calibri"/>
                <a:cs typeface="Calibri"/>
              </a:rPr>
              <a:t>1</a:t>
            </a:r>
            <a:endParaRPr sz="1700">
              <a:latin typeface="Calibri"/>
              <a:cs typeface="Calibri"/>
            </a:endParaRPr>
          </a:p>
          <a:p>
            <a:pPr marL="1149350" lvl="2" indent="-415290">
              <a:lnSpc>
                <a:spcPct val="100000"/>
              </a:lnSpc>
              <a:spcBef>
                <a:spcPts val="385"/>
              </a:spcBef>
              <a:buFont typeface="Arial"/>
              <a:buChar char="•"/>
              <a:tabLst>
                <a:tab pos="1149350" algn="l"/>
                <a:tab pos="1149985" algn="l"/>
              </a:tabLst>
            </a:pPr>
            <a:r>
              <a:rPr sz="1700" b="1" spc="-10" dirty="0">
                <a:latin typeface="Calibri"/>
                <a:cs typeface="Calibri"/>
              </a:rPr>
              <a:t>Property</a:t>
            </a:r>
            <a:endParaRPr sz="1700">
              <a:latin typeface="Calibri"/>
              <a:cs typeface="Calibri"/>
            </a:endParaRPr>
          </a:p>
          <a:p>
            <a:pPr marL="1612900" lvl="3" indent="-229235">
              <a:lnSpc>
                <a:spcPct val="100000"/>
              </a:lnSpc>
              <a:spcBef>
                <a:spcPts val="395"/>
              </a:spcBef>
              <a:buFont typeface="Arial"/>
              <a:buChar char="•"/>
              <a:tabLst>
                <a:tab pos="1612265" algn="l"/>
                <a:tab pos="1612900" algn="l"/>
              </a:tabLst>
            </a:pPr>
            <a:r>
              <a:rPr sz="1700" dirty="0">
                <a:latin typeface="Calibri"/>
                <a:cs typeface="Calibri"/>
              </a:rPr>
              <a:t>A </a:t>
            </a:r>
            <a:r>
              <a:rPr sz="1700" spc="-15" dirty="0">
                <a:latin typeface="Calibri"/>
                <a:cs typeface="Calibri"/>
              </a:rPr>
              <a:t>XOR</a:t>
            </a:r>
            <a:r>
              <a:rPr sz="1700" spc="-10" dirty="0">
                <a:latin typeface="Calibri"/>
                <a:cs typeface="Calibri"/>
              </a:rPr>
              <a:t> </a:t>
            </a:r>
            <a:r>
              <a:rPr sz="1700" dirty="0">
                <a:latin typeface="Calibri"/>
                <a:cs typeface="Calibri"/>
              </a:rPr>
              <a:t>B</a:t>
            </a:r>
            <a:r>
              <a:rPr sz="1700" spc="-15" dirty="0">
                <a:latin typeface="Calibri"/>
                <a:cs typeface="Calibri"/>
              </a:rPr>
              <a:t> </a:t>
            </a:r>
            <a:r>
              <a:rPr sz="1700" dirty="0">
                <a:latin typeface="Calibri"/>
                <a:cs typeface="Calibri"/>
              </a:rPr>
              <a:t>=</a:t>
            </a:r>
            <a:r>
              <a:rPr sz="1700" spc="-5" dirty="0">
                <a:latin typeface="Calibri"/>
                <a:cs typeface="Calibri"/>
              </a:rPr>
              <a:t> </a:t>
            </a:r>
            <a:r>
              <a:rPr sz="1700" dirty="0">
                <a:latin typeface="Calibri"/>
                <a:cs typeface="Calibri"/>
              </a:rPr>
              <a:t>C</a:t>
            </a:r>
            <a:r>
              <a:rPr sz="1700" spc="5" dirty="0">
                <a:latin typeface="Calibri"/>
                <a:cs typeface="Calibri"/>
              </a:rPr>
              <a:t> </a:t>
            </a:r>
            <a:r>
              <a:rPr sz="1700" dirty="0">
                <a:latin typeface="Calibri"/>
                <a:cs typeface="Calibri"/>
              </a:rPr>
              <a:t>means</a:t>
            </a:r>
            <a:r>
              <a:rPr sz="1700" spc="-30" dirty="0">
                <a:latin typeface="Calibri"/>
                <a:cs typeface="Calibri"/>
              </a:rPr>
              <a:t> </a:t>
            </a:r>
            <a:r>
              <a:rPr sz="1700" dirty="0">
                <a:latin typeface="Calibri"/>
                <a:cs typeface="Calibri"/>
              </a:rPr>
              <a:t>C</a:t>
            </a:r>
            <a:r>
              <a:rPr sz="1700" spc="-5" dirty="0">
                <a:latin typeface="Calibri"/>
                <a:cs typeface="Calibri"/>
              </a:rPr>
              <a:t> </a:t>
            </a:r>
            <a:r>
              <a:rPr sz="1700" spc="-15" dirty="0">
                <a:latin typeface="Calibri"/>
                <a:cs typeface="Calibri"/>
              </a:rPr>
              <a:t>XOR</a:t>
            </a:r>
            <a:r>
              <a:rPr sz="1700" spc="5" dirty="0">
                <a:latin typeface="Calibri"/>
                <a:cs typeface="Calibri"/>
              </a:rPr>
              <a:t> </a:t>
            </a:r>
            <a:r>
              <a:rPr sz="1700" dirty="0">
                <a:latin typeface="Calibri"/>
                <a:cs typeface="Calibri"/>
              </a:rPr>
              <a:t>B</a:t>
            </a:r>
            <a:r>
              <a:rPr sz="1700" spc="-15" dirty="0">
                <a:latin typeface="Calibri"/>
                <a:cs typeface="Calibri"/>
              </a:rPr>
              <a:t> </a:t>
            </a:r>
            <a:r>
              <a:rPr sz="1700" dirty="0">
                <a:latin typeface="Calibri"/>
                <a:cs typeface="Calibri"/>
              </a:rPr>
              <a:t>=</a:t>
            </a:r>
            <a:r>
              <a:rPr sz="1700" spc="-5" dirty="0">
                <a:latin typeface="Calibri"/>
                <a:cs typeface="Calibri"/>
              </a:rPr>
              <a:t> </a:t>
            </a:r>
            <a:r>
              <a:rPr sz="1700" spc="5" dirty="0">
                <a:latin typeface="Calibri"/>
                <a:cs typeface="Calibri"/>
              </a:rPr>
              <a:t>A.</a:t>
            </a:r>
            <a:endParaRPr sz="1700">
              <a:latin typeface="Calibri"/>
              <a:cs typeface="Calibri"/>
            </a:endParaRPr>
          </a:p>
          <a:p>
            <a:pPr marL="1612900" lvl="3" indent="-229235">
              <a:lnSpc>
                <a:spcPct val="100000"/>
              </a:lnSpc>
              <a:spcBef>
                <a:spcPts val="385"/>
              </a:spcBef>
              <a:buFont typeface="Arial"/>
              <a:buChar char="•"/>
              <a:tabLst>
                <a:tab pos="1612265" algn="l"/>
                <a:tab pos="1612900" algn="l"/>
              </a:tabLst>
            </a:pPr>
            <a:r>
              <a:rPr sz="1700" spc="-15" dirty="0">
                <a:latin typeface="Calibri"/>
                <a:cs typeface="Calibri"/>
              </a:rPr>
              <a:t>So,</a:t>
            </a:r>
            <a:r>
              <a:rPr sz="1700" spc="5" dirty="0">
                <a:latin typeface="Calibri"/>
                <a:cs typeface="Calibri"/>
              </a:rPr>
              <a:t> </a:t>
            </a:r>
            <a:r>
              <a:rPr sz="1700" spc="-5" dirty="0">
                <a:latin typeface="Consolas"/>
                <a:cs typeface="Consolas"/>
              </a:rPr>
              <a:t>$Plaintext</a:t>
            </a:r>
            <a:r>
              <a:rPr sz="1700" spc="20" dirty="0">
                <a:latin typeface="Consolas"/>
                <a:cs typeface="Consolas"/>
              </a:rPr>
              <a:t> </a:t>
            </a:r>
            <a:r>
              <a:rPr sz="1700" spc="-5" dirty="0">
                <a:latin typeface="Consolas"/>
                <a:cs typeface="Consolas"/>
              </a:rPr>
              <a:t>XOR</a:t>
            </a:r>
            <a:r>
              <a:rPr sz="1700" spc="15" dirty="0">
                <a:latin typeface="Consolas"/>
                <a:cs typeface="Consolas"/>
              </a:rPr>
              <a:t> </a:t>
            </a:r>
            <a:r>
              <a:rPr sz="1700" spc="-5" dirty="0">
                <a:latin typeface="Consolas"/>
                <a:cs typeface="Consolas"/>
              </a:rPr>
              <a:t>$Key</a:t>
            </a:r>
            <a:r>
              <a:rPr sz="1700" spc="10" dirty="0">
                <a:latin typeface="Consolas"/>
                <a:cs typeface="Consolas"/>
              </a:rPr>
              <a:t> </a:t>
            </a:r>
            <a:r>
              <a:rPr sz="1700" dirty="0">
                <a:latin typeface="Consolas"/>
                <a:cs typeface="Consolas"/>
              </a:rPr>
              <a:t>=</a:t>
            </a:r>
            <a:r>
              <a:rPr sz="1700" spc="20" dirty="0">
                <a:latin typeface="Consolas"/>
                <a:cs typeface="Consolas"/>
              </a:rPr>
              <a:t> </a:t>
            </a:r>
            <a:r>
              <a:rPr sz="1700" spc="-5" dirty="0">
                <a:latin typeface="Consolas"/>
                <a:cs typeface="Consolas"/>
              </a:rPr>
              <a:t>$Ciphertext;</a:t>
            </a:r>
            <a:r>
              <a:rPr sz="1700" spc="15" dirty="0">
                <a:latin typeface="Consolas"/>
                <a:cs typeface="Consolas"/>
              </a:rPr>
              <a:t> </a:t>
            </a:r>
            <a:r>
              <a:rPr sz="1700" spc="-5" dirty="0">
                <a:latin typeface="Consolas"/>
                <a:cs typeface="Consolas"/>
              </a:rPr>
              <a:t>$Ciphertext</a:t>
            </a:r>
            <a:r>
              <a:rPr sz="1700" spc="30" dirty="0">
                <a:latin typeface="Consolas"/>
                <a:cs typeface="Consolas"/>
              </a:rPr>
              <a:t> </a:t>
            </a:r>
            <a:r>
              <a:rPr sz="1700" spc="-5" dirty="0">
                <a:latin typeface="Consolas"/>
                <a:cs typeface="Consolas"/>
              </a:rPr>
              <a:t>XOR</a:t>
            </a:r>
            <a:r>
              <a:rPr sz="1700" spc="10" dirty="0">
                <a:latin typeface="Consolas"/>
                <a:cs typeface="Consolas"/>
              </a:rPr>
              <a:t> </a:t>
            </a:r>
            <a:r>
              <a:rPr sz="1700" spc="-5" dirty="0">
                <a:latin typeface="Consolas"/>
                <a:cs typeface="Consolas"/>
              </a:rPr>
              <a:t>$Key</a:t>
            </a:r>
            <a:r>
              <a:rPr sz="1700" spc="15" dirty="0">
                <a:latin typeface="Consolas"/>
                <a:cs typeface="Consolas"/>
              </a:rPr>
              <a:t> </a:t>
            </a:r>
            <a:r>
              <a:rPr sz="1700" dirty="0">
                <a:latin typeface="Consolas"/>
                <a:cs typeface="Consolas"/>
              </a:rPr>
              <a:t>=</a:t>
            </a:r>
            <a:r>
              <a:rPr sz="1700" spc="10" dirty="0">
                <a:latin typeface="Consolas"/>
                <a:cs typeface="Consolas"/>
              </a:rPr>
              <a:t> </a:t>
            </a:r>
            <a:r>
              <a:rPr sz="1700" spc="-5" dirty="0">
                <a:latin typeface="Consolas"/>
                <a:cs typeface="Consolas"/>
              </a:rPr>
              <a:t>$Plaintext</a:t>
            </a:r>
            <a:r>
              <a:rPr sz="1700" spc="-5" dirty="0">
                <a:latin typeface="Calibri"/>
                <a:cs typeface="Calibri"/>
              </a:rPr>
              <a:t>.</a:t>
            </a:r>
            <a:endParaRPr sz="1700">
              <a:latin typeface="Calibri"/>
              <a:cs typeface="Calibri"/>
            </a:endParaRPr>
          </a:p>
        </p:txBody>
      </p:sp>
      <p:sp>
        <p:nvSpPr>
          <p:cNvPr id="8" name="Footer Placeholder 7">
            <a:extLst>
              <a:ext uri="{FF2B5EF4-FFF2-40B4-BE49-F238E27FC236}">
                <a16:creationId xmlns:a16="http://schemas.microsoft.com/office/drawing/2014/main" id="{C1D1B9DD-8D5D-41A1-A129-9E43C25ABED5}"/>
              </a:ext>
            </a:extLst>
          </p:cNvPr>
          <p:cNvSpPr>
            <a:spLocks noGrp="1"/>
          </p:cNvSpPr>
          <p:nvPr>
            <p:ph type="ftr" sz="quarter" idx="5"/>
          </p:nvPr>
        </p:nvSpPr>
        <p:spPr/>
        <p:txBody>
          <a:bodyPr/>
          <a:lstStyle/>
          <a:p>
            <a:pPr>
              <a:lnSpc>
                <a:spcPts val="1710"/>
              </a:lnSpc>
            </a:pPr>
            <a:r>
              <a:rPr lang="en-US" spc="-10"/>
              <a:t>Real-world systems: ethical hacking practicum – UW Summer 2021</a:t>
            </a:r>
            <a:endParaRPr lang="en-US" spc="-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3235</TotalTime>
  <Words>7114</Words>
  <Application>Microsoft Office PowerPoint</Application>
  <PresentationFormat>Widescreen</PresentationFormat>
  <Paragraphs>914</Paragraphs>
  <Slides>54</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Arial</vt:lpstr>
      <vt:lpstr>Calibri</vt:lpstr>
      <vt:lpstr>Calibri Light</vt:lpstr>
      <vt:lpstr>Cambria Math</vt:lpstr>
      <vt:lpstr>Consolas</vt:lpstr>
      <vt:lpstr>Ebrima</vt:lpstr>
      <vt:lpstr>Lato</vt:lpstr>
      <vt:lpstr>Montserrat</vt:lpstr>
      <vt:lpstr>proxima-nova</vt:lpstr>
      <vt:lpstr>SegoeUI</vt:lpstr>
      <vt:lpstr>Symbol</vt:lpstr>
      <vt:lpstr>Times New Roman</vt:lpstr>
      <vt:lpstr>Wingdings</vt:lpstr>
      <vt:lpstr>Office Theme</vt:lpstr>
      <vt:lpstr>Kerberos</vt:lpstr>
      <vt:lpstr>Course Layout – Hacking 300</vt:lpstr>
      <vt:lpstr>AD/LDAP vs Kerberos</vt:lpstr>
      <vt:lpstr>PowerPoint Presentation</vt:lpstr>
      <vt:lpstr>Kerberos</vt:lpstr>
      <vt:lpstr>Crypto made easy</vt:lpstr>
      <vt:lpstr>Some key ideas in crypto</vt:lpstr>
      <vt:lpstr>Symmetric cryptography</vt:lpstr>
      <vt:lpstr>Symmetric cryptography</vt:lpstr>
      <vt:lpstr>Silly symmetric key crypto example</vt:lpstr>
      <vt:lpstr>Symmetric enc. uses the same key to decrypt too:</vt:lpstr>
      <vt:lpstr>Asymmetric cryptography</vt:lpstr>
      <vt:lpstr>Using these abstract crypto  concepts in real systems</vt:lpstr>
      <vt:lpstr>Scenario 1: How can Alice send a message to  Bob that only Bob can read?</vt:lpstr>
      <vt:lpstr>Scenario 2: How can Alice and Bob agree on a shared secret  without leaking it?</vt:lpstr>
      <vt:lpstr>Scenario 3: Suppose Alice and Bob have a  shared symmetric key</vt:lpstr>
      <vt:lpstr>Scenario 4: Suppose Alice and Bob are members of  the same Kerberos realm (Windows domain).</vt:lpstr>
      <vt:lpstr>Back to Kerberos</vt:lpstr>
      <vt:lpstr>What is Kerberos</vt:lpstr>
      <vt:lpstr>Different implementations of Kerberos</vt:lpstr>
      <vt:lpstr>What problem does Kerberos solve?</vt:lpstr>
      <vt:lpstr>What Kerberos (by itself) does NOT do:</vt:lpstr>
      <vt:lpstr>Kerberos realms</vt:lpstr>
      <vt:lpstr>Kerberos principals</vt:lpstr>
      <vt:lpstr>Key Distribution Center (KDC)</vt:lpstr>
      <vt:lpstr>Key Distribution Center (KDC)</vt:lpstr>
      <vt:lpstr>Scenario: Bob wants to access fileserv.</vt:lpstr>
      <vt:lpstr>PowerPoint Presentation</vt:lpstr>
      <vt:lpstr>1) Authentication Server (AS)</vt:lpstr>
      <vt:lpstr>2) Ticket-Granting Service (TGS)  Exchange</vt:lpstr>
      <vt:lpstr>3) Client-Server Authentication</vt:lpstr>
      <vt:lpstr>A few additional notes on Kerberos</vt:lpstr>
      <vt:lpstr>You can see now how Kerberos fulfills its goals</vt:lpstr>
      <vt:lpstr>Kerberos Related Vulnerabilities</vt:lpstr>
      <vt:lpstr>Kerberos Related Vulnerabilities</vt:lpstr>
      <vt:lpstr>Kerberos Related Vulnerabilities</vt:lpstr>
      <vt:lpstr>Kerberos Related Vulnerabilities</vt:lpstr>
      <vt:lpstr>Kerberos Related Vulnerabilities</vt:lpstr>
      <vt:lpstr>Kerberos Related Vulnerabilities</vt:lpstr>
      <vt:lpstr>Kerberos Related Vulnerabilities</vt:lpstr>
      <vt:lpstr>Kerberos Related Vulnerabilities</vt:lpstr>
      <vt:lpstr>Kerberos Related Vulnerabilities</vt:lpstr>
      <vt:lpstr>Kerberos Tools</vt:lpstr>
      <vt:lpstr>Questions?</vt:lpstr>
      <vt:lpstr>Extra reference notes on this lecture</vt:lpstr>
      <vt:lpstr>Three main exchanges in Kerberos</vt:lpstr>
      <vt:lpstr>#1: Authentication Service (AS) Exchange</vt:lpstr>
      <vt:lpstr>Kerberos</vt:lpstr>
      <vt:lpstr>#2: Ticket-Granting Service (TGS) Exchange</vt:lpstr>
      <vt:lpstr>#2: Ticket-Granting Service (TGS) Exchange</vt:lpstr>
      <vt:lpstr>Kerberos</vt:lpstr>
      <vt:lpstr>Kerberos</vt:lpstr>
      <vt:lpstr>Kerberos</vt:lpstr>
      <vt:lpstr>Client-Server Authentication (CS) Exchange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Kerberos</dc:title>
  <dc:creator>Jeremiah Nguyen</dc:creator>
  <cp:lastModifiedBy>Jason Tsang Mui Chung</cp:lastModifiedBy>
  <cp:revision>18</cp:revision>
  <dcterms:created xsi:type="dcterms:W3CDTF">2021-07-09T22:17:06Z</dcterms:created>
  <dcterms:modified xsi:type="dcterms:W3CDTF">2021-08-10T03:58:50Z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2020-07-19T00:00:00Z</vt:filetime>
  </property>
  <property fmtid="{D5CDD505-2E9C-101B-9397-08002B2CF9AE}" pid="3" name="Creator">
    <vt:lpwstr>Acrobat PDFMaker 20 for PowerPoint</vt:lpwstr>
  </property>
  <property fmtid="{D5CDD505-2E9C-101B-9397-08002B2CF9AE}" pid="4" name="LastSaved">
    <vt:filetime>2021-07-09T00:00:00Z</vt:filetime>
  </property>
</Properties>
</file>